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49" r:id="rId5"/>
    <p:sldMasterId id="2147483850" r:id="rId6"/>
    <p:sldMasterId id="2147483851" r:id="rId7"/>
    <p:sldMasterId id="2147483852" r:id="rId8"/>
    <p:sldMasterId id="2147483853" r:id="rId9"/>
    <p:sldMasterId id="2147483854" r:id="rId10"/>
    <p:sldMasterId id="2147483855" r:id="rId11"/>
    <p:sldMasterId id="2147483856" r:id="rId12"/>
    <p:sldMasterId id="2147483857"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Lst>
  <p:sldSz cy="5143500" cx="9144000"/>
  <p:notesSz cx="6858000" cy="9144000"/>
  <p:embeddedFontLst>
    <p:embeddedFont>
      <p:font typeface="Proxima Nova"/>
      <p:regular r:id="rId106"/>
      <p:bold r:id="rId107"/>
      <p:italic r:id="rId108"/>
      <p:boldItalic r:id="rId109"/>
    </p:embeddedFont>
    <p:embeddedFont>
      <p:font typeface="Overpass ExtraBold"/>
      <p:bold r:id="rId110"/>
      <p:boldItalic r:id="rId111"/>
    </p:embeddedFont>
    <p:embeddedFont>
      <p:font typeface="Overpass Black"/>
      <p:bold r:id="rId112"/>
      <p:boldItalic r:id="rId113"/>
    </p:embeddedFont>
    <p:embeddedFont>
      <p:font typeface="Overpass"/>
      <p:regular r:id="rId114"/>
      <p:bold r:id="rId115"/>
      <p:italic r:id="rId116"/>
      <p:boldItalic r:id="rId117"/>
    </p:embeddedFont>
    <p:embeddedFont>
      <p:font typeface="Overpass Light"/>
      <p:regular r:id="rId118"/>
      <p:bold r:id="rId119"/>
      <p:italic r:id="rId120"/>
      <p:boldItalic r:id="rId121"/>
    </p:embeddedFont>
    <p:embeddedFont>
      <p:font typeface="Helvetica Neue"/>
      <p:regular r:id="rId122"/>
      <p:bold r:id="rId123"/>
      <p:italic r:id="rId124"/>
      <p:boldItalic r:id="rId125"/>
    </p:embeddedFont>
    <p:embeddedFont>
      <p:font typeface="Overpass SemiBold"/>
      <p:regular r:id="rId126"/>
      <p:bold r:id="rId127"/>
      <p:italic r:id="rId128"/>
      <p:boldItalic r:id="rId129"/>
    </p:embeddedFont>
    <p:embeddedFont>
      <p:font typeface="Roboto Mono"/>
      <p:regular r:id="rId130"/>
      <p:bold r:id="rId131"/>
      <p:italic r:id="rId132"/>
      <p:boldItalic r:id="rId133"/>
    </p:embeddedFont>
    <p:embeddedFont>
      <p:font typeface="Open Sans"/>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28E5188-65CB-4501-9AE5-865E0937D24A}">
  <a:tblStyle styleId="{828E5188-65CB-4501-9AE5-865E0937D2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07" Type="http://schemas.openxmlformats.org/officeDocument/2006/relationships/font" Target="fonts/ProximaNova-bold.fntdata"/><Relationship Id="rId106" Type="http://schemas.openxmlformats.org/officeDocument/2006/relationships/font" Target="fonts/ProximaNova-regular.fntdata"/><Relationship Id="rId105" Type="http://schemas.openxmlformats.org/officeDocument/2006/relationships/slide" Target="slides/slide91.xml"/><Relationship Id="rId104" Type="http://schemas.openxmlformats.org/officeDocument/2006/relationships/slide" Target="slides/slide90.xml"/><Relationship Id="rId109" Type="http://schemas.openxmlformats.org/officeDocument/2006/relationships/font" Target="fonts/ProximaNova-boldItalic.fntdata"/><Relationship Id="rId108" Type="http://schemas.openxmlformats.org/officeDocument/2006/relationships/font" Target="fonts/ProximaNova-italic.fntdata"/><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3" Type="http://schemas.openxmlformats.org/officeDocument/2006/relationships/slide" Target="slides/slide89.xml"/><Relationship Id="rId102" Type="http://schemas.openxmlformats.org/officeDocument/2006/relationships/slide" Target="slides/slide88.xml"/><Relationship Id="rId101" Type="http://schemas.openxmlformats.org/officeDocument/2006/relationships/slide" Target="slides/slide87.xml"/><Relationship Id="rId100" Type="http://schemas.openxmlformats.org/officeDocument/2006/relationships/slide" Target="slides/slide86.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129" Type="http://schemas.openxmlformats.org/officeDocument/2006/relationships/font" Target="fonts/OverpassSemiBold-boldItalic.fntdata"/><Relationship Id="rId128" Type="http://schemas.openxmlformats.org/officeDocument/2006/relationships/font" Target="fonts/OverpassSemiBold-italic.fntdata"/><Relationship Id="rId127" Type="http://schemas.openxmlformats.org/officeDocument/2006/relationships/font" Target="fonts/OverpassSemiBold-bold.fntdata"/><Relationship Id="rId126" Type="http://schemas.openxmlformats.org/officeDocument/2006/relationships/font" Target="fonts/OverpassSemiBold-regular.fntdata"/><Relationship Id="rId26" Type="http://schemas.openxmlformats.org/officeDocument/2006/relationships/slide" Target="slides/slide12.xml"/><Relationship Id="rId121" Type="http://schemas.openxmlformats.org/officeDocument/2006/relationships/font" Target="fonts/OverpassLight-boldItalic.fntdata"/><Relationship Id="rId25" Type="http://schemas.openxmlformats.org/officeDocument/2006/relationships/slide" Target="slides/slide11.xml"/><Relationship Id="rId120" Type="http://schemas.openxmlformats.org/officeDocument/2006/relationships/font" Target="fonts/OverpassLight-italic.fntdata"/><Relationship Id="rId28" Type="http://schemas.openxmlformats.org/officeDocument/2006/relationships/slide" Target="slides/slide14.xml"/><Relationship Id="rId27" Type="http://schemas.openxmlformats.org/officeDocument/2006/relationships/slide" Target="slides/slide13.xml"/><Relationship Id="rId125" Type="http://schemas.openxmlformats.org/officeDocument/2006/relationships/font" Target="fonts/HelveticaNeue-boldItalic.fntdata"/><Relationship Id="rId29" Type="http://schemas.openxmlformats.org/officeDocument/2006/relationships/slide" Target="slides/slide15.xml"/><Relationship Id="rId124" Type="http://schemas.openxmlformats.org/officeDocument/2006/relationships/font" Target="fonts/HelveticaNeue-italic.fntdata"/><Relationship Id="rId123" Type="http://schemas.openxmlformats.org/officeDocument/2006/relationships/font" Target="fonts/HelveticaNeue-bold.fntdata"/><Relationship Id="rId122" Type="http://schemas.openxmlformats.org/officeDocument/2006/relationships/font" Target="fonts/HelveticaNeue-regular.fntdata"/><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11" Type="http://schemas.openxmlformats.org/officeDocument/2006/relationships/slideMaster" Target="slideMasters/slideMaster7.xml"/><Relationship Id="rId99" Type="http://schemas.openxmlformats.org/officeDocument/2006/relationships/slide" Target="slides/slide85.xml"/><Relationship Id="rId10" Type="http://schemas.openxmlformats.org/officeDocument/2006/relationships/slideMaster" Target="slideMasters/slideMaster6.xml"/><Relationship Id="rId98" Type="http://schemas.openxmlformats.org/officeDocument/2006/relationships/slide" Target="slides/slide84.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18" Type="http://schemas.openxmlformats.org/officeDocument/2006/relationships/font" Target="fonts/OverpassLight-regular.fntdata"/><Relationship Id="rId117" Type="http://schemas.openxmlformats.org/officeDocument/2006/relationships/font" Target="fonts/Overpass-boldItalic.fntdata"/><Relationship Id="rId116" Type="http://schemas.openxmlformats.org/officeDocument/2006/relationships/font" Target="fonts/Overpass-italic.fntdata"/><Relationship Id="rId115" Type="http://schemas.openxmlformats.org/officeDocument/2006/relationships/font" Target="fonts/Overpass-bold.fntdata"/><Relationship Id="rId119" Type="http://schemas.openxmlformats.org/officeDocument/2006/relationships/font" Target="fonts/OverpassLight-bold.fntdata"/><Relationship Id="rId15" Type="http://schemas.openxmlformats.org/officeDocument/2006/relationships/slide" Target="slides/slide1.xml"/><Relationship Id="rId110" Type="http://schemas.openxmlformats.org/officeDocument/2006/relationships/font" Target="fonts/OverpassExtraBold-bold.fntdata"/><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14" Type="http://schemas.openxmlformats.org/officeDocument/2006/relationships/font" Target="fonts/Overpass-regular.fntdata"/><Relationship Id="rId18" Type="http://schemas.openxmlformats.org/officeDocument/2006/relationships/slide" Target="slides/slide4.xml"/><Relationship Id="rId113" Type="http://schemas.openxmlformats.org/officeDocument/2006/relationships/font" Target="fonts/OverpassBlack-boldItalic.fntdata"/><Relationship Id="rId112" Type="http://schemas.openxmlformats.org/officeDocument/2006/relationships/font" Target="fonts/OverpassBlack-bold.fntdata"/><Relationship Id="rId111" Type="http://schemas.openxmlformats.org/officeDocument/2006/relationships/font" Target="fonts/OverpassExtraBold-boldItalic.fntdata"/><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137" Type="http://schemas.openxmlformats.org/officeDocument/2006/relationships/font" Target="fonts/OpenSans-boldItalic.fntdata"/><Relationship Id="rId132" Type="http://schemas.openxmlformats.org/officeDocument/2006/relationships/font" Target="fonts/RobotoMono-italic.fntdata"/><Relationship Id="rId131" Type="http://schemas.openxmlformats.org/officeDocument/2006/relationships/font" Target="fonts/RobotoMono-bold.fntdata"/><Relationship Id="rId130" Type="http://schemas.openxmlformats.org/officeDocument/2006/relationships/font" Target="fonts/RobotoMono-regular.fntdata"/><Relationship Id="rId136" Type="http://schemas.openxmlformats.org/officeDocument/2006/relationships/font" Target="fonts/OpenSans-italic.fntdata"/><Relationship Id="rId135" Type="http://schemas.openxmlformats.org/officeDocument/2006/relationships/font" Target="fonts/OpenSans-bold.fntdata"/><Relationship Id="rId134" Type="http://schemas.openxmlformats.org/officeDocument/2006/relationships/font" Target="fonts/OpenSans-regular.fntdata"/><Relationship Id="rId133" Type="http://schemas.openxmlformats.org/officeDocument/2006/relationships/font" Target="fonts/RobotoMono-boldItalic.fntdata"/><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65" Type="http://schemas.openxmlformats.org/officeDocument/2006/relationships/slide" Target="slides/slide51.xml"/><Relationship Id="rId68" Type="http://schemas.openxmlformats.org/officeDocument/2006/relationships/slide" Target="slides/slide54.xml"/><Relationship Id="rId67" Type="http://schemas.openxmlformats.org/officeDocument/2006/relationships/slide" Target="slides/slide53.xml"/><Relationship Id="rId60" Type="http://schemas.openxmlformats.org/officeDocument/2006/relationships/slide" Target="slides/slide46.xml"/><Relationship Id="rId69" Type="http://schemas.openxmlformats.org/officeDocument/2006/relationships/slide" Target="slides/slide5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58"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openshift.com/requesting-and-installing-lets-encrypt-certificates-for-openshift-4/"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kd.io/latest/dev_guide/secrets.html#service-serving-certificate-secrets" TargetMode="External"/><Relationship Id="rId3" Type="http://schemas.openxmlformats.org/officeDocument/2006/relationships/hyperlink" Target="https://github.com/openshift/service-ca-operator"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g614e17e9cf_0_2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614e17e9cf_0_2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9" name="Shape 1629"/>
        <p:cNvGrpSpPr/>
        <p:nvPr/>
      </p:nvGrpSpPr>
      <p:grpSpPr>
        <a:xfrm>
          <a:off x="0" y="0"/>
          <a:ext cx="0" cy="0"/>
          <a:chOff x="0" y="0"/>
          <a:chExt cx="0" cy="0"/>
        </a:xfrm>
      </p:grpSpPr>
      <p:sp>
        <p:nvSpPr>
          <p:cNvPr id="1630" name="Google Shape;1630;g614e17e9cf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614e17e9cf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614e17e9cf_0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614e17e9cf_0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g614e17e9cf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614e17e9cf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g614e17e9cf_0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614e17e9cf_0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614e17e9cf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614e17e9cf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614e17e9cf_0_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614e17e9cf_0_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8" name="Shape 1748"/>
        <p:cNvGrpSpPr/>
        <p:nvPr/>
      </p:nvGrpSpPr>
      <p:grpSpPr>
        <a:xfrm>
          <a:off x="0" y="0"/>
          <a:ext cx="0" cy="0"/>
          <a:chOff x="0" y="0"/>
          <a:chExt cx="0" cy="0"/>
        </a:xfrm>
      </p:grpSpPr>
      <p:sp>
        <p:nvSpPr>
          <p:cNvPr id="1749" name="Google Shape;1749;g614e17e9cf_0_2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614e17e9cf_0_2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6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Secure mechanism for holding sensitive data e.g.</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Passwords and credentials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SSH Keys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Certificates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made available as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Environment variables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Volume mounts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Interaction with external systems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Encrypted in transit and at rest</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Having an easy-to-use, secure-by-default secret distribution mechanism is exactly what developers and ops need to solve the secrets management problem once and for all</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Because secret objects can be created independently of the pods that use them, there is less risk of the secret being exposed during the workflow of creating, viewing, and editing pods.</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A secret is only sent to a node if a pod on that node requires it. It is not written to disk. It is stored in a temporary file-storage facilities (tmpfs). It is deleted once the pod that depends on it is deleted.</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stored as plaintext in etcd however the etcd storage can be encrypted to remove the security risk</a:t>
            </a:r>
            <a:endParaRPr sz="1000">
              <a:solidFill>
                <a:schemeClr val="dk1"/>
              </a:solidFill>
              <a:latin typeface="Overpass"/>
              <a:ea typeface="Overpass"/>
              <a:cs typeface="Overpass"/>
              <a:sym typeface="Overpas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Google Shape;1768;g614e17e9cf_0_2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614e17e9cf_0_2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614e17e9cf_0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614e17e9cf_0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g614e17e9cf_0_2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614e17e9cf_0_2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route exposes a service at a host name, like www.example.com, so that external clients can reach it by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DNS resolution for a host name is handled separately from routing. Admin may have configured a DNS wildcard entry that will resolve to the node that is running the OpenShift Container Platform router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Pods running on OpenShift, don’t need to go through the routing layer and can interact with each other directly through the services.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the router discovers the Pod endpoints via the service, it sends the Pod traffic directly to those endpoints and bypasses the service layer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614e17e9cf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614e17e9cf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g614e17e9cf_0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614e17e9cf_0_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g614e17e9cf_0_3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614e17e9cf_0_3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1" name="Shape 1921"/>
        <p:cNvGrpSpPr/>
        <p:nvPr/>
      </p:nvGrpSpPr>
      <p:grpSpPr>
        <a:xfrm>
          <a:off x="0" y="0"/>
          <a:ext cx="0" cy="0"/>
          <a:chOff x="0" y="0"/>
          <a:chExt cx="0" cy="0"/>
        </a:xfrm>
      </p:grpSpPr>
      <p:sp>
        <p:nvSpPr>
          <p:cNvPr id="1922" name="Google Shape;1922;g614e17e9cf_0_3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614e17e9cf_0_3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8" name="Shape 1928"/>
        <p:cNvGrpSpPr/>
        <p:nvPr/>
      </p:nvGrpSpPr>
      <p:grpSpPr>
        <a:xfrm>
          <a:off x="0" y="0"/>
          <a:ext cx="0" cy="0"/>
          <a:chOff x="0" y="0"/>
          <a:chExt cx="0" cy="0"/>
        </a:xfrm>
      </p:grpSpPr>
      <p:sp>
        <p:nvSpPr>
          <p:cNvPr id="1929" name="Google Shape;1929;g61a1c24711_0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g61a1c24711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4" name="Shape 1934"/>
        <p:cNvGrpSpPr/>
        <p:nvPr/>
      </p:nvGrpSpPr>
      <p:grpSpPr>
        <a:xfrm>
          <a:off x="0" y="0"/>
          <a:ext cx="0" cy="0"/>
          <a:chOff x="0" y="0"/>
          <a:chExt cx="0" cy="0"/>
        </a:xfrm>
      </p:grpSpPr>
      <p:sp>
        <p:nvSpPr>
          <p:cNvPr id="1935" name="Google Shape;1935;g61a1c24711_0_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g61a1c24711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g61a1c24711_0_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g61a1c24711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0" name="Shape 1950"/>
        <p:cNvGrpSpPr/>
        <p:nvPr/>
      </p:nvGrpSpPr>
      <p:grpSpPr>
        <a:xfrm>
          <a:off x="0" y="0"/>
          <a:ext cx="0" cy="0"/>
          <a:chOff x="0" y="0"/>
          <a:chExt cx="0" cy="0"/>
        </a:xfrm>
      </p:grpSpPr>
      <p:sp>
        <p:nvSpPr>
          <p:cNvPr id="1951" name="Google Shape;1951;g61a1c24711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g61a1c24711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8" name="Shape 1958"/>
        <p:cNvGrpSpPr/>
        <p:nvPr/>
      </p:nvGrpSpPr>
      <p:grpSpPr>
        <a:xfrm>
          <a:off x="0" y="0"/>
          <a:ext cx="0" cy="0"/>
          <a:chOff x="0" y="0"/>
          <a:chExt cx="0" cy="0"/>
        </a:xfrm>
      </p:grpSpPr>
      <p:sp>
        <p:nvSpPr>
          <p:cNvPr id="1959" name="Google Shape;1959;g61a1c24711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g61a1c24711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1" name="Shape 1971"/>
        <p:cNvGrpSpPr/>
        <p:nvPr/>
      </p:nvGrpSpPr>
      <p:grpSpPr>
        <a:xfrm>
          <a:off x="0" y="0"/>
          <a:ext cx="0" cy="0"/>
          <a:chOff x="0" y="0"/>
          <a:chExt cx="0" cy="0"/>
        </a:xfrm>
      </p:grpSpPr>
      <p:sp>
        <p:nvSpPr>
          <p:cNvPr id="1972" name="Google Shape;1972;g61a1c24711_0_2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61a1c2471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4" name="Shape 2034"/>
        <p:cNvGrpSpPr/>
        <p:nvPr/>
      </p:nvGrpSpPr>
      <p:grpSpPr>
        <a:xfrm>
          <a:off x="0" y="0"/>
          <a:ext cx="0" cy="0"/>
          <a:chOff x="0" y="0"/>
          <a:chExt cx="0" cy="0"/>
        </a:xfrm>
      </p:grpSpPr>
      <p:sp>
        <p:nvSpPr>
          <p:cNvPr id="2035" name="Google Shape;2035;g61a1c24711_0_5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61a1c24711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2" name="Shape 1472"/>
        <p:cNvGrpSpPr/>
        <p:nvPr/>
      </p:nvGrpSpPr>
      <p:grpSpPr>
        <a:xfrm>
          <a:off x="0" y="0"/>
          <a:ext cx="0" cy="0"/>
          <a:chOff x="0" y="0"/>
          <a:chExt cx="0" cy="0"/>
        </a:xfrm>
      </p:grpSpPr>
      <p:sp>
        <p:nvSpPr>
          <p:cNvPr id="1473" name="Google Shape;1473;g614e17e9cf_0_2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614e17e9cf_0_2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6" name="Shape 2086"/>
        <p:cNvGrpSpPr/>
        <p:nvPr/>
      </p:nvGrpSpPr>
      <p:grpSpPr>
        <a:xfrm>
          <a:off x="0" y="0"/>
          <a:ext cx="0" cy="0"/>
          <a:chOff x="0" y="0"/>
          <a:chExt cx="0" cy="0"/>
        </a:xfrm>
      </p:grpSpPr>
      <p:sp>
        <p:nvSpPr>
          <p:cNvPr id="2087" name="Google Shape;2087;g61a1c24711_0_7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61a1c24711_0_7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Google Shape;2093;g61a1c24711_0_7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61a1c24711_0_7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8" name="Shape 2098"/>
        <p:cNvGrpSpPr/>
        <p:nvPr/>
      </p:nvGrpSpPr>
      <p:grpSpPr>
        <a:xfrm>
          <a:off x="0" y="0"/>
          <a:ext cx="0" cy="0"/>
          <a:chOff x="0" y="0"/>
          <a:chExt cx="0" cy="0"/>
        </a:xfrm>
      </p:grpSpPr>
      <p:sp>
        <p:nvSpPr>
          <p:cNvPr id="2099" name="Google Shape;2099;g61a1c24711_0_7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61a1c24711_0_7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4" name="Shape 2104"/>
        <p:cNvGrpSpPr/>
        <p:nvPr/>
      </p:nvGrpSpPr>
      <p:grpSpPr>
        <a:xfrm>
          <a:off x="0" y="0"/>
          <a:ext cx="0" cy="0"/>
          <a:chOff x="0" y="0"/>
          <a:chExt cx="0" cy="0"/>
        </a:xfrm>
      </p:grpSpPr>
      <p:sp>
        <p:nvSpPr>
          <p:cNvPr id="2105" name="Google Shape;2105;g61a1c24711_0_7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61a1c24711_0_7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0" name="Shape 2110"/>
        <p:cNvGrpSpPr/>
        <p:nvPr/>
      </p:nvGrpSpPr>
      <p:grpSpPr>
        <a:xfrm>
          <a:off x="0" y="0"/>
          <a:ext cx="0" cy="0"/>
          <a:chOff x="0" y="0"/>
          <a:chExt cx="0" cy="0"/>
        </a:xfrm>
      </p:grpSpPr>
      <p:sp>
        <p:nvSpPr>
          <p:cNvPr id="2111" name="Google Shape;2111;g61a1c24711_0_7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61a1c24711_0_7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61a1c24711_0_7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61a1c24711_0_7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61a1c24711_0_7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61a1c24711_0_7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Google Shape;2144;g61a1c24711_0_7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61a1c24711_0_7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g61a1c24711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61a1c24711_0_76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4" name="Shape 2154"/>
        <p:cNvGrpSpPr/>
        <p:nvPr/>
      </p:nvGrpSpPr>
      <p:grpSpPr>
        <a:xfrm>
          <a:off x="0" y="0"/>
          <a:ext cx="0" cy="0"/>
          <a:chOff x="0" y="0"/>
          <a:chExt cx="0" cy="0"/>
        </a:xfrm>
      </p:grpSpPr>
      <p:sp>
        <p:nvSpPr>
          <p:cNvPr id="2155" name="Google Shape;2155;g61a1c24711_0_7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61a1c24711_0_7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9" name="Shape 1489"/>
        <p:cNvGrpSpPr/>
        <p:nvPr/>
      </p:nvGrpSpPr>
      <p:grpSpPr>
        <a:xfrm>
          <a:off x="0" y="0"/>
          <a:ext cx="0" cy="0"/>
          <a:chOff x="0" y="0"/>
          <a:chExt cx="0" cy="0"/>
        </a:xfrm>
      </p:grpSpPr>
      <p:sp>
        <p:nvSpPr>
          <p:cNvPr id="1490" name="Google Shape;1490;g614e17e9cf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614e17e9cf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g61a1c24711_0_7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61a1c24711_0_7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7" name="Shape 2187"/>
        <p:cNvGrpSpPr/>
        <p:nvPr/>
      </p:nvGrpSpPr>
      <p:grpSpPr>
        <a:xfrm>
          <a:off x="0" y="0"/>
          <a:ext cx="0" cy="0"/>
          <a:chOff x="0" y="0"/>
          <a:chExt cx="0" cy="0"/>
        </a:xfrm>
      </p:grpSpPr>
      <p:sp>
        <p:nvSpPr>
          <p:cNvPr id="2188" name="Google Shape;2188;g61a1c24711_0_7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61a1c24711_0_7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2" name="Shape 2192"/>
        <p:cNvGrpSpPr/>
        <p:nvPr/>
      </p:nvGrpSpPr>
      <p:grpSpPr>
        <a:xfrm>
          <a:off x="0" y="0"/>
          <a:ext cx="0" cy="0"/>
          <a:chOff x="0" y="0"/>
          <a:chExt cx="0" cy="0"/>
        </a:xfrm>
      </p:grpSpPr>
      <p:sp>
        <p:nvSpPr>
          <p:cNvPr id="2193" name="Google Shape;2193;g61a1c24711_0_8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61a1c24711_0_8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61a1c24711_0_8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61a1c24711_0_8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4" name="Shape 2204"/>
        <p:cNvGrpSpPr/>
        <p:nvPr/>
      </p:nvGrpSpPr>
      <p:grpSpPr>
        <a:xfrm>
          <a:off x="0" y="0"/>
          <a:ext cx="0" cy="0"/>
          <a:chOff x="0" y="0"/>
          <a:chExt cx="0" cy="0"/>
        </a:xfrm>
      </p:grpSpPr>
      <p:sp>
        <p:nvSpPr>
          <p:cNvPr id="2205" name="Google Shape;2205;g61a1c24711_0_8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61a1c24711_0_8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7" name="Shape 2237"/>
        <p:cNvGrpSpPr/>
        <p:nvPr/>
      </p:nvGrpSpPr>
      <p:grpSpPr>
        <a:xfrm>
          <a:off x="0" y="0"/>
          <a:ext cx="0" cy="0"/>
          <a:chOff x="0" y="0"/>
          <a:chExt cx="0" cy="0"/>
        </a:xfrm>
      </p:grpSpPr>
      <p:sp>
        <p:nvSpPr>
          <p:cNvPr id="2238" name="Google Shape;2238;g61a1c24711_0_8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61a1c24711_0_8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3" name="Shape 2243"/>
        <p:cNvGrpSpPr/>
        <p:nvPr/>
      </p:nvGrpSpPr>
      <p:grpSpPr>
        <a:xfrm>
          <a:off x="0" y="0"/>
          <a:ext cx="0" cy="0"/>
          <a:chOff x="0" y="0"/>
          <a:chExt cx="0" cy="0"/>
        </a:xfrm>
      </p:grpSpPr>
      <p:sp>
        <p:nvSpPr>
          <p:cNvPr id="2244" name="Google Shape;2244;g61a1c247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61a1c247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0" name="Shape 2250"/>
        <p:cNvGrpSpPr/>
        <p:nvPr/>
      </p:nvGrpSpPr>
      <p:grpSpPr>
        <a:xfrm>
          <a:off x="0" y="0"/>
          <a:ext cx="0" cy="0"/>
          <a:chOff x="0" y="0"/>
          <a:chExt cx="0" cy="0"/>
        </a:xfrm>
      </p:grpSpPr>
      <p:sp>
        <p:nvSpPr>
          <p:cNvPr id="2251" name="Google Shape;2251;g614e17e9cf_0_3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614e17e9cf_0_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1" name="Shape 2271"/>
        <p:cNvGrpSpPr/>
        <p:nvPr/>
      </p:nvGrpSpPr>
      <p:grpSpPr>
        <a:xfrm>
          <a:off x="0" y="0"/>
          <a:ext cx="0" cy="0"/>
          <a:chOff x="0" y="0"/>
          <a:chExt cx="0" cy="0"/>
        </a:xfrm>
      </p:grpSpPr>
      <p:sp>
        <p:nvSpPr>
          <p:cNvPr id="2272" name="Google Shape;2272;g614e17e9cf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614e17e9cf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What’s Full Stack Automated Deployments?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All portions of the underlying infrastructure including networking (subnets, DNS entries, &amp; load balancers), machines, and operating systems are programmatically created during installation rather than by the administrator. The installer handles creating and destroying all the infrastructure objects it needs to in order to be successful. This installation method allows for full stack automation with automated updates of both OpenShift and RHEL CoreOS delivered together. While this installation method is highly reliable and provides a best practices deployment of OpenShift, it’s not designed to provide a high degree of infrastructure customization for environments that have may have complex operational requirements.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it’s worth mentioning that for OpenShift 4 upgrades are no longer the responsibility of the installer and instead handled entirely through the new operator framework, which will be explained later.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614e17e9cf_0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614e17e9cf_0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What’s Pre-existing Infrastructure Deployments?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administrator must create their own infrastructure, which includes creating networks, configuring DNS, setting up load balancers, provisioning machines, and installing operating systems. Meaning the administrator, not the installer, is ultimately responsible for the creation and deletion of these infrastructure objects. Even though the administrator is tasked with this work, it allows more customization of the infrastructure based on operational requirements whereas infrastructure customization for full stack automated deployments only delivers an opinionated best practices install with far less options for customizing.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the user managed infrastructure has been provisioned, OpenShift 4 can then be deployed. Even though the installer won’t be leveraged to provision the infrastructure, the same installer is still used to generate the node assets and monitor the bring-up of the cluster.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terms of a running cluster, there’s really no discernible operational difference between the two installation methods. Neither is inferior to the other and over the air updates can still be performed. The only real tangible benefit with a pre-existing infrastructure deployments is the added support for RHEL 7 worker and infra nodes (in addition RHEL CoreOS node support). However, RHEL 7 host OS updates still need to be managed independently by the administrator unlike RHEL CoreOS which gets delivered alongside OpenShift updates.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Google Shape;1519;g614e17e9cf_0_2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614e17e9cf_0_2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4" name="Shape 2334"/>
        <p:cNvGrpSpPr/>
        <p:nvPr/>
      </p:nvGrpSpPr>
      <p:grpSpPr>
        <a:xfrm>
          <a:off x="0" y="0"/>
          <a:ext cx="0" cy="0"/>
          <a:chOff x="0" y="0"/>
          <a:chExt cx="0" cy="0"/>
        </a:xfrm>
      </p:grpSpPr>
      <p:sp>
        <p:nvSpPr>
          <p:cNvPr id="2335" name="Google Shape;2335;g614e17e9cf_0_3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614e17e9cf_0_3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comparison between both deployment methods comes up quite frequently. There’s been an on-going assumption that deploying OpenShift to user-managed, pre-existing infrastructure is inferior to letting the installer perform the infrastructure provisioning for you. However, from the chart, you can see the major difference is more to do with who is responsible for provisioning the infrastructure than from a day 2 operational perspective.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Providing a full stack automated deployment process for every provider is an extremely challenging construct since not every environment offers a set of standardized services that OpenShift can always rely on being available like networking, DNS, load balancing, provisioning API support, storage, etc. Even in the cases where these services do exist, they may behave differently compared to another provider’s services requiring an entirely different implementation to use or simply preventing its use by OpenShift due to a service limitation. Combine this with the fact that many customers don’t always want to use these set of services for one reason or another and instead opt to use their own custom services which may already be running in their production environment. This makes it nearly impossible to offer a full stack automated deployment process that can satisfy every single customer use case, programmatically control every service offering, and support every install-time configuration option.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where user-managed, pre-existing infrastructure comes into the picture allowing customers to customize their infrastructure based on their operational requirements prior to deploying OpenShift in their environment. Hopefully, this chart will making things a bit more clear in terms of where the responsibility lies for provisioning each of the infrastructure objects needed when deploying OpenShift.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3" name="Shape 2343"/>
        <p:cNvGrpSpPr/>
        <p:nvPr/>
      </p:nvGrpSpPr>
      <p:grpSpPr>
        <a:xfrm>
          <a:off x="0" y="0"/>
          <a:ext cx="0" cy="0"/>
          <a:chOff x="0" y="0"/>
          <a:chExt cx="0" cy="0"/>
        </a:xfrm>
      </p:grpSpPr>
      <p:sp>
        <p:nvSpPr>
          <p:cNvPr id="2344" name="Google Shape;2344;g614e17e9cf_0_3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614e17e9cf_0_3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614e17e9cf_0_3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614e17e9cf_0_3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8" name="Shape 2408"/>
        <p:cNvGrpSpPr/>
        <p:nvPr/>
      </p:nvGrpSpPr>
      <p:grpSpPr>
        <a:xfrm>
          <a:off x="0" y="0"/>
          <a:ext cx="0" cy="0"/>
          <a:chOff x="0" y="0"/>
          <a:chExt cx="0" cy="0"/>
        </a:xfrm>
      </p:grpSpPr>
      <p:sp>
        <p:nvSpPr>
          <p:cNvPr id="2409" name="Google Shape;2409;g614e17e9cf_0_3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614e17e9cf_0_3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Jumping from 4.1 to 4.2 to 4.3 can be done in-place, via over the air upgrade. This process should be one click and painless, even though you need to do execute more of them than you are used 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can not (or will not) progress serially through minor versions, you must use the migration tool to “jump” a release.</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4" name="Shape 2474"/>
        <p:cNvGrpSpPr/>
        <p:nvPr/>
      </p:nvGrpSpPr>
      <p:grpSpPr>
        <a:xfrm>
          <a:off x="0" y="0"/>
          <a:ext cx="0" cy="0"/>
          <a:chOff x="0" y="0"/>
          <a:chExt cx="0" cy="0"/>
        </a:xfrm>
      </p:grpSpPr>
      <p:sp>
        <p:nvSpPr>
          <p:cNvPr id="2475" name="Google Shape;2475;g614e17e9cf_0_3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614e17e9cf_0_3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0" name="Shape 2480"/>
        <p:cNvGrpSpPr/>
        <p:nvPr/>
      </p:nvGrpSpPr>
      <p:grpSpPr>
        <a:xfrm>
          <a:off x="0" y="0"/>
          <a:ext cx="0" cy="0"/>
          <a:chOff x="0" y="0"/>
          <a:chExt cx="0" cy="0"/>
        </a:xfrm>
      </p:grpSpPr>
      <p:sp>
        <p:nvSpPr>
          <p:cNvPr id="2481" name="Google Shape;2481;g614e17e9cf_0_3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614e17e9cf_0_3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Google Shape;2488;g614e17e9cf_0_3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614e17e9cf_0_3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how openshift-install can be used for full-stack automation or to install OpenShift on pre-existing infrastructure, Red Hat Enterprise Linux provides a single operating system with two deployment options.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shown earlier, RHEL can be used for worker nodes and provides parity for existing operational practices throughout the datacenter (and OCP v3). With RHEL CoreOS we’re providing an embedded RHEL container host that brings a new operational paradigm where the host &amp; infrastructure are fully managed and operationalized by the cluster. Regardless of which option customers choose, they’ll get the benefits of RHEL plus the integration and stability from the kernel to the highest-level operator in OpenShift.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Google Shape;2513;g614e17e9cf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614e17e9cf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3" name="Shape 2533"/>
        <p:cNvGrpSpPr/>
        <p:nvPr/>
      </p:nvGrpSpPr>
      <p:grpSpPr>
        <a:xfrm>
          <a:off x="0" y="0"/>
          <a:ext cx="0" cy="0"/>
          <a:chOff x="0" y="0"/>
          <a:chExt cx="0" cy="0"/>
        </a:xfrm>
      </p:grpSpPr>
      <p:sp>
        <p:nvSpPr>
          <p:cNvPr id="2534" name="Google Shape;2534;g614e17e9cf_0_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614e17e9cf_0_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4" name="Shape 2544"/>
        <p:cNvGrpSpPr/>
        <p:nvPr/>
      </p:nvGrpSpPr>
      <p:grpSpPr>
        <a:xfrm>
          <a:off x="0" y="0"/>
          <a:ext cx="0" cy="0"/>
          <a:chOff x="0" y="0"/>
          <a:chExt cx="0" cy="0"/>
        </a:xfrm>
      </p:grpSpPr>
      <p:sp>
        <p:nvSpPr>
          <p:cNvPr id="2545" name="Google Shape;2545;g614e17e9cf_0_3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614e17e9cf_0_3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the </a:t>
            </a:r>
            <a:r>
              <a:rPr b="1" lang="en">
                <a:solidFill>
                  <a:schemeClr val="dk1"/>
                </a:solidFill>
              </a:rPr>
              <a:t>best kubernetes specific container engine</a:t>
            </a:r>
            <a:r>
              <a:rPr lang="en">
                <a:solidFill>
                  <a:schemeClr val="dk1"/>
                </a:solidFill>
              </a:rPr>
              <a:t>. Adoption is trivial since all existing Docker and OCI containers are supported and run great with CRI-O. </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a light weight, kubernetes-native, OCI compatible container runtime that is life-cycled and managed by OpenShift. </a:t>
            </a:r>
            <a:r>
              <a:rPr b="1" lang="en">
                <a:solidFill>
                  <a:schemeClr val="dk1"/>
                </a:solidFill>
              </a:rPr>
              <a:t>Customers no longer need to worry about which container runtime is in use</a:t>
            </a:r>
            <a:r>
              <a:rPr lang="en">
                <a:solidFill>
                  <a:schemeClr val="dk1"/>
                </a:solidFill>
              </a:rPr>
              <a:t> - with OCP v4, it’s always the right one and it provide a complete implementation of the Kubernetes Container Runtime Interface, or CRI. </a:t>
            </a:r>
            <a:endParaRPr>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a:solidFill>
                  <a:schemeClr val="dk1"/>
                </a:solidFill>
              </a:rPr>
              <a:t>Also, gone are the days of </a:t>
            </a:r>
            <a:r>
              <a:rPr b="1" lang="en">
                <a:solidFill>
                  <a:schemeClr val="dk1"/>
                </a:solidFill>
              </a:rPr>
              <a:t>separately managing the container engine</a:t>
            </a:r>
            <a:r>
              <a:rPr lang="en">
                <a:solidFill>
                  <a:schemeClr val="dk1"/>
                </a:solidFill>
              </a:rPr>
              <a:t>. CRI-O is completely hands-free to run in production. The handful of tuneables that provide control and security for CRI-O are easy to configure via a CRD, and the settings will be propagated across the cluster.</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Google Shape;1595;g614e17e9cf_0_24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614e17e9cf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5" name="Shape 2575"/>
        <p:cNvGrpSpPr/>
        <p:nvPr/>
      </p:nvGrpSpPr>
      <p:grpSpPr>
        <a:xfrm>
          <a:off x="0" y="0"/>
          <a:ext cx="0" cy="0"/>
          <a:chOff x="0" y="0"/>
          <a:chExt cx="0" cy="0"/>
        </a:xfrm>
      </p:grpSpPr>
      <p:sp>
        <p:nvSpPr>
          <p:cNvPr id="2576" name="Google Shape;2576;g614e17e9cf_0_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614e17e9cf_0_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6" name="Shape 2586"/>
        <p:cNvGrpSpPr/>
        <p:nvPr/>
      </p:nvGrpSpPr>
      <p:grpSpPr>
        <a:xfrm>
          <a:off x="0" y="0"/>
          <a:ext cx="0" cy="0"/>
          <a:chOff x="0" y="0"/>
          <a:chExt cx="0" cy="0"/>
        </a:xfrm>
      </p:grpSpPr>
      <p:sp>
        <p:nvSpPr>
          <p:cNvPr id="2587" name="Google Shape;2587;g614e17e9cf_0_3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614e17e9cf_0_3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Google Shape;2597;g614e17e9cf_0_3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614e17e9cf_0_3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3" name="Shape 2603"/>
        <p:cNvGrpSpPr/>
        <p:nvPr/>
      </p:nvGrpSpPr>
      <p:grpSpPr>
        <a:xfrm>
          <a:off x="0" y="0"/>
          <a:ext cx="0" cy="0"/>
          <a:chOff x="0" y="0"/>
          <a:chExt cx="0" cy="0"/>
        </a:xfrm>
      </p:grpSpPr>
      <p:sp>
        <p:nvSpPr>
          <p:cNvPr id="2604" name="Google Shape;2604;g614e17e9cf_0_3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614e17e9cf_0_3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1" name="Shape 2611"/>
        <p:cNvGrpSpPr/>
        <p:nvPr/>
      </p:nvGrpSpPr>
      <p:grpSpPr>
        <a:xfrm>
          <a:off x="0" y="0"/>
          <a:ext cx="0" cy="0"/>
          <a:chOff x="0" y="0"/>
          <a:chExt cx="0" cy="0"/>
        </a:xfrm>
      </p:grpSpPr>
      <p:sp>
        <p:nvSpPr>
          <p:cNvPr id="2612" name="Google Shape;2612;g614e17e9cf_0_3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614e17e9cf_0_3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for full-stack automated installs. For user-provisioned installs the user is responsible for creating the initial hosts and bootstrapping the control plane.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9" name="Shape 2619"/>
        <p:cNvGrpSpPr/>
        <p:nvPr/>
      </p:nvGrpSpPr>
      <p:grpSpPr>
        <a:xfrm>
          <a:off x="0" y="0"/>
          <a:ext cx="0" cy="0"/>
          <a:chOff x="0" y="0"/>
          <a:chExt cx="0" cy="0"/>
        </a:xfrm>
      </p:grpSpPr>
      <p:sp>
        <p:nvSpPr>
          <p:cNvPr id="2620" name="Google Shape;2620;g614e17e9cf_0_3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614e17e9cf_0_3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6" name="Shape 2626"/>
        <p:cNvGrpSpPr/>
        <p:nvPr/>
      </p:nvGrpSpPr>
      <p:grpSpPr>
        <a:xfrm>
          <a:off x="0" y="0"/>
          <a:ext cx="0" cy="0"/>
          <a:chOff x="0" y="0"/>
          <a:chExt cx="0" cy="0"/>
        </a:xfrm>
      </p:grpSpPr>
      <p:sp>
        <p:nvSpPr>
          <p:cNvPr id="2627" name="Google Shape;2627;g614e17e9cf_0_3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614e17e9cf_0_3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8" name="Shape 2668"/>
        <p:cNvGrpSpPr/>
        <p:nvPr/>
      </p:nvGrpSpPr>
      <p:grpSpPr>
        <a:xfrm>
          <a:off x="0" y="0"/>
          <a:ext cx="0" cy="0"/>
          <a:chOff x="0" y="0"/>
          <a:chExt cx="0" cy="0"/>
        </a:xfrm>
      </p:grpSpPr>
      <p:sp>
        <p:nvSpPr>
          <p:cNvPr id="2669" name="Google Shape;2669;g614e17e9cf_0_3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614e17e9cf_0_3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The Message</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Cloud API is a continually evolving project aimed at allowing single view and control across multiple cluster types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some key parts: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Cluster API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Cluster API is a project to bring declarative, Kubernetes-style APIs to cluster creation, configuration, and management. It provides optional, additive functionality on top of core Kubernetes.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 API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Extends the Kubernetes API,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allows us to set up definitions via CRDs for Machines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Machines a essentially nodes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MachineSets (think ReplicaSet), allow us to create multiples of machines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controllers then check these definitions and roll them out across the clusters via actuators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provider actuators (think libvirt, aws, openstack) do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Cool things: we make sure to drain the nodes before deleting them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the actuator: EBS API support on AWS, VMware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Cluster Autoscaler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Essentially bring upstream cluster autoscaler (provides/removes additional nodes on demand to use given definitions) in to work with our MachineAPI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Of course needs support of the underlying cloud provider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Other parts coming later: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MachineHealthChecks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Still in tech preview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Allows you to check the health of a machine, being used in future projects like fencing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MachineDeployment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Deferred to a future release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Abstraction on top of machineSet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Similar to what deployments are to replicaSets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Allow rolling updates of machines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maxUnavailable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maxSurge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this is important: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Simple, single interface into all your clusters regardless of the cloud you are dealing with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things it will be able to do</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Ensure a desired number of machines are always running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Scale machines up/down immediately with cli command.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Cloud agnostic autoscaling of machines.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Cloud agnostic rolling upgrades of machines (which have been safely evacuated first)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Cloud agnostic Node recovery/health checking solutions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Aims</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 Cloud API Red Hat is looking to achieve: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Consistent view of the world for kubernetes and upper level tooling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Cloud agnostic foundation for automated operations on top of machines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Consistent cloud agnostic Autoscaling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Keeping infrastructure resilient</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General Notes</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 users want choice and flexibility, they want to use the correct hybrid strategy whilst taking advantage of the appropriate cloud provider. However when choosing a public cloud provider the concerns around lock in are well founded. Currently moving to a hybrid or full public cloud environment still inherently implies the choice of a single end point public cloud provider. While it is possible to move between cloud providers this ‘move’ tends to be a monolithic operation and one that happens infrequently.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 users want to be more flexible, they want to be able to switch their workloads between cloud providers seamlessly and quickly. This could be as simple as wanted to get the best value they can, adding resilience to their solutions or even as complex as legal requirements on where their data can or can’t live. They want this switch to be invisible to the applications and devs running their apps, they want it to be “instant” and they may want to have multiple endpoints draining their workloads from one to the other on demand. Finally and maybe most importantly they want it to happen through a common management interface.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first step in this direction was federation (the ability to do endpoint or application service delivery across multiple clusters), however to fully achieve this you also need to implement an abstraction to the available cloud vendors. This effort has been concentrated in the Cloud API initiative within Kubernetes.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3" name="Shape 2723"/>
        <p:cNvGrpSpPr/>
        <p:nvPr/>
      </p:nvGrpSpPr>
      <p:grpSpPr>
        <a:xfrm>
          <a:off x="0" y="0"/>
          <a:ext cx="0" cy="0"/>
          <a:chOff x="0" y="0"/>
          <a:chExt cx="0" cy="0"/>
        </a:xfrm>
      </p:grpSpPr>
      <p:sp>
        <p:nvSpPr>
          <p:cNvPr id="2724" name="Google Shape;2724;g614e17e9cf_0_3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614e17e9cf_0_3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0" name="Shape 2730"/>
        <p:cNvGrpSpPr/>
        <p:nvPr/>
      </p:nvGrpSpPr>
      <p:grpSpPr>
        <a:xfrm>
          <a:off x="0" y="0"/>
          <a:ext cx="0" cy="0"/>
          <a:chOff x="0" y="0"/>
          <a:chExt cx="0" cy="0"/>
        </a:xfrm>
      </p:grpSpPr>
      <p:sp>
        <p:nvSpPr>
          <p:cNvPr id="2731" name="Google Shape;2731;g614e17e9cf_0_3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614e17e9cf_0_3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614e17e9cf_0_2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614e17e9cf_0_2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614e17e9cf_0_3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614e17e9cf_0_3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Security Context Constraints (SCCs) allow administrators to control permissions for pods. </a:t>
            </a:r>
            <a:br>
              <a:rPr lang="en" sz="1200">
                <a:solidFill>
                  <a:schemeClr val="dk1"/>
                </a:solidFill>
                <a:latin typeface="Overpass"/>
                <a:ea typeface="Overpass"/>
                <a:cs typeface="Overpass"/>
                <a:sym typeface="Overpass"/>
              </a:rPr>
            </a:br>
            <a:r>
              <a:rPr lang="en" sz="1200">
                <a:solidFill>
                  <a:schemeClr val="dk1"/>
                </a:solidFill>
                <a:latin typeface="Overpass"/>
                <a:ea typeface="Overpass"/>
                <a:cs typeface="Overpass"/>
                <a:sym typeface="Overpass"/>
              </a:rPr>
              <a:t>SCCs define a set of conditions that a pod must run with in order to be accepted into the system. Red Hat has contributed this feature to Kubernetes as Pod Security Policies (PSPs). </a:t>
            </a:r>
            <a:endParaRPr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PSPs are not yet as mature as SCCs. We will enable customers to migrate from SCCs to PSPs as soon as we have feature parity. We are also working to ensure that SCCs support new settings available with PSPs. Additional information on these new settings is available in Kubernetes documentation.</a:t>
            </a:r>
            <a:endParaRPr sz="1200">
              <a:solidFill>
                <a:schemeClr val="dk1"/>
              </a:solidFill>
              <a:latin typeface="Overpass"/>
              <a:ea typeface="Overpass"/>
              <a:cs typeface="Overpass"/>
              <a:sym typeface="Overpass"/>
            </a:endParaRPr>
          </a:p>
          <a:p>
            <a:pPr indent="0" lvl="0" marL="0" rtl="0" algn="l">
              <a:spcBef>
                <a:spcPts val="80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2" name="Shape 2772"/>
        <p:cNvGrpSpPr/>
        <p:nvPr/>
      </p:nvGrpSpPr>
      <p:grpSpPr>
        <a:xfrm>
          <a:off x="0" y="0"/>
          <a:ext cx="0" cy="0"/>
          <a:chOff x="0" y="0"/>
          <a:chExt cx="0" cy="0"/>
        </a:xfrm>
      </p:grpSpPr>
      <p:sp>
        <p:nvSpPr>
          <p:cNvPr id="2773" name="Google Shape;2773;g614e17e9cf_0_3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614e17e9cf_0_3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Clr>
                <a:schemeClr val="dk1"/>
              </a:buClr>
              <a:buSzPts val="1000"/>
              <a:buFont typeface="Overpass"/>
              <a:buChar char="●"/>
            </a:pPr>
            <a:r>
              <a:rPr lang="en" sz="1400">
                <a:solidFill>
                  <a:schemeClr val="dk1"/>
                </a:solidFill>
                <a:highlight>
                  <a:schemeClr val="lt1"/>
                </a:highlight>
                <a:latin typeface="Overpass"/>
                <a:ea typeface="Overpass"/>
                <a:cs typeface="Overpass"/>
                <a:sym typeface="Overpass"/>
              </a:rPr>
              <a:t>For example:</a:t>
            </a:r>
            <a:br>
              <a:rPr lang="en" sz="1200">
                <a:solidFill>
                  <a:schemeClr val="dk1"/>
                </a:solidFill>
                <a:highlight>
                  <a:schemeClr val="lt1"/>
                </a:highlight>
                <a:latin typeface="Overpass"/>
                <a:ea typeface="Overpass"/>
                <a:cs typeface="Overpass"/>
                <a:sym typeface="Overpass"/>
              </a:rPr>
            </a:br>
            <a:r>
              <a:rPr lang="en" sz="1200" u="sng">
                <a:solidFill>
                  <a:schemeClr val="accent5"/>
                </a:solidFill>
                <a:highlight>
                  <a:schemeClr val="lt1"/>
                </a:highlight>
                <a:latin typeface="Overpass"/>
                <a:ea typeface="Overpass"/>
                <a:cs typeface="Overpass"/>
                <a:sym typeface="Overpass"/>
                <a:hlinkClick r:id="rId2"/>
              </a:rPr>
              <a:t>Requesting and Installing Let’s Encrypt Certificates for OpenShift 4</a:t>
            </a:r>
            <a:endParaRPr sz="1200">
              <a:latin typeface="Overpass"/>
              <a:ea typeface="Overpass"/>
              <a:cs typeface="Overpass"/>
              <a:sym typeface="Overpas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0" name="Shape 2810"/>
        <p:cNvGrpSpPr/>
        <p:nvPr/>
      </p:nvGrpSpPr>
      <p:grpSpPr>
        <a:xfrm>
          <a:off x="0" y="0"/>
          <a:ext cx="0" cy="0"/>
          <a:chOff x="0" y="0"/>
          <a:chExt cx="0" cy="0"/>
        </a:xfrm>
      </p:grpSpPr>
      <p:sp>
        <p:nvSpPr>
          <p:cNvPr id="2811" name="Google Shape;2811;g614e17e9cf_0_3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614e17e9cf_0_3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Users create a service and then annotate with </a:t>
            </a:r>
            <a:r>
              <a:rPr lang="en" sz="800">
                <a:solidFill>
                  <a:schemeClr val="dk1"/>
                </a:solidFill>
                <a:latin typeface="Courier"/>
                <a:ea typeface="Courier"/>
                <a:cs typeface="Courier"/>
                <a:sym typeface="Courier"/>
              </a:rPr>
              <a:t>service.alpha.openshift.io/serving-cert-my </a:t>
            </a:r>
            <a:r>
              <a:rPr lang="en" sz="1200">
                <a:solidFill>
                  <a:schemeClr val="dk1"/>
                </a:solidFill>
                <a:latin typeface="Overpass Light"/>
                <a:ea typeface="Overpass Light"/>
                <a:cs typeface="Overpass Light"/>
                <a:sym typeface="Overpass Light"/>
              </a:rPr>
              <a:t>-- the service serving cert signer then creates a keypair and puts it into a secret</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Users create a ConfigMap and then annotate it with </a:t>
            </a:r>
            <a:r>
              <a:rPr lang="en" sz="800">
                <a:solidFill>
                  <a:schemeClr val="dk1"/>
                </a:solidFill>
                <a:latin typeface="Courier"/>
                <a:ea typeface="Courier"/>
                <a:cs typeface="Courier"/>
                <a:sym typeface="Courier"/>
              </a:rPr>
              <a:t>service.beta.openshift.io/inject-cabundle="true" </a:t>
            </a:r>
            <a:r>
              <a:rPr lang="en" sz="1200">
                <a:solidFill>
                  <a:schemeClr val="dk1"/>
                </a:solidFill>
                <a:latin typeface="Overpass Light"/>
                <a:ea typeface="Overpass Light"/>
                <a:cs typeface="Overpass Light"/>
                <a:sym typeface="Overpass Light"/>
              </a:rPr>
              <a:t>-- the configmap cabundle injector then adds the CA bundle to the configmap</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Users define pods, deployments, etc. and mount the secret and configmap as needed so that their service now has full TLS provided by the built-in CA, and other services that add the CA bundle can consume this service and trust its certificates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Note that this overlaps with Service Mesh’s ability to provide transparent mutual TLS -- use one or the other, not both.</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The Service CA Operator</a:t>
            </a:r>
            <a:endParaRPr b="1"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Service Certificate Authority (CA) can sign server certificates for services running in the OpenShift cluster. </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a:t>
            </a:r>
            <a:r>
              <a:rPr b="1" lang="en" sz="1200">
                <a:solidFill>
                  <a:schemeClr val="dk1"/>
                </a:solidFill>
                <a:latin typeface="Overpass"/>
                <a:ea typeface="Overpass"/>
                <a:cs typeface="Overpass"/>
                <a:sym typeface="Overpass"/>
              </a:rPr>
              <a:t>service-ca operator</a:t>
            </a:r>
            <a:r>
              <a:rPr lang="en" sz="1200">
                <a:solidFill>
                  <a:schemeClr val="dk1"/>
                </a:solidFill>
                <a:latin typeface="Overpass"/>
                <a:ea typeface="Overpass"/>
                <a:cs typeface="Overpass"/>
                <a:sym typeface="Overpass"/>
              </a:rPr>
              <a:t> manages 3 controllers: </a:t>
            </a:r>
            <a:r>
              <a:rPr b="1" lang="en" sz="1200">
                <a:solidFill>
                  <a:schemeClr val="dk1"/>
                </a:solidFill>
                <a:latin typeface="Overpass"/>
                <a:ea typeface="Overpass"/>
                <a:cs typeface="Overpass"/>
                <a:sym typeface="Overpass"/>
              </a:rPr>
              <a:t>service-ca </a:t>
            </a:r>
            <a:r>
              <a:rPr lang="en" sz="1200">
                <a:solidFill>
                  <a:schemeClr val="dk1"/>
                </a:solidFill>
                <a:latin typeface="Overpass"/>
                <a:ea typeface="Overpass"/>
                <a:cs typeface="Overpass"/>
                <a:sym typeface="Overpass"/>
              </a:rPr>
              <a:t>controller</a:t>
            </a:r>
            <a:br>
              <a:rPr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configmap-cabundle-injector </a:t>
            </a:r>
            <a:r>
              <a:rPr lang="en" sz="1200">
                <a:solidFill>
                  <a:schemeClr val="dk1"/>
                </a:solidFill>
                <a:latin typeface="Overpass"/>
                <a:ea typeface="Overpass"/>
                <a:cs typeface="Overpass"/>
                <a:sym typeface="Overpass"/>
              </a:rPr>
              <a:t>controller</a:t>
            </a:r>
            <a:br>
              <a:rPr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apiservice-cabundle-injector </a:t>
            </a:r>
            <a:r>
              <a:rPr lang="en" sz="1200">
                <a:solidFill>
                  <a:schemeClr val="dk1"/>
                </a:solidFill>
                <a:latin typeface="Overpass"/>
                <a:ea typeface="Overpass"/>
                <a:cs typeface="Overpass"/>
                <a:sym typeface="Overpass"/>
              </a:rPr>
              <a:t>controller </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Service CA is valid for one year after installation.  Manual steps to refresh the Service CA are documented. Automation is targeted for 4.2.</a:t>
            </a:r>
            <a:endParaRPr sz="1200">
              <a:solidFill>
                <a:schemeClr val="dk1"/>
              </a:solidFill>
              <a:latin typeface="Overpass"/>
              <a:ea typeface="Overpass"/>
              <a:cs typeface="Overpass"/>
              <a:sym typeface="Overpass"/>
            </a:endParaRPr>
          </a:p>
          <a:p>
            <a:pPr indent="-304800" lvl="0" marL="457200" rtl="0" algn="l">
              <a:lnSpc>
                <a:spcPct val="115000"/>
              </a:lnSpc>
              <a:spcBef>
                <a:spcPts val="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For more information:</a:t>
            </a:r>
            <a:br>
              <a:rPr lang="en" sz="1200">
                <a:solidFill>
                  <a:schemeClr val="dk1"/>
                </a:solidFill>
                <a:latin typeface="Overpass"/>
                <a:ea typeface="Overpass"/>
                <a:cs typeface="Overpass"/>
                <a:sym typeface="Overpass"/>
              </a:rPr>
            </a:br>
            <a:r>
              <a:rPr lang="en" sz="1200">
                <a:solidFill>
                  <a:schemeClr val="dk1"/>
                </a:solidFill>
                <a:latin typeface="Overpass"/>
                <a:ea typeface="Overpass"/>
                <a:cs typeface="Overpass"/>
                <a:sym typeface="Overpass"/>
              </a:rPr>
              <a:t> </a:t>
            </a:r>
            <a:r>
              <a:rPr lang="en" sz="1200" u="sng">
                <a:solidFill>
                  <a:schemeClr val="accent5"/>
                </a:solidFill>
                <a:latin typeface="Overpass"/>
                <a:ea typeface="Overpass"/>
                <a:cs typeface="Overpass"/>
                <a:sym typeface="Overpass"/>
                <a:hlinkClick r:id="rId2"/>
              </a:rPr>
              <a:t>Service Serving Certificate Secrets</a:t>
            </a:r>
            <a:br>
              <a:rPr lang="en" sz="1200">
                <a:solidFill>
                  <a:schemeClr val="dk1"/>
                </a:solidFill>
                <a:latin typeface="Overpass"/>
                <a:ea typeface="Overpass"/>
                <a:cs typeface="Overpass"/>
                <a:sym typeface="Overpass"/>
              </a:rPr>
            </a:br>
            <a:r>
              <a:rPr lang="en" sz="1200" u="sng">
                <a:solidFill>
                  <a:schemeClr val="accent5"/>
                </a:solidFill>
                <a:latin typeface="Overpass"/>
                <a:ea typeface="Overpass"/>
                <a:cs typeface="Overpass"/>
                <a:sym typeface="Overpass"/>
                <a:hlinkClick r:id="rId3"/>
              </a:rPr>
              <a:t>openshift-service-ca-operator</a:t>
            </a:r>
            <a:endParaRPr sz="1200">
              <a:solidFill>
                <a:schemeClr val="dk1"/>
              </a:solidFill>
              <a:latin typeface="Overpass"/>
              <a:ea typeface="Overpass"/>
              <a:cs typeface="Overpass"/>
              <a:sym typeface="Overpass"/>
            </a:endParaRPr>
          </a:p>
          <a:p>
            <a:pPr indent="0" lvl="0" marL="0" rtl="0" algn="l">
              <a:spcBef>
                <a:spcPts val="100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4" name="Shape 2844"/>
        <p:cNvGrpSpPr/>
        <p:nvPr/>
      </p:nvGrpSpPr>
      <p:grpSpPr>
        <a:xfrm>
          <a:off x="0" y="0"/>
          <a:ext cx="0" cy="0"/>
          <a:chOff x="0" y="0"/>
          <a:chExt cx="0" cy="0"/>
        </a:xfrm>
      </p:grpSpPr>
      <p:sp>
        <p:nvSpPr>
          <p:cNvPr id="2845" name="Google Shape;2845;g614e17e9cf_0_3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6" name="Google Shape;2846;g614e17e9cf_0_3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OpenShift includes an OAuth server, which does three things: </a:t>
            </a:r>
            <a:endParaRPr sz="1200">
              <a:solidFill>
                <a:schemeClr val="dk1"/>
              </a:solidFill>
              <a:latin typeface="Overpass"/>
              <a:ea typeface="Overpass"/>
              <a:cs typeface="Overpass"/>
              <a:sym typeface="Overpass"/>
            </a:endParaRPr>
          </a:p>
          <a:p>
            <a:pPr indent="-304800" lvl="0" marL="457200" rtl="0" algn="l">
              <a:lnSpc>
                <a:spcPct val="115000"/>
              </a:lnSpc>
              <a:spcBef>
                <a:spcPts val="1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Identifies the person requesting a token, using a configured identity provider</a:t>
            </a:r>
            <a:endParaRPr sz="1200">
              <a:solidFill>
                <a:schemeClr val="dk1"/>
              </a:solidFill>
              <a:latin typeface="Overpass"/>
              <a:ea typeface="Overpass"/>
              <a:cs typeface="Overpass"/>
              <a:sym typeface="Overpass"/>
            </a:endParaRPr>
          </a:p>
          <a:p>
            <a:pPr indent="-304800" lvl="0" marL="457200" rtl="0" algn="l">
              <a:lnSpc>
                <a:spcPct val="115000"/>
              </a:lnSpc>
              <a:spcBef>
                <a:spcPts val="1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Determines a mapping from that identity to an OpenShift user</a:t>
            </a:r>
            <a:endParaRPr sz="1200">
              <a:solidFill>
                <a:schemeClr val="dk1"/>
              </a:solidFill>
              <a:latin typeface="Overpass"/>
              <a:ea typeface="Overpass"/>
              <a:cs typeface="Overpass"/>
              <a:sym typeface="Overpass"/>
            </a:endParaRPr>
          </a:p>
          <a:p>
            <a:pPr indent="-304800" lvl="0" marL="457200" rtl="0" algn="l">
              <a:lnSpc>
                <a:spcPct val="115000"/>
              </a:lnSpc>
              <a:spcBef>
                <a:spcPts val="1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Issues an OAuth access token which authenticates that user to the API</a:t>
            </a:r>
            <a:endParaRPr sz="1200">
              <a:solidFill>
                <a:schemeClr val="dk1"/>
              </a:solidFill>
              <a:latin typeface="Overpass"/>
              <a:ea typeface="Overpass"/>
              <a:cs typeface="Overpass"/>
              <a:sym typeface="Overpass"/>
            </a:endParaRPr>
          </a:p>
          <a:p>
            <a:pPr indent="0" lvl="0" marL="0" rtl="0" algn="l">
              <a:lnSpc>
                <a:spcPct val="115000"/>
              </a:lnSpc>
              <a:spcBef>
                <a:spcPts val="1600"/>
              </a:spcBef>
              <a:spcAft>
                <a:spcPts val="0"/>
              </a:spcAft>
              <a:buNone/>
            </a:pPr>
            <a:r>
              <a:t/>
            </a:r>
            <a:endParaRPr sz="1200">
              <a:solidFill>
                <a:schemeClr val="dk1"/>
              </a:solidFill>
            </a:endParaRPr>
          </a:p>
          <a:p>
            <a:pPr indent="-304800" lvl="0" marL="457200" rtl="0" algn="l">
              <a:lnSpc>
                <a:spcPct val="115000"/>
              </a:lnSpc>
              <a:spcBef>
                <a:spcPts val="600"/>
              </a:spcBef>
              <a:spcAft>
                <a:spcPts val="0"/>
              </a:spcAft>
              <a:buClr>
                <a:schemeClr val="dk1"/>
              </a:buClr>
              <a:buSzPts val="1200"/>
              <a:buFont typeface="Arial"/>
              <a:buChar char="●"/>
            </a:pPr>
            <a:r>
              <a:rPr lang="en" sz="1200">
                <a:solidFill>
                  <a:schemeClr val="dk1"/>
                </a:solidFill>
              </a:rPr>
              <a:t>Determines a mapping from that identity to an OpenShift user</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Allows multiple identities to map to the same OpenShift user</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Allows deconflicting between identity provider roles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many cases the credentials are validated against the identity provider directly (not necessarily given to the OAuth server)</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8" name="Shape 2888"/>
        <p:cNvGrpSpPr/>
        <p:nvPr/>
      </p:nvGrpSpPr>
      <p:grpSpPr>
        <a:xfrm>
          <a:off x="0" y="0"/>
          <a:ext cx="0" cy="0"/>
          <a:chOff x="0" y="0"/>
          <a:chExt cx="0" cy="0"/>
        </a:xfrm>
      </p:grpSpPr>
      <p:sp>
        <p:nvSpPr>
          <p:cNvPr id="2889" name="Google Shape;2889;g614e17e9cf_0_3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614e17e9cf_0_3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In OpenShift we have a role based authorization component. There is a Project scope and a Cluster scope where either RoleBindings or ClusterRolebindings define the permissions a user will have once logged in. This role component matches attributes on the request like the verb on the objects for example  get projects or create pods. It matches those attributes to roles which have been grated to the requesting user. If no roles match the request is denied.By default everything is denied unless the role specifically allows it. Out of the box operator and user level roles are defined and custom roles are also supported. </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more information see: Managing RBAC in OpenShift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Coalfire is 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Payment Card Industry Qualified Security Assessor (QSA)  </a:t>
            </a:r>
            <a:endParaRPr>
              <a:solidFill>
                <a:schemeClr val="dk1"/>
              </a:solidFill>
            </a:endParaRPr>
          </a:p>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7" name="Shape 2897"/>
        <p:cNvGrpSpPr/>
        <p:nvPr/>
      </p:nvGrpSpPr>
      <p:grpSpPr>
        <a:xfrm>
          <a:off x="0" y="0"/>
          <a:ext cx="0" cy="0"/>
          <a:chOff x="0" y="0"/>
          <a:chExt cx="0" cy="0"/>
        </a:xfrm>
      </p:grpSpPr>
      <p:sp>
        <p:nvSpPr>
          <p:cNvPr id="2898" name="Google Shape;2898;g614e17e9cf_0_4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614e17e9cf_0_4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4" name="Shape 2904"/>
        <p:cNvGrpSpPr/>
        <p:nvPr/>
      </p:nvGrpSpPr>
      <p:grpSpPr>
        <a:xfrm>
          <a:off x="0" y="0"/>
          <a:ext cx="0" cy="0"/>
          <a:chOff x="0" y="0"/>
          <a:chExt cx="0" cy="0"/>
        </a:xfrm>
      </p:grpSpPr>
      <p:sp>
        <p:nvSpPr>
          <p:cNvPr id="2905" name="Google Shape;2905;g614e17e9cf_0_4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614e17e9cf_0_4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8" name="Shape 2918"/>
        <p:cNvGrpSpPr/>
        <p:nvPr/>
      </p:nvGrpSpPr>
      <p:grpSpPr>
        <a:xfrm>
          <a:off x="0" y="0"/>
          <a:ext cx="0" cy="0"/>
          <a:chOff x="0" y="0"/>
          <a:chExt cx="0" cy="0"/>
        </a:xfrm>
      </p:grpSpPr>
      <p:sp>
        <p:nvSpPr>
          <p:cNvPr id="2919" name="Google Shape;2919;g614e17e9cf_0_4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614e17e9cf_0_4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9" name="Shape 2949"/>
        <p:cNvGrpSpPr/>
        <p:nvPr/>
      </p:nvGrpSpPr>
      <p:grpSpPr>
        <a:xfrm>
          <a:off x="0" y="0"/>
          <a:ext cx="0" cy="0"/>
          <a:chOff x="0" y="0"/>
          <a:chExt cx="0" cy="0"/>
        </a:xfrm>
      </p:grpSpPr>
      <p:sp>
        <p:nvSpPr>
          <p:cNvPr id="2950" name="Google Shape;2950;g614e17e9cf_0_4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614e17e9cf_0_4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9" name="Shape 2989"/>
        <p:cNvGrpSpPr/>
        <p:nvPr/>
      </p:nvGrpSpPr>
      <p:grpSpPr>
        <a:xfrm>
          <a:off x="0" y="0"/>
          <a:ext cx="0" cy="0"/>
          <a:chOff x="0" y="0"/>
          <a:chExt cx="0" cy="0"/>
        </a:xfrm>
      </p:grpSpPr>
      <p:sp>
        <p:nvSpPr>
          <p:cNvPr id="2990" name="Google Shape;2990;g614e17e9cf_0_4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614e17e9cf_0_4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614e17e9cf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614e17e9cf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6" name="Shape 2996"/>
        <p:cNvGrpSpPr/>
        <p:nvPr/>
      </p:nvGrpSpPr>
      <p:grpSpPr>
        <a:xfrm>
          <a:off x="0" y="0"/>
          <a:ext cx="0" cy="0"/>
          <a:chOff x="0" y="0"/>
          <a:chExt cx="0" cy="0"/>
        </a:xfrm>
      </p:grpSpPr>
      <p:sp>
        <p:nvSpPr>
          <p:cNvPr id="2997" name="Google Shape;2997;g614e17e9cf_0_4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614e17e9cf_0_4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5" name="Shape 3005"/>
        <p:cNvGrpSpPr/>
        <p:nvPr/>
      </p:nvGrpSpPr>
      <p:grpSpPr>
        <a:xfrm>
          <a:off x="0" y="0"/>
          <a:ext cx="0" cy="0"/>
          <a:chOff x="0" y="0"/>
          <a:chExt cx="0" cy="0"/>
        </a:xfrm>
      </p:grpSpPr>
      <p:sp>
        <p:nvSpPr>
          <p:cNvPr id="3006" name="Google Shape;3006;g614e17e9cf_0_4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614e17e9cf_0_4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3" name="Shape 3063"/>
        <p:cNvGrpSpPr/>
        <p:nvPr/>
      </p:nvGrpSpPr>
      <p:grpSpPr>
        <a:xfrm>
          <a:off x="0" y="0"/>
          <a:ext cx="0" cy="0"/>
          <a:chOff x="0" y="0"/>
          <a:chExt cx="0" cy="0"/>
        </a:xfrm>
      </p:grpSpPr>
      <p:sp>
        <p:nvSpPr>
          <p:cNvPr id="3064" name="Google Shape;3064;g614e17e9cf_0_4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614e17e9cf_0_4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Elasticsearch clusters store the aggregated log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and platform admins access kibana interfaces to see application aggregated logs or platform aggregated logs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OpenShift can be configured to forward the logs to an external elasticsearch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7" name="Shape 3147"/>
        <p:cNvGrpSpPr/>
        <p:nvPr/>
      </p:nvGrpSpPr>
      <p:grpSpPr>
        <a:xfrm>
          <a:off x="0" y="0"/>
          <a:ext cx="0" cy="0"/>
          <a:chOff x="0" y="0"/>
          <a:chExt cx="0" cy="0"/>
        </a:xfrm>
      </p:grpSpPr>
      <p:sp>
        <p:nvSpPr>
          <p:cNvPr id="3148" name="Google Shape;3148;g614e17e9cf_0_4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9" name="Google Shape;3149;g614e17e9cf_0_4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Fluentd pulls container logs from cri-o using the log file driver, and from the host using journald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7" name="Shape 3187"/>
        <p:cNvGrpSpPr/>
        <p:nvPr/>
      </p:nvGrpSpPr>
      <p:grpSpPr>
        <a:xfrm>
          <a:off x="0" y="0"/>
          <a:ext cx="0" cy="0"/>
          <a:chOff x="0" y="0"/>
          <a:chExt cx="0" cy="0"/>
        </a:xfrm>
      </p:grpSpPr>
      <p:sp>
        <p:nvSpPr>
          <p:cNvPr id="3188" name="Google Shape;3188;g614e17e9cf_0_4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9" name="Google Shape;3189;g614e17e9cf_0_4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4" name="Shape 3194"/>
        <p:cNvGrpSpPr/>
        <p:nvPr/>
      </p:nvGrpSpPr>
      <p:grpSpPr>
        <a:xfrm>
          <a:off x="0" y="0"/>
          <a:ext cx="0" cy="0"/>
          <a:chOff x="0" y="0"/>
          <a:chExt cx="0" cy="0"/>
        </a:xfrm>
      </p:grpSpPr>
      <p:sp>
        <p:nvSpPr>
          <p:cNvPr id="3195" name="Google Shape;3195;g614e17e9cf_0_4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6" name="Google Shape;3196;g614e17e9cf_0_4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OpenShift Container Platform leverages the Kubernetes persistent volume (PV) framework to allow administrators to provision persistent storage for a cluster. Using persistent volume claims (PVCs), developers can request PV resources without having specific knowledge of the underlying storage infrastructure.</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OpenShift Container Platform supports a growing list of storage plugins for using various storage solutions.</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Note that high-availability of storage in the infrastructure is left to the underlying storage provider.</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 Shipped and supported by NetApp via TSANet</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 Tech Preview </a:t>
            </a:r>
            <a:endParaRPr>
              <a:solidFill>
                <a:schemeClr val="dk1"/>
              </a:solidFill>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a:solidFill>
                  <a:schemeClr val="dk1"/>
                </a:solidFill>
              </a:rPr>
              <a:t>Note for Raw Block GA these support levels: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Supported i.e. GA: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Cloud Providers (AWS, GCP, vSphere, Azure)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Local Volumes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Tech Preview: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iSCSI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Developer Preview: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Cinder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Fibre Channel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 Supported: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RBD (Ceph)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Gluster</a:t>
            </a:r>
            <a:endParaRPr>
              <a:solidFill>
                <a:schemeClr val="dk1"/>
              </a:solidFill>
            </a:endParaRPr>
          </a:p>
          <a:p>
            <a:pPr indent="0" lvl="0" marL="0" rtl="0" algn="l">
              <a:spcBef>
                <a:spcPts val="0"/>
              </a:spcBef>
              <a:spcAft>
                <a:spcPts val="0"/>
              </a:spcAft>
              <a:buNone/>
            </a:pPr>
            <a:r>
              <a:t/>
            </a:r>
            <a:endParaRPr>
              <a:latin typeface="Overpass"/>
              <a:ea typeface="Overpass"/>
              <a:cs typeface="Overpass"/>
              <a:sym typeface="Overpas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5" name="Shape 3215"/>
        <p:cNvGrpSpPr/>
        <p:nvPr/>
      </p:nvGrpSpPr>
      <p:grpSpPr>
        <a:xfrm>
          <a:off x="0" y="0"/>
          <a:ext cx="0" cy="0"/>
          <a:chOff x="0" y="0"/>
          <a:chExt cx="0" cy="0"/>
        </a:xfrm>
      </p:grpSpPr>
      <p:sp>
        <p:nvSpPr>
          <p:cNvPr id="3216" name="Google Shape;3216;g614e17e9cf_0_4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7" name="Google Shape;3217;g614e17e9cf_0_4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PersistentVolumeClaim (PVC) is bound to a PersistentVolume (PV), and a PersistentVolume maps to real-world storage</a:t>
            </a:r>
            <a:endParaRPr>
              <a:solidFill>
                <a:schemeClr val="dk1"/>
              </a:solidFill>
            </a:endParaRPr>
          </a:p>
          <a:p>
            <a:pPr indent="0" lvl="0" marL="0" rtl="0" algn="l">
              <a:spcBef>
                <a:spcPts val="0"/>
              </a:spcBef>
              <a:spcAft>
                <a:spcPts val="0"/>
              </a:spcAft>
              <a:buNone/>
            </a:pPr>
            <a:r>
              <a:rPr lang="en">
                <a:solidFill>
                  <a:schemeClr val="dk1"/>
                </a:solidFill>
              </a:rPr>
              <a:t>A user defines a workload that instructs OpenShift to attach the PVC’s storage to a mount point inside the container</a:t>
            </a:r>
            <a:endParaRPr>
              <a:solidFill>
                <a:schemeClr val="dk1"/>
              </a:solidFill>
            </a:endParaRPr>
          </a:p>
          <a:p>
            <a:pPr indent="0" lvl="0" marL="0" rtl="0" algn="l">
              <a:spcBef>
                <a:spcPts val="0"/>
              </a:spcBef>
              <a:spcAft>
                <a:spcPts val="0"/>
              </a:spcAft>
              <a:buNone/>
            </a:pPr>
            <a:r>
              <a:rPr lang="en">
                <a:solidFill>
                  <a:schemeClr val="dk1"/>
                </a:solidFill>
              </a:rPr>
              <a:t>When the kubelet is told by the master to run the pod, it first tells the host to mount the real-world storage into the OS securely for the container</a:t>
            </a:r>
            <a:endParaRPr>
              <a:solidFill>
                <a:schemeClr val="dk1"/>
              </a:solidFill>
            </a:endParaRPr>
          </a:p>
          <a:p>
            <a:pPr indent="0" lvl="0" marL="0" rtl="0" algn="l">
              <a:spcBef>
                <a:spcPts val="0"/>
              </a:spcBef>
              <a:spcAft>
                <a:spcPts val="0"/>
              </a:spcAft>
              <a:buNone/>
            </a:pPr>
            <a:r>
              <a:rPr lang="en">
                <a:solidFill>
                  <a:schemeClr val="dk1"/>
                </a:solidFill>
              </a:rPr>
              <a:t>Then kubelet launches the containers and tells CRI-O to attach the OS mountpoint as a volume inside the container</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9" name="Shape 3249"/>
        <p:cNvGrpSpPr/>
        <p:nvPr/>
      </p:nvGrpSpPr>
      <p:grpSpPr>
        <a:xfrm>
          <a:off x="0" y="0"/>
          <a:ext cx="0" cy="0"/>
          <a:chOff x="0" y="0"/>
          <a:chExt cx="0" cy="0"/>
        </a:xfrm>
      </p:grpSpPr>
      <p:sp>
        <p:nvSpPr>
          <p:cNvPr id="3250" name="Google Shape;3250;g614e17e9cf_0_4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1" name="Google Shape;3251;g614e17e9cf_0_4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Administrators define a pool of Persistent Volumes (PV) which are backed by network storage solutions like NFS, iSCSO, AWS EBS, etc and make them globally available in the OpenShift cluster.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within their projects can create a Persistent Volume Claim (PVC) in order to request a PV to be available within their pods. In the pod definition, a developer can refer to the PVC and mount the requested persistent volume inside the pod at an arbitrary path.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a pod gets restarted, OpenShift mounts the same persistent volume into the pod again so that the pod data is available. PVs outlive the containers that were using them.</a:t>
            </a:r>
            <a:endParaRPr>
              <a:solidFill>
                <a:schemeClr val="dk1"/>
              </a:solidFill>
            </a:endParaRPr>
          </a:p>
          <a:p>
            <a:pPr indent="0" lvl="0" marL="0" rtl="0" algn="l">
              <a:spcBef>
                <a:spcPts val="0"/>
              </a:spcBef>
              <a:spcAft>
                <a:spcPts val="0"/>
              </a:spcAft>
              <a:buNone/>
            </a:pPr>
            <a:r>
              <a:t/>
            </a:r>
            <a:endParaRPr>
              <a:latin typeface="Overpass"/>
              <a:ea typeface="Overpass"/>
              <a:cs typeface="Overpass"/>
              <a:sym typeface="Overpas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1" name="Shape 3301"/>
        <p:cNvGrpSpPr/>
        <p:nvPr/>
      </p:nvGrpSpPr>
      <p:grpSpPr>
        <a:xfrm>
          <a:off x="0" y="0"/>
          <a:ext cx="0" cy="0"/>
          <a:chOff x="0" y="0"/>
          <a:chExt cx="0" cy="0"/>
        </a:xfrm>
      </p:grpSpPr>
      <p:sp>
        <p:nvSpPr>
          <p:cNvPr id="3302" name="Google Shape;3302;g614e17e9cf_0_4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3" name="Google Shape;3303;g614e17e9cf_0_4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Dynamic provisioning allows provisioning persistent volumes on-demand when users request it rather than admins predefining them in advance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StorageClass is a blueprint of how to provision persistent volumes on a network storage. OpenShift provides a set of provisioners that determine what volume plugins should be used for provisioning the volumes. OpenShift also supports third-party plugins that are not part of Kubernetes, such as NetApp Trident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Admins creates a catalog of StorageClasses available in the OpenShift cluster. StorageClass names are arbitrary names to communicate their characteristics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can create a Persistent Volume Claim and specify the name of a StorageClass to instruct OpenShift on the type of persistent volume that should be provisioned for the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4" name="Shape 3354"/>
        <p:cNvGrpSpPr/>
        <p:nvPr/>
      </p:nvGrpSpPr>
      <p:grpSpPr>
        <a:xfrm>
          <a:off x="0" y="0"/>
          <a:ext cx="0" cy="0"/>
          <a:chOff x="0" y="0"/>
          <a:chExt cx="0" cy="0"/>
        </a:xfrm>
      </p:grpSpPr>
      <p:sp>
        <p:nvSpPr>
          <p:cNvPr id="3355" name="Google Shape;3355;g614e17e9cf_0_4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6" name="Google Shape;3356;g614e17e9cf_0_4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Google Shape;1618;g614e17e9cf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614e17e9cf_0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1" name="Shape 3361"/>
        <p:cNvGrpSpPr/>
        <p:nvPr/>
      </p:nvGrpSpPr>
      <p:grpSpPr>
        <a:xfrm>
          <a:off x="0" y="0"/>
          <a:ext cx="0" cy="0"/>
          <a:chOff x="0" y="0"/>
          <a:chExt cx="0" cy="0"/>
        </a:xfrm>
      </p:grpSpPr>
      <p:sp>
        <p:nvSpPr>
          <p:cNvPr id="3362" name="Google Shape;3362;g614e17e9cf_0_4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3" name="Google Shape;3363;g614e17e9cf_0_4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6" name="Shape 3376"/>
        <p:cNvGrpSpPr/>
        <p:nvPr/>
      </p:nvGrpSpPr>
      <p:grpSpPr>
        <a:xfrm>
          <a:off x="0" y="0"/>
          <a:ext cx="0" cy="0"/>
          <a:chOff x="0" y="0"/>
          <a:chExt cx="0" cy="0"/>
        </a:xfrm>
      </p:grpSpPr>
      <p:sp>
        <p:nvSpPr>
          <p:cNvPr id="3377" name="Google Shape;3377;g614e17e9cf_0_4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8" name="Google Shape;3378;g614e17e9cf_0_4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3.png"/><Relationship Id="rId3" Type="http://schemas.openxmlformats.org/officeDocument/2006/relationships/image" Target="../media/image12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6.png"/><Relationship Id="rId3" Type="http://schemas.openxmlformats.org/officeDocument/2006/relationships/image" Target="../media/image12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9.png"/><Relationship Id="rId3" Type="http://schemas.openxmlformats.org/officeDocument/2006/relationships/image" Target="../media/image12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2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1.png"/><Relationship Id="rId3" Type="http://schemas.openxmlformats.org/officeDocument/2006/relationships/image" Target="../media/image1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5.png"/><Relationship Id="rId3" Type="http://schemas.openxmlformats.org/officeDocument/2006/relationships/image" Target="../media/image11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2.png"/><Relationship Id="rId3" Type="http://schemas.openxmlformats.org/officeDocument/2006/relationships/image" Target="../media/image11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8.png"/><Relationship Id="rId3" Type="http://schemas.openxmlformats.org/officeDocument/2006/relationships/image" Target="../media/image118.png"/><Relationship Id="rId4" Type="http://schemas.openxmlformats.org/officeDocument/2006/relationships/image" Target="../media/image121.png"/><Relationship Id="rId5" Type="http://schemas.openxmlformats.org/officeDocument/2006/relationships/image" Target="../media/image128.png"/><Relationship Id="rId6" Type="http://schemas.openxmlformats.org/officeDocument/2006/relationships/image" Target="../media/image127.png"/><Relationship Id="rId7" Type="http://schemas.openxmlformats.org/officeDocument/2006/relationships/image" Target="../media/image129.png"/><Relationship Id="rId8" Type="http://schemas.openxmlformats.org/officeDocument/2006/relationships/image" Target="../media/image13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5.png"/><Relationship Id="rId3" Type="http://schemas.openxmlformats.org/officeDocument/2006/relationships/image" Target="../media/image118.png"/><Relationship Id="rId4" Type="http://schemas.openxmlformats.org/officeDocument/2006/relationships/image" Target="../media/image121.png"/><Relationship Id="rId5" Type="http://schemas.openxmlformats.org/officeDocument/2006/relationships/image" Target="../media/image128.png"/><Relationship Id="rId6" Type="http://schemas.openxmlformats.org/officeDocument/2006/relationships/image" Target="../media/image127.png"/><Relationship Id="rId7" Type="http://schemas.openxmlformats.org/officeDocument/2006/relationships/image" Target="../media/image129.png"/><Relationship Id="rId8" Type="http://schemas.openxmlformats.org/officeDocument/2006/relationships/image" Target="../media/image13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4.png"/><Relationship Id="rId3" Type="http://schemas.openxmlformats.org/officeDocument/2006/relationships/image" Target="../media/image13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4.png"/><Relationship Id="rId3" Type="http://schemas.openxmlformats.org/officeDocument/2006/relationships/image" Target="../media/image14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4.png"/><Relationship Id="rId3" Type="http://schemas.openxmlformats.org/officeDocument/2006/relationships/image" Target="../media/image14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6.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6.jpg"/><Relationship Id="rId3" Type="http://schemas.openxmlformats.org/officeDocument/2006/relationships/image" Target="../media/image15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9.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9.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6.png"/><Relationship Id="rId3" Type="http://schemas.openxmlformats.org/officeDocument/2006/relationships/image" Target="../media/image15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3.png"/><Relationship Id="rId3" Type="http://schemas.openxmlformats.org/officeDocument/2006/relationships/image" Target="../media/image155.png"/><Relationship Id="rId4" Type="http://schemas.openxmlformats.org/officeDocument/2006/relationships/image" Target="../media/image157.png"/><Relationship Id="rId5" Type="http://schemas.openxmlformats.org/officeDocument/2006/relationships/image" Target="../media/image161.png"/><Relationship Id="rId6" Type="http://schemas.openxmlformats.org/officeDocument/2006/relationships/image" Target="../media/image159.png"/><Relationship Id="rId7" Type="http://schemas.openxmlformats.org/officeDocument/2006/relationships/image" Target="../media/image158.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60.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3.png"/><Relationship Id="rId3" Type="http://schemas.openxmlformats.org/officeDocument/2006/relationships/image" Target="../media/image175.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5.png"/><Relationship Id="rId3" Type="http://schemas.openxmlformats.org/officeDocument/2006/relationships/image" Target="../media/image16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1.png"/><Relationship Id="rId3" Type="http://schemas.openxmlformats.org/officeDocument/2006/relationships/image" Target="../media/image160.png"/><Relationship Id="rId4" Type="http://schemas.openxmlformats.org/officeDocument/2006/relationships/image" Target="../media/image172.png"/><Relationship Id="rId5" Type="http://schemas.openxmlformats.org/officeDocument/2006/relationships/image" Target="../media/image171.png"/><Relationship Id="rId6" Type="http://schemas.openxmlformats.org/officeDocument/2006/relationships/image" Target="../media/image168.png"/><Relationship Id="rId7" Type="http://schemas.openxmlformats.org/officeDocument/2006/relationships/image" Target="../media/image177.png"/><Relationship Id="rId8" Type="http://schemas.openxmlformats.org/officeDocument/2006/relationships/image" Target="../media/image17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6.png"/><Relationship Id="rId3" Type="http://schemas.openxmlformats.org/officeDocument/2006/relationships/image" Target="../media/image16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9.png"/><Relationship Id="rId3" Type="http://schemas.openxmlformats.org/officeDocument/2006/relationships/image" Target="../media/image16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3.png"/><Relationship Id="rId3" Type="http://schemas.openxmlformats.org/officeDocument/2006/relationships/image" Target="../media/image16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8.png"/><Relationship Id="rId3" Type="http://schemas.openxmlformats.org/officeDocument/2006/relationships/image" Target="../media/image16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8.png"/><Relationship Id="rId3" Type="http://schemas.openxmlformats.org/officeDocument/2006/relationships/image" Target="../media/image16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9.png"/><Relationship Id="rId3" Type="http://schemas.openxmlformats.org/officeDocument/2006/relationships/image" Target="../media/image160.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5.png"/><Relationship Id="rId3" Type="http://schemas.openxmlformats.org/officeDocument/2006/relationships/image" Target="../media/image160.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2.png"/><Relationship Id="rId3" Type="http://schemas.openxmlformats.org/officeDocument/2006/relationships/image" Target="../media/image160.png"/><Relationship Id="rId4" Type="http://schemas.openxmlformats.org/officeDocument/2006/relationships/image" Target="../media/image172.png"/><Relationship Id="rId5" Type="http://schemas.openxmlformats.org/officeDocument/2006/relationships/image" Target="../media/image171.png"/><Relationship Id="rId6" Type="http://schemas.openxmlformats.org/officeDocument/2006/relationships/image" Target="../media/image168.png"/><Relationship Id="rId7" Type="http://schemas.openxmlformats.org/officeDocument/2006/relationships/image" Target="../media/image177.png"/><Relationship Id="rId8" Type="http://schemas.openxmlformats.org/officeDocument/2006/relationships/image" Target="../media/image170.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5.png"/><Relationship Id="rId3" Type="http://schemas.openxmlformats.org/officeDocument/2006/relationships/image" Target="../media/image160.png"/><Relationship Id="rId4" Type="http://schemas.openxmlformats.org/officeDocument/2006/relationships/image" Target="../media/image172.png"/><Relationship Id="rId5" Type="http://schemas.openxmlformats.org/officeDocument/2006/relationships/image" Target="../media/image171.png"/><Relationship Id="rId6" Type="http://schemas.openxmlformats.org/officeDocument/2006/relationships/image" Target="../media/image168.png"/><Relationship Id="rId7" Type="http://schemas.openxmlformats.org/officeDocument/2006/relationships/image" Target="../media/image177.png"/><Relationship Id="rId8" Type="http://schemas.openxmlformats.org/officeDocument/2006/relationships/image" Target="../media/image170.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6.png"/><Relationship Id="rId3" Type="http://schemas.openxmlformats.org/officeDocument/2006/relationships/image" Target="../media/image185.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1.png"/><Relationship Id="rId3" Type="http://schemas.openxmlformats.org/officeDocument/2006/relationships/image" Target="../media/image17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8.png"/><Relationship Id="rId3" Type="http://schemas.openxmlformats.org/officeDocument/2006/relationships/image" Target="../media/image2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6.png"/><Relationship Id="rId3" Type="http://schemas.openxmlformats.org/officeDocument/2006/relationships/image" Target="../media/image16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8.png"/><Relationship Id="rId3" Type="http://schemas.openxmlformats.org/officeDocument/2006/relationships/image" Target="../media/image2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4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0.png"/><Relationship Id="rId6" Type="http://schemas.openxmlformats.org/officeDocument/2006/relationships/image" Target="../media/image48.png"/><Relationship Id="rId7" Type="http://schemas.openxmlformats.org/officeDocument/2006/relationships/image" Target="../media/image4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png"/><Relationship Id="rId3" Type="http://schemas.openxmlformats.org/officeDocument/2006/relationships/image" Target="../media/image4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2.png"/><Relationship Id="rId3" Type="http://schemas.openxmlformats.org/officeDocument/2006/relationships/image" Target="../media/image41.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61.png"/><Relationship Id="rId7" Type="http://schemas.openxmlformats.org/officeDocument/2006/relationships/image" Target="../media/image5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 Id="rId3"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5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3.png"/><Relationship Id="rId3" Type="http://schemas.openxmlformats.org/officeDocument/2006/relationships/image" Target="../media/image5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image" Target="../media/image5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 Id="rId3" Type="http://schemas.openxmlformats.org/officeDocument/2006/relationships/image" Target="../media/image5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 Id="rId3" Type="http://schemas.openxmlformats.org/officeDocument/2006/relationships/image" Target="../media/image5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 Id="rId3" Type="http://schemas.openxmlformats.org/officeDocument/2006/relationships/image" Target="../media/image5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9.png"/><Relationship Id="rId3" Type="http://schemas.openxmlformats.org/officeDocument/2006/relationships/image" Target="../media/image6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9.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8.png"/><Relationship Id="rId7" Type="http://schemas.openxmlformats.org/officeDocument/2006/relationships/image" Target="../media/image7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8.png"/><Relationship Id="rId3" Type="http://schemas.openxmlformats.org/officeDocument/2006/relationships/image" Target="../media/image6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7.png"/><Relationship Id="rId3" Type="http://schemas.openxmlformats.org/officeDocument/2006/relationships/image" Target="../media/image64.png"/><Relationship Id="rId4" Type="http://schemas.openxmlformats.org/officeDocument/2006/relationships/image" Target="../media/image70.png"/><Relationship Id="rId5" Type="http://schemas.openxmlformats.org/officeDocument/2006/relationships/image" Target="../media/image72.png"/><Relationship Id="rId6" Type="http://schemas.openxmlformats.org/officeDocument/2006/relationships/image" Target="../media/image74.png"/><Relationship Id="rId7" Type="http://schemas.openxmlformats.org/officeDocument/2006/relationships/image" Target="../media/image7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0.png"/><Relationship Id="rId3" Type="http://schemas.openxmlformats.org/officeDocument/2006/relationships/image" Target="../media/image6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0.png"/><Relationship Id="rId3" Type="http://schemas.openxmlformats.org/officeDocument/2006/relationships/image" Target="../media/image64.pn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8.png"/><Relationship Id="rId7" Type="http://schemas.openxmlformats.org/officeDocument/2006/relationships/image" Target="../media/image7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4.png"/><Relationship Id="rId3" Type="http://schemas.openxmlformats.org/officeDocument/2006/relationships/image" Target="../media/image8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 Id="rId3" Type="http://schemas.openxmlformats.org/officeDocument/2006/relationships/image" Target="../media/image8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9.png"/><Relationship Id="rId3" Type="http://schemas.openxmlformats.org/officeDocument/2006/relationships/image" Target="../media/image8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8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0.png"/><Relationship Id="rId3" Type="http://schemas.openxmlformats.org/officeDocument/2006/relationships/image" Target="../media/image8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 Id="rId3" Type="http://schemas.openxmlformats.org/officeDocument/2006/relationships/image" Target="../media/image8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1.png"/><Relationship Id="rId3" Type="http://schemas.openxmlformats.org/officeDocument/2006/relationships/image" Target="../media/image9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1.png"/><Relationship Id="rId3" Type="http://schemas.openxmlformats.org/officeDocument/2006/relationships/image" Target="../media/image90.png"/><Relationship Id="rId4"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95.png"/><Relationship Id="rId7" Type="http://schemas.openxmlformats.org/officeDocument/2006/relationships/image" Target="../media/image9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0.png"/><Relationship Id="rId3" Type="http://schemas.openxmlformats.org/officeDocument/2006/relationships/image" Target="../media/image9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2.png"/><Relationship Id="rId3" Type="http://schemas.openxmlformats.org/officeDocument/2006/relationships/image" Target="../media/image90.png"/><Relationship Id="rId4" Type="http://schemas.openxmlformats.org/officeDocument/2006/relationships/image" Target="../media/image101.png"/><Relationship Id="rId5" Type="http://schemas.openxmlformats.org/officeDocument/2006/relationships/image" Target="../media/image100.png"/><Relationship Id="rId6" Type="http://schemas.openxmlformats.org/officeDocument/2006/relationships/image" Target="../media/image99.png"/><Relationship Id="rId7" Type="http://schemas.openxmlformats.org/officeDocument/2006/relationships/image" Target="../media/image10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4.png"/><Relationship Id="rId3" Type="http://schemas.openxmlformats.org/officeDocument/2006/relationships/image" Target="../media/image9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4.png"/><Relationship Id="rId3" Type="http://schemas.openxmlformats.org/officeDocument/2006/relationships/image" Target="../media/image90.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2.png"/><Relationship Id="rId3" Type="http://schemas.openxmlformats.org/officeDocument/2006/relationships/image" Target="../media/image10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2.png"/><Relationship Id="rId3" Type="http://schemas.openxmlformats.org/officeDocument/2006/relationships/image" Target="../media/image10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6.png"/><Relationship Id="rId3" Type="http://schemas.openxmlformats.org/officeDocument/2006/relationships/image" Target="../media/image11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0.png"/><Relationship Id="rId3" Type="http://schemas.openxmlformats.org/officeDocument/2006/relationships/image" Target="../media/image10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9.png"/><Relationship Id="rId3" Type="http://schemas.openxmlformats.org/officeDocument/2006/relationships/image" Target="../media/image10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8.png"/><Relationship Id="rId3" Type="http://schemas.openxmlformats.org/officeDocument/2006/relationships/image" Target="../media/image10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4.png"/><Relationship Id="rId3" Type="http://schemas.openxmlformats.org/officeDocument/2006/relationships/image" Target="../media/image11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1.png"/><Relationship Id="rId3" Type="http://schemas.openxmlformats.org/officeDocument/2006/relationships/image" Target="../media/image1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6.png"/><Relationship Id="rId3" Type="http://schemas.openxmlformats.org/officeDocument/2006/relationships/image" Target="../media/image1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9.png"/><Relationship Id="rId3" Type="http://schemas.openxmlformats.org/officeDocument/2006/relationships/image" Target="../media/image11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1.png"/><Relationship Id="rId3" Type="http://schemas.openxmlformats.org/officeDocument/2006/relationships/image" Target="../media/image118.png"/><Relationship Id="rId4" Type="http://schemas.openxmlformats.org/officeDocument/2006/relationships/image" Target="../media/image121.png"/><Relationship Id="rId5" Type="http://schemas.openxmlformats.org/officeDocument/2006/relationships/image" Target="../media/image128.png"/><Relationship Id="rId6" Type="http://schemas.openxmlformats.org/officeDocument/2006/relationships/image" Target="../media/image127.png"/><Relationship Id="rId7" Type="http://schemas.openxmlformats.org/officeDocument/2006/relationships/image" Target="../media/image129.png"/><Relationship Id="rId8" Type="http://schemas.openxmlformats.org/officeDocument/2006/relationships/image" Target="../media/image13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861" name="Shape 861"/>
        <p:cNvGrpSpPr/>
        <p:nvPr/>
      </p:nvGrpSpPr>
      <p:grpSpPr>
        <a:xfrm>
          <a:off x="0" y="0"/>
          <a:ext cx="0" cy="0"/>
          <a:chOff x="0" y="0"/>
          <a:chExt cx="0" cy="0"/>
        </a:xfrm>
      </p:grpSpPr>
      <p:sp>
        <p:nvSpPr>
          <p:cNvPr id="862" name="Google Shape;862;p107"/>
          <p:cNvSpPr/>
          <p:nvPr/>
        </p:nvSpPr>
        <p:spPr>
          <a:xfrm>
            <a:off x="4572000" y="-125"/>
            <a:ext cx="4572000" cy="5143500"/>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0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4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64" name="Google Shape;864;p107"/>
          <p:cNvSpPr txBox="1"/>
          <p:nvPr>
            <p:ph idx="1" type="body"/>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65" name="Google Shape;865;p107"/>
          <p:cNvSpPr txBox="1"/>
          <p:nvPr>
            <p:ph idx="2" type="body"/>
          </p:nvPr>
        </p:nvSpPr>
        <p:spPr>
          <a:xfrm>
            <a:off x="4939500" y="724074"/>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66" name="Google Shape;866;p107"/>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867" name="Shape 867"/>
        <p:cNvGrpSpPr/>
        <p:nvPr/>
      </p:nvGrpSpPr>
      <p:grpSpPr>
        <a:xfrm>
          <a:off x="0" y="0"/>
          <a:ext cx="0" cy="0"/>
          <a:chOff x="0" y="0"/>
          <a:chExt cx="0" cy="0"/>
        </a:xfrm>
      </p:grpSpPr>
      <p:sp>
        <p:nvSpPr>
          <p:cNvPr id="868" name="Google Shape;868;p108"/>
          <p:cNvSpPr txBox="1"/>
          <p:nvPr>
            <p:ph idx="1" type="body"/>
          </p:nvPr>
        </p:nvSpPr>
        <p:spPr>
          <a:xfrm>
            <a:off x="311699"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342900" lvl="1" marL="9144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69" name="Google Shape;869;p108"/>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870" name="Shape 870"/>
        <p:cNvGrpSpPr/>
        <p:nvPr/>
      </p:nvGrpSpPr>
      <p:grpSpPr>
        <a:xfrm>
          <a:off x="0" y="0"/>
          <a:ext cx="0" cy="0"/>
          <a:chOff x="0" y="0"/>
          <a:chExt cx="0" cy="0"/>
        </a:xfrm>
      </p:grpSpPr>
      <p:sp>
        <p:nvSpPr>
          <p:cNvPr id="871" name="Google Shape;871;p109"/>
          <p:cNvSpPr txBox="1"/>
          <p:nvPr>
            <p:ph type="title"/>
          </p:nvPr>
        </p:nvSpPr>
        <p:spPr>
          <a:xfrm>
            <a:off x="311699" y="1106125"/>
            <a:ext cx="8520600" cy="1963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2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72" name="Google Shape;872;p109"/>
          <p:cNvSpPr txBox="1"/>
          <p:nvPr>
            <p:ph idx="1" type="body"/>
          </p:nvPr>
        </p:nvSpPr>
        <p:spPr>
          <a:xfrm>
            <a:off x="311699"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73" name="Google Shape;873;p109"/>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874" name="Shape 874"/>
        <p:cNvGrpSpPr/>
        <p:nvPr/>
      </p:nvGrpSpPr>
      <p:grpSpPr>
        <a:xfrm>
          <a:off x="0" y="0"/>
          <a:ext cx="0" cy="0"/>
          <a:chOff x="0" y="0"/>
          <a:chExt cx="0" cy="0"/>
        </a:xfrm>
      </p:grpSpPr>
      <p:sp>
        <p:nvSpPr>
          <p:cNvPr id="875" name="Google Shape;875;p11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bg>
      <p:bgPr>
        <a:blipFill rotWithShape="1">
          <a:blip r:embed="rId2">
            <a:alphaModFix/>
          </a:blip>
          <a:stretch>
            <a:fillRect b="0" l="0" r="0" t="0"/>
          </a:stretch>
        </a:blipFill>
      </p:bgPr>
    </p:bg>
    <p:spTree>
      <p:nvGrpSpPr>
        <p:cNvPr id="876" name="Shape 876"/>
        <p:cNvGrpSpPr/>
        <p:nvPr/>
      </p:nvGrpSpPr>
      <p:grpSpPr>
        <a:xfrm>
          <a:off x="0" y="0"/>
          <a:ext cx="0" cy="0"/>
          <a:chOff x="0" y="0"/>
          <a:chExt cx="0" cy="0"/>
        </a:xfrm>
      </p:grpSpPr>
      <p:pic>
        <p:nvPicPr>
          <p:cNvPr descr="Shape 53" id="877" name="Google Shape;877;p11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878" name="Google Shape;878;p11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879" name="Google Shape;879;p111"/>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1pPr>
            <a:lvl2pPr indent="-228600" lvl="1" marL="9144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2pPr>
            <a:lvl3pPr indent="-228600" lvl="2" marL="13716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3pPr>
            <a:lvl4pPr indent="-228600" lvl="3" marL="18288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4pPr>
            <a:lvl5pPr indent="-228600" lvl="4" marL="22860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80" name="Google Shape;880;p11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81" name="Google Shape;881;p111"/>
          <p:cNvSpPr txBox="1"/>
          <p:nvPr>
            <p:ph idx="12" type="sldNum"/>
          </p:nvPr>
        </p:nvSpPr>
        <p:spPr>
          <a:xfrm>
            <a:off x="103327" y="4731367"/>
            <a:ext cx="393300" cy="3987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bg>
      <p:bgPr>
        <a:blipFill rotWithShape="1">
          <a:blip r:embed="rId2">
            <a:alphaModFix/>
          </a:blip>
          <a:stretch>
            <a:fillRect b="0" l="0" r="0" t="0"/>
          </a:stretch>
        </a:blipFill>
      </p:bgPr>
    </p:bg>
    <p:spTree>
      <p:nvGrpSpPr>
        <p:cNvPr id="882" name="Shape 882"/>
        <p:cNvGrpSpPr/>
        <p:nvPr/>
      </p:nvGrpSpPr>
      <p:grpSpPr>
        <a:xfrm>
          <a:off x="0" y="0"/>
          <a:ext cx="0" cy="0"/>
          <a:chOff x="0" y="0"/>
          <a:chExt cx="0" cy="0"/>
        </a:xfrm>
      </p:grpSpPr>
      <p:pic>
        <p:nvPicPr>
          <p:cNvPr descr="Shape 53" id="883" name="Google Shape;883;p11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884" name="Google Shape;884;p11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885" name="Google Shape;885;p112"/>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86" name="Google Shape;886;p11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bg>
      <p:bgPr>
        <a:blipFill rotWithShape="1">
          <a:blip r:embed="rId2">
            <a:alphaModFix/>
          </a:blip>
          <a:stretch>
            <a:fillRect b="0" l="0" r="0" t="0"/>
          </a:stretch>
        </a:blipFill>
      </p:bgPr>
    </p:bg>
    <p:spTree>
      <p:nvGrpSpPr>
        <p:cNvPr id="887" name="Shape 887"/>
        <p:cNvGrpSpPr/>
        <p:nvPr/>
      </p:nvGrpSpPr>
      <p:grpSpPr>
        <a:xfrm>
          <a:off x="0" y="0"/>
          <a:ext cx="0" cy="0"/>
          <a:chOff x="0" y="0"/>
          <a:chExt cx="0" cy="0"/>
        </a:xfrm>
      </p:grpSpPr>
      <p:pic>
        <p:nvPicPr>
          <p:cNvPr descr="Shape 53" id="888" name="Google Shape;888;p11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889" name="Google Shape;889;p11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890" name="Google Shape;890;p113"/>
          <p:cNvSpPr txBox="1"/>
          <p:nvPr>
            <p:ph idx="1" type="body"/>
          </p:nvPr>
        </p:nvSpPr>
        <p:spPr>
          <a:xfrm>
            <a:off x="826700" y="1241650"/>
            <a:ext cx="7490700" cy="3067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91" name="Google Shape;891;p11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92" name="Google Shape;892;p11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bg>
      <p:bgPr>
        <a:blipFill rotWithShape="1">
          <a:blip r:embed="rId2">
            <a:alphaModFix/>
          </a:blip>
          <a:stretch>
            <a:fillRect b="0" l="0" r="0" t="0"/>
          </a:stretch>
        </a:blipFill>
      </p:bgPr>
    </p:bg>
    <p:spTree>
      <p:nvGrpSpPr>
        <p:cNvPr id="893" name="Shape 893"/>
        <p:cNvGrpSpPr/>
        <p:nvPr/>
      </p:nvGrpSpPr>
      <p:grpSpPr>
        <a:xfrm>
          <a:off x="0" y="0"/>
          <a:ext cx="0" cy="0"/>
          <a:chOff x="0" y="0"/>
          <a:chExt cx="0" cy="0"/>
        </a:xfrm>
      </p:grpSpPr>
      <p:pic>
        <p:nvPicPr>
          <p:cNvPr descr="Shape 53" id="894" name="Google Shape;894;p11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895" name="Google Shape;895;p11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896" name="Google Shape;896;p114"/>
          <p:cNvSpPr txBox="1"/>
          <p:nvPr>
            <p:ph idx="1" type="body"/>
          </p:nvPr>
        </p:nvSpPr>
        <p:spPr>
          <a:xfrm>
            <a:off x="826700" y="1244924"/>
            <a:ext cx="3585000" cy="321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97" name="Google Shape;897;p11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98" name="Google Shape;898;p11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bg>
      <p:bgPr>
        <a:blipFill rotWithShape="1">
          <a:blip r:embed="rId2">
            <a:alphaModFix/>
          </a:blip>
          <a:stretch>
            <a:fillRect b="0" l="0" r="0" t="0"/>
          </a:stretch>
        </a:blipFill>
      </p:bgPr>
    </p:bg>
    <p:spTree>
      <p:nvGrpSpPr>
        <p:cNvPr id="899" name="Shape 899"/>
        <p:cNvGrpSpPr/>
        <p:nvPr/>
      </p:nvGrpSpPr>
      <p:grpSpPr>
        <a:xfrm>
          <a:off x="0" y="0"/>
          <a:ext cx="0" cy="0"/>
          <a:chOff x="0" y="0"/>
          <a:chExt cx="0" cy="0"/>
        </a:xfrm>
      </p:grpSpPr>
      <p:pic>
        <p:nvPicPr>
          <p:cNvPr descr="Shape 53" id="900" name="Google Shape;900;p11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01" name="Google Shape;901;p11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02" name="Google Shape;902;p115"/>
          <p:cNvSpPr txBox="1"/>
          <p:nvPr>
            <p:ph idx="1" type="body"/>
          </p:nvPr>
        </p:nvSpPr>
        <p:spPr>
          <a:xfrm>
            <a:off x="4732349" y="1244924"/>
            <a:ext cx="3585000" cy="320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03" name="Google Shape;903;p11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04" name="Google Shape;904;p11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bg>
      <p:bgPr>
        <a:blipFill rotWithShape="1">
          <a:blip r:embed="rId2">
            <a:alphaModFix/>
          </a:blip>
          <a:stretch>
            <a:fillRect b="0" l="0" r="0" t="0"/>
          </a:stretch>
        </a:blipFill>
      </p:bgPr>
    </p:bg>
    <p:spTree>
      <p:nvGrpSpPr>
        <p:cNvPr id="905" name="Shape 905"/>
        <p:cNvGrpSpPr/>
        <p:nvPr/>
      </p:nvGrpSpPr>
      <p:grpSpPr>
        <a:xfrm>
          <a:off x="0" y="0"/>
          <a:ext cx="0" cy="0"/>
          <a:chOff x="0" y="0"/>
          <a:chExt cx="0" cy="0"/>
        </a:xfrm>
      </p:grpSpPr>
      <p:pic>
        <p:nvPicPr>
          <p:cNvPr descr="Shape 53" id="906" name="Google Shape;906;p11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07" name="Google Shape;907;p11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08" name="Google Shape;908;p116"/>
          <p:cNvSpPr txBox="1"/>
          <p:nvPr>
            <p:ph idx="1" type="body"/>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09" name="Google Shape;909;p116"/>
          <p:cNvSpPr txBox="1"/>
          <p:nvPr>
            <p:ph idx="2" type="body"/>
          </p:nvPr>
        </p:nvSpPr>
        <p:spPr>
          <a:xfrm>
            <a:off x="4968349"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0" name="Google Shape;910;p116"/>
          <p:cNvSpPr txBox="1"/>
          <p:nvPr>
            <p:ph idx="3" type="body"/>
          </p:nvPr>
        </p:nvSpPr>
        <p:spPr>
          <a:xfrm>
            <a:off x="826525"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1" name="Google Shape;911;p11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12" name="Google Shape;912;p11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bg>
      <p:bgPr>
        <a:blipFill rotWithShape="1">
          <a:blip r:embed="rId2">
            <a:alphaModFix/>
          </a:blip>
          <a:stretch>
            <a:fillRect b="0" l="0" r="0" t="0"/>
          </a:stretch>
        </a:blipFill>
      </p:bgPr>
    </p:bg>
    <p:spTree>
      <p:nvGrpSpPr>
        <p:cNvPr id="913" name="Shape 913"/>
        <p:cNvGrpSpPr/>
        <p:nvPr/>
      </p:nvGrpSpPr>
      <p:grpSpPr>
        <a:xfrm>
          <a:off x="0" y="0"/>
          <a:ext cx="0" cy="0"/>
          <a:chOff x="0" y="0"/>
          <a:chExt cx="0" cy="0"/>
        </a:xfrm>
      </p:grpSpPr>
      <p:pic>
        <p:nvPicPr>
          <p:cNvPr descr="Shape 53" id="914" name="Google Shape;914;p11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15" name="Google Shape;915;p117"/>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16" name="Google Shape;916;p117"/>
          <p:cNvSpPr txBox="1"/>
          <p:nvPr>
            <p:ph idx="1" type="body"/>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7" name="Google Shape;917;p117"/>
          <p:cNvSpPr txBox="1"/>
          <p:nvPr>
            <p:ph idx="2" type="body"/>
          </p:nvPr>
        </p:nvSpPr>
        <p:spPr>
          <a:xfrm>
            <a:off x="4968349"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8" name="Google Shape;918;p117"/>
          <p:cNvSpPr txBox="1"/>
          <p:nvPr>
            <p:ph idx="3"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9" name="Google Shape;919;p11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20" name="Google Shape;920;p117"/>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bg>
      <p:bgPr>
        <a:blipFill rotWithShape="1">
          <a:blip r:embed="rId2">
            <a:alphaModFix/>
          </a:blip>
          <a:stretch>
            <a:fillRect b="0" l="0" r="0" t="0"/>
          </a:stretch>
        </a:blipFill>
      </p:bgPr>
    </p:bg>
    <p:spTree>
      <p:nvGrpSpPr>
        <p:cNvPr id="921" name="Shape 921"/>
        <p:cNvGrpSpPr/>
        <p:nvPr/>
      </p:nvGrpSpPr>
      <p:grpSpPr>
        <a:xfrm>
          <a:off x="0" y="0"/>
          <a:ext cx="0" cy="0"/>
          <a:chOff x="0" y="0"/>
          <a:chExt cx="0" cy="0"/>
        </a:xfrm>
      </p:grpSpPr>
      <p:pic>
        <p:nvPicPr>
          <p:cNvPr descr="Shape 53" id="922" name="Google Shape;922;p11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23" name="Google Shape;923;p118"/>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24" name="Google Shape;924;p118"/>
          <p:cNvSpPr txBox="1"/>
          <p:nvPr>
            <p:ph idx="1" type="body"/>
          </p:nvPr>
        </p:nvSpPr>
        <p:spPr>
          <a:xfrm>
            <a:off x="826650" y="2644930"/>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25" name="Google Shape;925;p118"/>
          <p:cNvSpPr txBox="1"/>
          <p:nvPr>
            <p:ph idx="2"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26" name="Google Shape;926;p118"/>
          <p:cNvSpPr txBox="1"/>
          <p:nvPr>
            <p:ph idx="3"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27" name="Google Shape;927;p118"/>
          <p:cNvSpPr txBox="1"/>
          <p:nvPr>
            <p:ph idx="4" type="body"/>
          </p:nvPr>
        </p:nvSpPr>
        <p:spPr>
          <a:xfrm>
            <a:off x="6108736"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28" name="Google Shape;928;p11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29" name="Google Shape;929;p11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bg>
      <p:bgPr>
        <a:blipFill rotWithShape="1">
          <a:blip r:embed="rId2">
            <a:alphaModFix/>
          </a:blip>
          <a:stretch>
            <a:fillRect b="0" l="0" r="0" t="0"/>
          </a:stretch>
        </a:blipFill>
      </p:bgPr>
    </p:bg>
    <p:spTree>
      <p:nvGrpSpPr>
        <p:cNvPr id="930" name="Shape 930"/>
        <p:cNvGrpSpPr/>
        <p:nvPr/>
      </p:nvGrpSpPr>
      <p:grpSpPr>
        <a:xfrm>
          <a:off x="0" y="0"/>
          <a:ext cx="0" cy="0"/>
          <a:chOff x="0" y="0"/>
          <a:chExt cx="0" cy="0"/>
        </a:xfrm>
      </p:grpSpPr>
      <p:pic>
        <p:nvPicPr>
          <p:cNvPr descr="Shape 53" id="931" name="Google Shape;931;p119"/>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32" name="Google Shape;932;p119"/>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33" name="Google Shape;933;p119"/>
          <p:cNvSpPr txBox="1"/>
          <p:nvPr>
            <p:ph idx="1" type="body"/>
          </p:nvPr>
        </p:nvSpPr>
        <p:spPr>
          <a:xfrm>
            <a:off x="826650" y="1809824"/>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34" name="Google Shape;934;p119"/>
          <p:cNvSpPr txBox="1"/>
          <p:nvPr>
            <p:ph idx="2"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35" name="Google Shape;935;p119"/>
          <p:cNvSpPr txBox="1"/>
          <p:nvPr>
            <p:ph idx="3"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36" name="Google Shape;936;p119"/>
          <p:cNvSpPr txBox="1"/>
          <p:nvPr>
            <p:ph idx="4" type="body"/>
          </p:nvPr>
        </p:nvSpPr>
        <p:spPr>
          <a:xfrm>
            <a:off x="6108736"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37" name="Google Shape;937;p11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38" name="Google Shape;938;p119"/>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bg>
      <p:bgPr>
        <a:blipFill rotWithShape="1">
          <a:blip r:embed="rId2">
            <a:alphaModFix/>
          </a:blip>
          <a:stretch>
            <a:fillRect b="0" l="0" r="0" t="0"/>
          </a:stretch>
        </a:blipFill>
      </p:bgPr>
    </p:bg>
    <p:spTree>
      <p:nvGrpSpPr>
        <p:cNvPr id="939" name="Shape 939"/>
        <p:cNvGrpSpPr/>
        <p:nvPr/>
      </p:nvGrpSpPr>
      <p:grpSpPr>
        <a:xfrm>
          <a:off x="0" y="0"/>
          <a:ext cx="0" cy="0"/>
          <a:chOff x="0" y="0"/>
          <a:chExt cx="0" cy="0"/>
        </a:xfrm>
      </p:grpSpPr>
      <p:pic>
        <p:nvPicPr>
          <p:cNvPr descr="Shape 53" id="940" name="Google Shape;940;p12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41" name="Google Shape;941;p120"/>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42" name="Google Shape;942;p120"/>
          <p:cNvSpPr txBox="1"/>
          <p:nvPr>
            <p:ph idx="1"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43" name="Google Shape;943;p12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44" name="Google Shape;944;p120"/>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bg>
      <p:bgPr>
        <a:blipFill rotWithShape="1">
          <a:blip r:embed="rId2">
            <a:alphaModFix/>
          </a:blip>
          <a:stretch>
            <a:fillRect b="0" l="0" r="0" t="0"/>
          </a:stretch>
        </a:blipFill>
      </p:bgPr>
    </p:bg>
    <p:spTree>
      <p:nvGrpSpPr>
        <p:cNvPr id="945" name="Shape 945"/>
        <p:cNvGrpSpPr/>
        <p:nvPr/>
      </p:nvGrpSpPr>
      <p:grpSpPr>
        <a:xfrm>
          <a:off x="0" y="0"/>
          <a:ext cx="0" cy="0"/>
          <a:chOff x="0" y="0"/>
          <a:chExt cx="0" cy="0"/>
        </a:xfrm>
      </p:grpSpPr>
      <p:pic>
        <p:nvPicPr>
          <p:cNvPr descr="Shape 53" id="946" name="Google Shape;946;p12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47" name="Google Shape;947;p12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48" name="Google Shape;948;p121"/>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49" name="Google Shape;949;p12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50" name="Google Shape;950;p121"/>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951" name="Shape 951"/>
        <p:cNvGrpSpPr/>
        <p:nvPr/>
      </p:nvGrpSpPr>
      <p:grpSpPr>
        <a:xfrm>
          <a:off x="0" y="0"/>
          <a:ext cx="0" cy="0"/>
          <a:chOff x="0" y="0"/>
          <a:chExt cx="0" cy="0"/>
        </a:xfrm>
      </p:grpSpPr>
      <p:pic>
        <p:nvPicPr>
          <p:cNvPr descr="Shape 53" id="952" name="Google Shape;952;p12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53" name="Google Shape;953;p12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54" name="Google Shape;954;p122"/>
          <p:cNvSpPr txBox="1"/>
          <p:nvPr>
            <p:ph idx="1" type="body"/>
          </p:nvPr>
        </p:nvSpPr>
        <p:spPr>
          <a:xfrm>
            <a:off x="826650" y="1512055"/>
            <a:ext cx="7490700" cy="8793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55" name="Google Shape;955;p12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56" name="Google Shape;956;p12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957" name="Shape 957"/>
        <p:cNvGrpSpPr/>
        <p:nvPr/>
      </p:nvGrpSpPr>
      <p:grpSpPr>
        <a:xfrm>
          <a:off x="0" y="0"/>
          <a:ext cx="0" cy="0"/>
          <a:chOff x="0" y="0"/>
          <a:chExt cx="0" cy="0"/>
        </a:xfrm>
      </p:grpSpPr>
      <p:pic>
        <p:nvPicPr>
          <p:cNvPr descr="Shape 53" id="958" name="Google Shape;958;p12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59" name="Google Shape;959;p12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60" name="Google Shape;960;p123"/>
          <p:cNvSpPr txBox="1"/>
          <p:nvPr>
            <p:ph idx="1"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61" name="Google Shape;961;p12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62" name="Google Shape;962;p12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963" name="Shape 963"/>
        <p:cNvGrpSpPr/>
        <p:nvPr/>
      </p:nvGrpSpPr>
      <p:grpSpPr>
        <a:xfrm>
          <a:off x="0" y="0"/>
          <a:ext cx="0" cy="0"/>
          <a:chOff x="0" y="0"/>
          <a:chExt cx="0" cy="0"/>
        </a:xfrm>
      </p:grpSpPr>
      <p:pic>
        <p:nvPicPr>
          <p:cNvPr descr="Shape 53" id="964" name="Google Shape;964;p12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65" name="Google Shape;965;p12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66" name="Google Shape;966;p124"/>
          <p:cNvSpPr txBox="1"/>
          <p:nvPr>
            <p:ph idx="1" type="body"/>
          </p:nvPr>
        </p:nvSpPr>
        <p:spPr>
          <a:xfrm>
            <a:off x="826700" y="1625924"/>
            <a:ext cx="3585000" cy="2530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67" name="Google Shape;967;p12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68" name="Google Shape;968;p12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969" name="Shape 969"/>
        <p:cNvGrpSpPr/>
        <p:nvPr/>
      </p:nvGrpSpPr>
      <p:grpSpPr>
        <a:xfrm>
          <a:off x="0" y="0"/>
          <a:ext cx="0" cy="0"/>
          <a:chOff x="0" y="0"/>
          <a:chExt cx="0" cy="0"/>
        </a:xfrm>
      </p:grpSpPr>
      <p:pic>
        <p:nvPicPr>
          <p:cNvPr descr="Shape 53" id="970" name="Google Shape;970;p12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71" name="Google Shape;971;p12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72" name="Google Shape;972;p125"/>
          <p:cNvSpPr txBox="1"/>
          <p:nvPr>
            <p:ph idx="1" type="body"/>
          </p:nvPr>
        </p:nvSpPr>
        <p:spPr>
          <a:xfrm>
            <a:off x="4732349" y="1625924"/>
            <a:ext cx="3585000" cy="2536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3" name="Google Shape;973;p12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74" name="Google Shape;974;p12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975" name="Shape 975"/>
        <p:cNvGrpSpPr/>
        <p:nvPr/>
      </p:nvGrpSpPr>
      <p:grpSpPr>
        <a:xfrm>
          <a:off x="0" y="0"/>
          <a:ext cx="0" cy="0"/>
          <a:chOff x="0" y="0"/>
          <a:chExt cx="0" cy="0"/>
        </a:xfrm>
      </p:grpSpPr>
      <p:pic>
        <p:nvPicPr>
          <p:cNvPr descr="Shape 53" id="976" name="Google Shape;976;p12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77" name="Google Shape;977;p12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78" name="Google Shape;978;p126"/>
          <p:cNvSpPr txBox="1"/>
          <p:nvPr>
            <p:ph idx="1" type="body"/>
          </p:nvPr>
        </p:nvSpPr>
        <p:spPr>
          <a:xfrm>
            <a:off x="4934725" y="2048924"/>
            <a:ext cx="3382500" cy="1955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1pPr>
            <a:lvl2pPr indent="-304800" lvl="1" marL="9144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2pPr>
            <a:lvl3pPr indent="-304800" lvl="2" marL="13716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9" name="Google Shape;979;p12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80" name="Google Shape;980;p12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5" name="Google Shape;55;p1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6" name="Google Shape;56;p1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7" name="Google Shape;57;p14"/>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8" name="Google Shape;58;p14"/>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9" name="Google Shape;59;p1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0" name="Google Shape;60;p1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1" name="Google Shape;61;p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p:bg>
      <p:bgPr>
        <a:blipFill rotWithShape="1">
          <a:blip r:embed="rId2">
            <a:alphaModFix/>
          </a:blip>
          <a:stretch>
            <a:fillRect b="0" l="0" r="0" t="0"/>
          </a:stretch>
        </a:blipFill>
      </p:bgPr>
    </p:bg>
    <p:spTree>
      <p:nvGrpSpPr>
        <p:cNvPr id="981" name="Shape 981"/>
        <p:cNvGrpSpPr/>
        <p:nvPr/>
      </p:nvGrpSpPr>
      <p:grpSpPr>
        <a:xfrm>
          <a:off x="0" y="0"/>
          <a:ext cx="0" cy="0"/>
          <a:chOff x="0" y="0"/>
          <a:chExt cx="0" cy="0"/>
        </a:xfrm>
      </p:grpSpPr>
      <p:pic>
        <p:nvPicPr>
          <p:cNvPr descr="Shape 165" id="982" name="Google Shape;982;p127"/>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983" name="Google Shape;983;p127"/>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84" name="Google Shape;984;p127"/>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85" name="Google Shape;985;p12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p:bg>
      <p:bgPr>
        <a:blipFill rotWithShape="1">
          <a:blip r:embed="rId2">
            <a:alphaModFix/>
          </a:blip>
          <a:stretch>
            <a:fillRect b="0" l="0" r="0" t="0"/>
          </a:stretch>
        </a:blipFill>
      </p:bgPr>
    </p:bg>
    <p:spTree>
      <p:nvGrpSpPr>
        <p:cNvPr id="986" name="Shape 986"/>
        <p:cNvGrpSpPr/>
        <p:nvPr/>
      </p:nvGrpSpPr>
      <p:grpSpPr>
        <a:xfrm>
          <a:off x="0" y="0"/>
          <a:ext cx="0" cy="0"/>
          <a:chOff x="0" y="0"/>
          <a:chExt cx="0" cy="0"/>
        </a:xfrm>
      </p:grpSpPr>
      <p:pic>
        <p:nvPicPr>
          <p:cNvPr descr="Shape 165" id="987" name="Google Shape;987;p128"/>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988" name="Google Shape;988;p128"/>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89" name="Google Shape;989;p128"/>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90" name="Google Shape;990;p12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2">
    <p:bg>
      <p:bgPr>
        <a:blipFill rotWithShape="1">
          <a:blip r:embed="rId2">
            <a:alphaModFix/>
          </a:blip>
          <a:stretch>
            <a:fillRect b="0" l="0" r="0" t="0"/>
          </a:stretch>
        </a:blipFill>
      </p:bgPr>
    </p:bg>
    <p:spTree>
      <p:nvGrpSpPr>
        <p:cNvPr id="991" name="Shape 991"/>
        <p:cNvGrpSpPr/>
        <p:nvPr/>
      </p:nvGrpSpPr>
      <p:grpSpPr>
        <a:xfrm>
          <a:off x="0" y="0"/>
          <a:ext cx="0" cy="0"/>
          <a:chOff x="0" y="0"/>
          <a:chExt cx="0" cy="0"/>
        </a:xfrm>
      </p:grpSpPr>
      <p:pic>
        <p:nvPicPr>
          <p:cNvPr descr="Shape 179" id="992" name="Google Shape;992;p129"/>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993" name="Google Shape;993;p129"/>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82" id="994" name="Google Shape;994;p129"/>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83" id="995" name="Google Shape;995;p129"/>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84" id="996" name="Google Shape;996;p129"/>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85" id="997" name="Google Shape;997;p129"/>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86" id="998" name="Google Shape;998;p129"/>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999" name="Google Shape;999;p129"/>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00" name="Google Shape;1000;p12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2">
    <p:bg>
      <p:bgPr>
        <a:blipFill rotWithShape="1">
          <a:blip r:embed="rId2">
            <a:alphaModFix/>
          </a:blip>
          <a:stretch>
            <a:fillRect b="0" l="0" r="0" t="0"/>
          </a:stretch>
        </a:blipFill>
      </p:bgPr>
    </p:bg>
    <p:spTree>
      <p:nvGrpSpPr>
        <p:cNvPr id="1001" name="Shape 1001"/>
        <p:cNvGrpSpPr/>
        <p:nvPr/>
      </p:nvGrpSpPr>
      <p:grpSpPr>
        <a:xfrm>
          <a:off x="0" y="0"/>
          <a:ext cx="0" cy="0"/>
          <a:chOff x="0" y="0"/>
          <a:chExt cx="0" cy="0"/>
        </a:xfrm>
      </p:grpSpPr>
      <p:pic>
        <p:nvPicPr>
          <p:cNvPr descr="Shape 179" id="1002" name="Google Shape;1002;p130"/>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003" name="Google Shape;1003;p130"/>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94" id="1004" name="Google Shape;1004;p130"/>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95" id="1005" name="Google Shape;1005;p130"/>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96" id="1006" name="Google Shape;1006;p130"/>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97" id="1007" name="Google Shape;1007;p130"/>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98" id="1008" name="Google Shape;1008;p130"/>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009" name="Google Shape;1009;p130"/>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10" name="Google Shape;1010;p13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2">
    <p:bg>
      <p:bgPr>
        <a:blipFill rotWithShape="1">
          <a:blip r:embed="rId2">
            <a:alphaModFix/>
          </a:blip>
          <a:stretch>
            <a:fillRect b="0" l="0" r="0" t="0"/>
          </a:stretch>
        </a:blipFill>
      </p:bgPr>
    </p:bg>
    <p:spTree>
      <p:nvGrpSpPr>
        <p:cNvPr id="1011" name="Shape 1011"/>
        <p:cNvGrpSpPr/>
        <p:nvPr/>
      </p:nvGrpSpPr>
      <p:grpSpPr>
        <a:xfrm>
          <a:off x="0" y="0"/>
          <a:ext cx="0" cy="0"/>
          <a:chOff x="0" y="0"/>
          <a:chExt cx="0" cy="0"/>
        </a:xfrm>
      </p:grpSpPr>
      <p:pic>
        <p:nvPicPr>
          <p:cNvPr descr="Shape 219" id="1012" name="Google Shape;1012;p131"/>
          <p:cNvPicPr preferRelativeResize="0"/>
          <p:nvPr/>
        </p:nvPicPr>
        <p:blipFill rotWithShape="1">
          <a:blip r:embed="rId3">
            <a:alphaModFix/>
          </a:blip>
          <a:srcRect b="0" l="0" r="0" t="0"/>
          <a:stretch/>
        </p:blipFill>
        <p:spPr>
          <a:xfrm>
            <a:off x="8382000" y="4781550"/>
            <a:ext cx="572400" cy="228600"/>
          </a:xfrm>
          <a:prstGeom prst="rect">
            <a:avLst/>
          </a:prstGeom>
          <a:noFill/>
          <a:ln>
            <a:noFill/>
          </a:ln>
        </p:spPr>
      </p:pic>
      <p:sp>
        <p:nvSpPr>
          <p:cNvPr id="1013" name="Google Shape;1013;p13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14" name="Google Shape;1014;p131"/>
          <p:cNvSpPr txBox="1"/>
          <p:nvPr>
            <p:ph idx="1" type="body"/>
          </p:nvPr>
        </p:nvSpPr>
        <p:spPr>
          <a:xfrm>
            <a:off x="685800" y="1292611"/>
            <a:ext cx="7772400" cy="32748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1pPr>
            <a:lvl2pPr indent="-355600" lvl="1" marL="9144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2pPr>
            <a:lvl3pPr indent="-355600" lvl="2" marL="13716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3pPr>
            <a:lvl4pPr indent="-355600" lvl="3" marL="18288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4pPr>
            <a:lvl5pPr indent="-355600" lvl="4" marL="22860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15" name="Google Shape;1015;p131"/>
          <p:cNvSpPr txBox="1"/>
          <p:nvPr>
            <p:ph idx="12" type="sldNum"/>
          </p:nvPr>
        </p:nvSpPr>
        <p:spPr>
          <a:xfrm>
            <a:off x="330199" y="4874050"/>
            <a:ext cx="126900" cy="126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2">
    <p:bg>
      <p:bgPr>
        <a:blipFill rotWithShape="1">
          <a:blip r:embed="rId2">
            <a:alphaModFix/>
          </a:blip>
          <a:stretch>
            <a:fillRect b="0" l="0" r="0" t="0"/>
          </a:stretch>
        </a:blipFill>
      </p:bgPr>
    </p:bg>
    <p:spTree>
      <p:nvGrpSpPr>
        <p:cNvPr id="1016" name="Shape 1016"/>
        <p:cNvGrpSpPr/>
        <p:nvPr/>
      </p:nvGrpSpPr>
      <p:grpSpPr>
        <a:xfrm>
          <a:off x="0" y="0"/>
          <a:ext cx="0" cy="0"/>
          <a:chOff x="0" y="0"/>
          <a:chExt cx="0" cy="0"/>
        </a:xfrm>
      </p:grpSpPr>
      <p:sp>
        <p:nvSpPr>
          <p:cNvPr id="1017" name="Google Shape;1017;p132"/>
          <p:cNvSpPr txBox="1"/>
          <p:nvPr>
            <p:ph idx="12" type="sldNum"/>
          </p:nvPr>
        </p:nvSpPr>
        <p:spPr>
          <a:xfrm>
            <a:off x="1177576"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018" name="Google Shape;1018;p132"/>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1pPr>
            <a:lvl2pPr indent="-228600" lvl="1" marL="9144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2pPr>
            <a:lvl3pPr indent="-228600" lvl="2" marL="13716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3pPr>
            <a:lvl4pPr indent="-228600" lvl="3" marL="18288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4pPr>
            <a:lvl5pPr indent="-228600" lvl="4" marL="22860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19" name="Google Shape;1019;p13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2">
    <p:bg>
      <p:bgPr>
        <a:blipFill rotWithShape="1">
          <a:blip r:embed="rId2">
            <a:alphaModFix/>
          </a:blip>
          <a:stretch>
            <a:fillRect b="0" l="0" r="0" t="0"/>
          </a:stretch>
        </a:blipFill>
      </p:bgPr>
    </p:bg>
    <p:spTree>
      <p:nvGrpSpPr>
        <p:cNvPr id="1020" name="Shape 1020"/>
        <p:cNvGrpSpPr/>
        <p:nvPr/>
      </p:nvGrpSpPr>
      <p:grpSpPr>
        <a:xfrm>
          <a:off x="0" y="0"/>
          <a:ext cx="0" cy="0"/>
          <a:chOff x="0" y="0"/>
          <a:chExt cx="0" cy="0"/>
        </a:xfrm>
      </p:grpSpPr>
      <p:sp>
        <p:nvSpPr>
          <p:cNvPr id="1021" name="Google Shape;1021;p133"/>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22" name="Google Shape;1022;p133"/>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2">
    <p:bg>
      <p:bgPr>
        <a:blipFill rotWithShape="1">
          <a:blip r:embed="rId2">
            <a:alphaModFix/>
          </a:blip>
          <a:stretch>
            <a:fillRect b="0" l="0" r="0" t="0"/>
          </a:stretch>
        </a:blipFill>
      </p:bgPr>
    </p:bg>
    <p:spTree>
      <p:nvGrpSpPr>
        <p:cNvPr id="1023" name="Shape 1023"/>
        <p:cNvGrpSpPr/>
        <p:nvPr/>
      </p:nvGrpSpPr>
      <p:grpSpPr>
        <a:xfrm>
          <a:off x="0" y="0"/>
          <a:ext cx="0" cy="0"/>
          <a:chOff x="0" y="0"/>
          <a:chExt cx="0" cy="0"/>
        </a:xfrm>
      </p:grpSpPr>
      <p:sp>
        <p:nvSpPr>
          <p:cNvPr id="1024" name="Google Shape;1024;p134"/>
          <p:cNvSpPr txBox="1"/>
          <p:nvPr>
            <p:ph idx="1" type="body"/>
          </p:nvPr>
        </p:nvSpPr>
        <p:spPr>
          <a:xfrm>
            <a:off x="826650" y="1494336"/>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25" name="Google Shape;1025;p13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26" name="Google Shape;1026;p134"/>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2">
    <p:bg>
      <p:bgPr>
        <a:blipFill rotWithShape="1">
          <a:blip r:embed="rId2">
            <a:alphaModFix/>
          </a:blip>
          <a:stretch>
            <a:fillRect b="0" l="0" r="0" t="0"/>
          </a:stretch>
        </a:blipFill>
      </p:bgPr>
    </p:bg>
    <p:spTree>
      <p:nvGrpSpPr>
        <p:cNvPr id="1027" name="Shape 1027"/>
        <p:cNvGrpSpPr/>
        <p:nvPr/>
      </p:nvGrpSpPr>
      <p:grpSpPr>
        <a:xfrm>
          <a:off x="0" y="0"/>
          <a:ext cx="0" cy="0"/>
          <a:chOff x="0" y="0"/>
          <a:chExt cx="0" cy="0"/>
        </a:xfrm>
      </p:grpSpPr>
      <p:pic>
        <p:nvPicPr>
          <p:cNvPr descr="Shape 31" id="1028" name="Google Shape;1028;p135"/>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029" name="Google Shape;1029;p135"/>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30" name="Google Shape;1030;p135"/>
          <p:cNvSpPr txBox="1"/>
          <p:nvPr>
            <p:ph idx="12" type="sldNum"/>
          </p:nvPr>
        </p:nvSpPr>
        <p:spPr>
          <a:xfrm>
            <a:off x="6174057" y="4583311"/>
            <a:ext cx="379200" cy="367800"/>
          </a:xfrm>
          <a:prstGeom prst="rect">
            <a:avLst/>
          </a:prstGeom>
          <a:noFill/>
          <a:ln>
            <a:noFill/>
          </a:ln>
        </p:spPr>
        <p:txBody>
          <a:bodyPr anchorCtr="0" anchor="ctr" bIns="91375" lIns="91375" spcFirstLastPara="1" rIns="91375" wrap="square" tIns="91375">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3">
    <p:bg>
      <p:bgPr>
        <a:blipFill rotWithShape="1">
          <a:blip r:embed="rId2">
            <a:alphaModFix/>
          </a:blip>
          <a:stretch>
            <a:fillRect b="0" l="0" r="0" t="0"/>
          </a:stretch>
        </a:blipFill>
      </p:bgPr>
    </p:bg>
    <p:spTree>
      <p:nvGrpSpPr>
        <p:cNvPr id="1031" name="Shape 1031"/>
        <p:cNvGrpSpPr/>
        <p:nvPr/>
      </p:nvGrpSpPr>
      <p:grpSpPr>
        <a:xfrm>
          <a:off x="0" y="0"/>
          <a:ext cx="0" cy="0"/>
          <a:chOff x="0" y="0"/>
          <a:chExt cx="0" cy="0"/>
        </a:xfrm>
      </p:grpSpPr>
      <p:sp>
        <p:nvSpPr>
          <p:cNvPr id="1032" name="Google Shape;1032;p136"/>
          <p:cNvSpPr txBox="1"/>
          <p:nvPr/>
        </p:nvSpPr>
        <p:spPr>
          <a:xfrm>
            <a:off x="413050" y="4775817"/>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 TECHNICAL OVERVIEW</a:t>
            </a:r>
            <a:endParaRPr/>
          </a:p>
        </p:txBody>
      </p:sp>
      <p:pic>
        <p:nvPicPr>
          <p:cNvPr descr="Shape 16" id="1033" name="Google Shape;1033;p136"/>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034" name="Google Shape;1034;p136"/>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35" name="Google Shape;1035;p13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36" name="Google Shape;1036;p136"/>
          <p:cNvSpPr txBox="1"/>
          <p:nvPr>
            <p:ph idx="12" type="sldNum"/>
          </p:nvPr>
        </p:nvSpPr>
        <p:spPr>
          <a:xfrm>
            <a:off x="103327" y="4740651"/>
            <a:ext cx="393300" cy="3801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64" name="Google Shape;64;p1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5" name="Google Shape;65;p1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66" name="Google Shape;66;p15"/>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67" name="Google Shape;67;p15"/>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68" name="Google Shape;68;p15"/>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69" name="Google Shape;69;p15"/>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70" name="Google Shape;70;p15"/>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71" name="Google Shape;71;p1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72" name="Google Shape;72;p1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73" name="Google Shape;73;p1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74" name="Google Shape;74;p1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75" name="Google Shape;75;p1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76" name="Google Shape;76;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7" name="Google Shape;77;p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3">
    <p:bg>
      <p:bgPr>
        <a:blipFill rotWithShape="1">
          <a:blip r:embed="rId2">
            <a:alphaModFix/>
          </a:blip>
          <a:stretch>
            <a:fillRect b="0" l="0" r="0" t="0"/>
          </a:stretch>
        </a:blipFill>
      </p:bgPr>
    </p:bg>
    <p:spTree>
      <p:nvGrpSpPr>
        <p:cNvPr id="1037" name="Shape 1037"/>
        <p:cNvGrpSpPr/>
        <p:nvPr/>
      </p:nvGrpSpPr>
      <p:grpSpPr>
        <a:xfrm>
          <a:off x="0" y="0"/>
          <a:ext cx="0" cy="0"/>
          <a:chOff x="0" y="0"/>
          <a:chExt cx="0" cy="0"/>
        </a:xfrm>
      </p:grpSpPr>
      <p:pic>
        <p:nvPicPr>
          <p:cNvPr descr="Shape 84" id="1038" name="Google Shape;1038;p13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39" name="Google Shape;1039;p137"/>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Overpass"/>
              <a:buNone/>
              <a:defRPr b="1" i="0" sz="32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40" name="Google Shape;1040;p137"/>
          <p:cNvSpPr txBox="1"/>
          <p:nvPr>
            <p:ph idx="12" type="sldNum"/>
          </p:nvPr>
        </p:nvSpPr>
        <p:spPr>
          <a:xfrm>
            <a:off x="4419600" y="4583288"/>
            <a:ext cx="2133600" cy="367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4">
    <p:bg>
      <p:bgPr>
        <a:blipFill rotWithShape="1">
          <a:blip r:embed="rId2">
            <a:alphaModFix/>
          </a:blip>
          <a:stretch>
            <a:fillRect b="0" l="0" r="0" t="0"/>
          </a:stretch>
        </a:blipFill>
      </p:bgPr>
    </p:bg>
    <p:spTree>
      <p:nvGrpSpPr>
        <p:cNvPr id="1041" name="Shape 1041"/>
        <p:cNvGrpSpPr/>
        <p:nvPr/>
      </p:nvGrpSpPr>
      <p:grpSpPr>
        <a:xfrm>
          <a:off x="0" y="0"/>
          <a:ext cx="0" cy="0"/>
          <a:chOff x="0" y="0"/>
          <a:chExt cx="0" cy="0"/>
        </a:xfrm>
      </p:grpSpPr>
      <p:sp>
        <p:nvSpPr>
          <p:cNvPr id="1042" name="Google Shape;1042;p138"/>
          <p:cNvSpPr txBox="1"/>
          <p:nvPr/>
        </p:nvSpPr>
        <p:spPr>
          <a:xfrm>
            <a:off x="413050" y="4776636"/>
            <a:ext cx="7659300" cy="3081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800" u="none" cap="none" strike="noStrike">
                <a:solidFill>
                  <a:srgbClr val="666666"/>
                </a:solidFill>
                <a:latin typeface="Overpass"/>
                <a:ea typeface="Overpass"/>
                <a:cs typeface="Overpass"/>
                <a:sym typeface="Overpass"/>
              </a:rPr>
              <a:t>OPENSHIFT TECHNICAL OVERVIEW</a:t>
            </a:r>
            <a:endParaRPr/>
          </a:p>
        </p:txBody>
      </p:sp>
      <p:pic>
        <p:nvPicPr>
          <p:cNvPr descr="Shape 113" id="1043" name="Google Shape;1043;p13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44" name="Google Shape;1044;p13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
        <p:nvSpPr>
          <p:cNvPr id="1045" name="Google Shape;1045;p138"/>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46" name="Google Shape;1046;p13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Overpass"/>
              <a:buNone/>
              <a:defRPr b="0" i="0" sz="28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1051" name="Shape 1051"/>
        <p:cNvGrpSpPr/>
        <p:nvPr/>
      </p:nvGrpSpPr>
      <p:grpSpPr>
        <a:xfrm>
          <a:off x="0" y="0"/>
          <a:ext cx="0" cy="0"/>
          <a:chOff x="0" y="0"/>
          <a:chExt cx="0" cy="0"/>
        </a:xfrm>
      </p:grpSpPr>
      <p:sp>
        <p:nvSpPr>
          <p:cNvPr id="1052" name="Google Shape;1052;p14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053" name="Google Shape;1053;p140"/>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54" name="Google Shape;1054;p140"/>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55" name="Google Shape;1055;p140"/>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56" name="Google Shape;1056;p140"/>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57" name="Google Shape;1057;p140"/>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58" name="Google Shape;1058;p140"/>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59" name="Google Shape;1059;p140"/>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060" name="Google Shape;1060;p140"/>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61" name="Google Shape;1061;p140"/>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62" name="Google Shape;1062;p140"/>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63" name="Google Shape;1063;p140"/>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64" name="Google Shape;1064;p140"/>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65" name="Google Shape;1065;p140"/>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066" name="Google Shape;1066;p140"/>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67" name="Google Shape;1067;p140"/>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068" name="Google Shape;1068;p140"/>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069" name="Google Shape;1069;p14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70" name="Google Shape;1070;p140"/>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1071" name="Shape 1071"/>
        <p:cNvGrpSpPr/>
        <p:nvPr/>
      </p:nvGrpSpPr>
      <p:grpSpPr>
        <a:xfrm>
          <a:off x="0" y="0"/>
          <a:ext cx="0" cy="0"/>
          <a:chOff x="0" y="0"/>
          <a:chExt cx="0" cy="0"/>
        </a:xfrm>
      </p:grpSpPr>
      <p:sp>
        <p:nvSpPr>
          <p:cNvPr id="1072" name="Google Shape;1072;p141"/>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3" name="Google Shape;1073;p14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1074" name="Shape 1074"/>
        <p:cNvGrpSpPr/>
        <p:nvPr/>
      </p:nvGrpSpPr>
      <p:grpSpPr>
        <a:xfrm>
          <a:off x="0" y="0"/>
          <a:ext cx="0" cy="0"/>
          <a:chOff x="0" y="0"/>
          <a:chExt cx="0" cy="0"/>
        </a:xfrm>
      </p:grpSpPr>
      <p:sp>
        <p:nvSpPr>
          <p:cNvPr id="1075" name="Google Shape;1075;p14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76" name="Google Shape;1076;p142"/>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077" name="Google Shape;1077;p14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78" name="Google Shape;1078;p142"/>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1079" name="Shape 1079"/>
        <p:cNvGrpSpPr/>
        <p:nvPr/>
      </p:nvGrpSpPr>
      <p:grpSpPr>
        <a:xfrm>
          <a:off x="0" y="0"/>
          <a:ext cx="0" cy="0"/>
          <a:chOff x="0" y="0"/>
          <a:chExt cx="0" cy="0"/>
        </a:xfrm>
      </p:grpSpPr>
      <p:sp>
        <p:nvSpPr>
          <p:cNvPr id="1080" name="Google Shape;1080;p14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81" name="Google Shape;1081;p143"/>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082" name="Google Shape;1082;p14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83" name="Google Shape;1083;p14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1084" name="Shape 1084"/>
        <p:cNvGrpSpPr/>
        <p:nvPr/>
      </p:nvGrpSpPr>
      <p:grpSpPr>
        <a:xfrm>
          <a:off x="0" y="0"/>
          <a:ext cx="0" cy="0"/>
          <a:chOff x="0" y="0"/>
          <a:chExt cx="0" cy="0"/>
        </a:xfrm>
      </p:grpSpPr>
      <p:sp>
        <p:nvSpPr>
          <p:cNvPr id="1085" name="Google Shape;1085;p14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86" name="Google Shape;1086;p144"/>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087" name="Google Shape;1087;p14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88" name="Google Shape;1088;p14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1089" name="Shape 1089"/>
        <p:cNvGrpSpPr/>
        <p:nvPr/>
      </p:nvGrpSpPr>
      <p:grpSpPr>
        <a:xfrm>
          <a:off x="0" y="0"/>
          <a:ext cx="0" cy="0"/>
          <a:chOff x="0" y="0"/>
          <a:chExt cx="0" cy="0"/>
        </a:xfrm>
      </p:grpSpPr>
      <p:sp>
        <p:nvSpPr>
          <p:cNvPr id="1090" name="Google Shape;1090;p14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145"/>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92" name="Google Shape;1092;p145"/>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93" name="Google Shape;1093;p145"/>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094" name="Google Shape;1094;p145"/>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095" name="Google Shape;1095;p14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96" name="Google Shape;1096;p145"/>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1097" name="Shape 1097"/>
        <p:cNvGrpSpPr/>
        <p:nvPr/>
      </p:nvGrpSpPr>
      <p:grpSpPr>
        <a:xfrm>
          <a:off x="0" y="0"/>
          <a:ext cx="0" cy="0"/>
          <a:chOff x="0" y="0"/>
          <a:chExt cx="0" cy="0"/>
        </a:xfrm>
      </p:grpSpPr>
      <p:sp>
        <p:nvSpPr>
          <p:cNvPr id="1098" name="Google Shape;1098;p14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9" name="Google Shape;1099;p146"/>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00" name="Google Shape;1100;p146"/>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01" name="Google Shape;1101;p146"/>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02" name="Google Shape;1102;p146"/>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03" name="Google Shape;1103;p14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04" name="Google Shape;1104;p146"/>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1105" name="Shape 1105"/>
        <p:cNvGrpSpPr/>
        <p:nvPr/>
      </p:nvGrpSpPr>
      <p:grpSpPr>
        <a:xfrm>
          <a:off x="0" y="0"/>
          <a:ext cx="0" cy="0"/>
          <a:chOff x="0" y="0"/>
          <a:chExt cx="0" cy="0"/>
        </a:xfrm>
      </p:grpSpPr>
      <p:sp>
        <p:nvSpPr>
          <p:cNvPr id="1106" name="Google Shape;1106;p1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7" name="Google Shape;1107;p147"/>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08" name="Google Shape;1108;p147"/>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09" name="Google Shape;1109;p147"/>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10" name="Google Shape;1110;p147"/>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11" name="Google Shape;1111;p147"/>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12" name="Google Shape;1112;p147"/>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13" name="Google Shape;1113;p14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14" name="Google Shape;1114;p147"/>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80" name="Google Shape;80;p1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1" name="Google Shape;81;p1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82" name="Google Shape;82;p1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83" name="Google Shape;83;p1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84" name="Google Shape;84;p1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85" name="Google Shape;85;p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6" name="Google Shape;86;p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1115" name="Shape 1115"/>
        <p:cNvGrpSpPr/>
        <p:nvPr/>
      </p:nvGrpSpPr>
      <p:grpSpPr>
        <a:xfrm>
          <a:off x="0" y="0"/>
          <a:ext cx="0" cy="0"/>
          <a:chOff x="0" y="0"/>
          <a:chExt cx="0" cy="0"/>
        </a:xfrm>
      </p:grpSpPr>
      <p:sp>
        <p:nvSpPr>
          <p:cNvPr id="1116" name="Google Shape;1116;p1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17" name="Google Shape;1117;p148"/>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18" name="Google Shape;1118;p148"/>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19" name="Google Shape;1119;p148"/>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20" name="Google Shape;1120;p148"/>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21" name="Google Shape;1121;p148"/>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22" name="Google Shape;1122;p148"/>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23" name="Google Shape;1123;p14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24" name="Google Shape;1124;p148"/>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1125" name="Shape 1125"/>
        <p:cNvGrpSpPr/>
        <p:nvPr/>
      </p:nvGrpSpPr>
      <p:grpSpPr>
        <a:xfrm>
          <a:off x="0" y="0"/>
          <a:ext cx="0" cy="0"/>
          <a:chOff x="0" y="0"/>
          <a:chExt cx="0" cy="0"/>
        </a:xfrm>
      </p:grpSpPr>
      <p:sp>
        <p:nvSpPr>
          <p:cNvPr id="1126" name="Google Shape;1126;p1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149"/>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28" name="Google Shape;1128;p14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29" name="Google Shape;1129;p14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1130" name="Shape 1130"/>
        <p:cNvGrpSpPr/>
        <p:nvPr/>
      </p:nvGrpSpPr>
      <p:grpSpPr>
        <a:xfrm>
          <a:off x="0" y="0"/>
          <a:ext cx="0" cy="0"/>
          <a:chOff x="0" y="0"/>
          <a:chExt cx="0" cy="0"/>
        </a:xfrm>
      </p:grpSpPr>
      <p:sp>
        <p:nvSpPr>
          <p:cNvPr id="1131" name="Google Shape;1131;p1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2" name="Google Shape;1132;p150"/>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33" name="Google Shape;1133;p1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34" name="Google Shape;1134;p15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1135" name="Shape 1135"/>
        <p:cNvGrpSpPr/>
        <p:nvPr/>
      </p:nvGrpSpPr>
      <p:grpSpPr>
        <a:xfrm>
          <a:off x="0" y="0"/>
          <a:ext cx="0" cy="0"/>
          <a:chOff x="0" y="0"/>
          <a:chExt cx="0" cy="0"/>
        </a:xfrm>
      </p:grpSpPr>
      <p:sp>
        <p:nvSpPr>
          <p:cNvPr id="1136" name="Google Shape;1136;p1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7" name="Google Shape;1137;p151"/>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38" name="Google Shape;1138;p15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39" name="Google Shape;1139;p15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1140" name="Shape 1140"/>
        <p:cNvGrpSpPr/>
        <p:nvPr/>
      </p:nvGrpSpPr>
      <p:grpSpPr>
        <a:xfrm>
          <a:off x="0" y="0"/>
          <a:ext cx="0" cy="0"/>
          <a:chOff x="0" y="0"/>
          <a:chExt cx="0" cy="0"/>
        </a:xfrm>
      </p:grpSpPr>
      <p:sp>
        <p:nvSpPr>
          <p:cNvPr id="1141" name="Google Shape;1141;p1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42" name="Google Shape;1142;p152"/>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43" name="Google Shape;1143;p1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44" name="Google Shape;1144;p15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1145" name="Shape 1145"/>
        <p:cNvGrpSpPr/>
        <p:nvPr/>
      </p:nvGrpSpPr>
      <p:grpSpPr>
        <a:xfrm>
          <a:off x="0" y="0"/>
          <a:ext cx="0" cy="0"/>
          <a:chOff x="0" y="0"/>
          <a:chExt cx="0" cy="0"/>
        </a:xfrm>
      </p:grpSpPr>
      <p:sp>
        <p:nvSpPr>
          <p:cNvPr id="1146" name="Google Shape;1146;p1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47" name="Google Shape;1147;p153"/>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48" name="Google Shape;1148;p1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49" name="Google Shape;1149;p15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1150" name="Shape 1150"/>
        <p:cNvGrpSpPr/>
        <p:nvPr/>
      </p:nvGrpSpPr>
      <p:grpSpPr>
        <a:xfrm>
          <a:off x="0" y="0"/>
          <a:ext cx="0" cy="0"/>
          <a:chOff x="0" y="0"/>
          <a:chExt cx="0" cy="0"/>
        </a:xfrm>
      </p:grpSpPr>
      <p:sp>
        <p:nvSpPr>
          <p:cNvPr id="1151" name="Google Shape;1151;p1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52" name="Google Shape;1152;p154"/>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53" name="Google Shape;1153;p1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54" name="Google Shape;1154;p15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1155" name="Shape 1155"/>
        <p:cNvGrpSpPr/>
        <p:nvPr/>
      </p:nvGrpSpPr>
      <p:grpSpPr>
        <a:xfrm>
          <a:off x="0" y="0"/>
          <a:ext cx="0" cy="0"/>
          <a:chOff x="0" y="0"/>
          <a:chExt cx="0" cy="0"/>
        </a:xfrm>
      </p:grpSpPr>
      <p:sp>
        <p:nvSpPr>
          <p:cNvPr id="1156" name="Google Shape;1156;p1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57" name="Google Shape;1157;p155"/>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58" name="Google Shape;1158;p155"/>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59" name="Google Shape;1159;p155"/>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160" name="Google Shape;1160;p1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61" name="Google Shape;1161;p155"/>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_2">
    <p:bg>
      <p:bgPr>
        <a:blipFill>
          <a:blip r:embed="rId2">
            <a:alphaModFix/>
          </a:blip>
          <a:stretch>
            <a:fillRect/>
          </a:stretch>
        </a:blipFill>
      </p:bgPr>
    </p:bg>
    <p:spTree>
      <p:nvGrpSpPr>
        <p:cNvPr id="1162" name="Shape 1162"/>
        <p:cNvGrpSpPr/>
        <p:nvPr/>
      </p:nvGrpSpPr>
      <p:grpSpPr>
        <a:xfrm>
          <a:off x="0" y="0"/>
          <a:ext cx="0" cy="0"/>
          <a:chOff x="0" y="0"/>
          <a:chExt cx="0" cy="0"/>
        </a:xfrm>
      </p:grpSpPr>
      <p:sp>
        <p:nvSpPr>
          <p:cNvPr id="1163" name="Google Shape;1163;p156"/>
          <p:cNvSpPr txBox="1"/>
          <p:nvPr>
            <p:ph type="title"/>
          </p:nvPr>
        </p:nvSpPr>
        <p:spPr>
          <a:xfrm>
            <a:off x="916950" y="1387925"/>
            <a:ext cx="7310100" cy="68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1164" name="Google Shape;1164;p156"/>
          <p:cNvSpPr txBox="1"/>
          <p:nvPr>
            <p:ph idx="1" type="subTitle"/>
          </p:nvPr>
        </p:nvSpPr>
        <p:spPr>
          <a:xfrm>
            <a:off x="1188450" y="2253975"/>
            <a:ext cx="6772200" cy="2859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600">
                <a:solidFill>
                  <a:srgbClr val="FFFFFF"/>
                </a:solidFill>
                <a:latin typeface="Overpass"/>
                <a:ea typeface="Overpass"/>
                <a:cs typeface="Overpass"/>
                <a:sym typeface="Overpass"/>
              </a:defRPr>
            </a:lvl1pPr>
            <a:lvl2pPr lvl="1" rtl="0">
              <a:spcBef>
                <a:spcPts val="600"/>
              </a:spcBef>
              <a:spcAft>
                <a:spcPts val="0"/>
              </a:spcAft>
              <a:buNone/>
              <a:defRPr sz="1600">
                <a:latin typeface="Overpass"/>
                <a:ea typeface="Overpass"/>
                <a:cs typeface="Overpass"/>
                <a:sym typeface="Overpass"/>
              </a:defRPr>
            </a:lvl2pPr>
            <a:lvl3pPr lvl="2" rtl="0">
              <a:spcBef>
                <a:spcPts val="600"/>
              </a:spcBef>
              <a:spcAft>
                <a:spcPts val="0"/>
              </a:spcAft>
              <a:buNone/>
              <a:defRPr sz="1600">
                <a:latin typeface="Overpass"/>
                <a:ea typeface="Overpass"/>
                <a:cs typeface="Overpass"/>
                <a:sym typeface="Overpass"/>
              </a:defRPr>
            </a:lvl3pPr>
            <a:lvl4pPr lvl="3" rtl="0">
              <a:spcBef>
                <a:spcPts val="600"/>
              </a:spcBef>
              <a:spcAft>
                <a:spcPts val="0"/>
              </a:spcAft>
              <a:buNone/>
              <a:defRPr sz="1600">
                <a:latin typeface="Overpass"/>
                <a:ea typeface="Overpass"/>
                <a:cs typeface="Overpass"/>
                <a:sym typeface="Overpass"/>
              </a:defRPr>
            </a:lvl4pPr>
            <a:lvl5pPr lvl="4" rtl="0">
              <a:spcBef>
                <a:spcPts val="600"/>
              </a:spcBef>
              <a:spcAft>
                <a:spcPts val="0"/>
              </a:spcAft>
              <a:buNone/>
              <a:defRPr sz="1600">
                <a:latin typeface="Overpass"/>
                <a:ea typeface="Overpass"/>
                <a:cs typeface="Overpass"/>
                <a:sym typeface="Overpass"/>
              </a:defRPr>
            </a:lvl5pPr>
            <a:lvl6pPr lvl="5" rtl="0">
              <a:spcBef>
                <a:spcPts val="600"/>
              </a:spcBef>
              <a:spcAft>
                <a:spcPts val="0"/>
              </a:spcAft>
              <a:buNone/>
              <a:defRPr sz="1600">
                <a:latin typeface="Overpass"/>
                <a:ea typeface="Overpass"/>
                <a:cs typeface="Overpass"/>
                <a:sym typeface="Overpass"/>
              </a:defRPr>
            </a:lvl6pPr>
            <a:lvl7pPr lvl="6" rtl="0">
              <a:spcBef>
                <a:spcPts val="600"/>
              </a:spcBef>
              <a:spcAft>
                <a:spcPts val="0"/>
              </a:spcAft>
              <a:buNone/>
              <a:defRPr sz="1600">
                <a:latin typeface="Overpass"/>
                <a:ea typeface="Overpass"/>
                <a:cs typeface="Overpass"/>
                <a:sym typeface="Overpass"/>
              </a:defRPr>
            </a:lvl7pPr>
            <a:lvl8pPr lvl="7" rtl="0">
              <a:spcBef>
                <a:spcPts val="600"/>
              </a:spcBef>
              <a:spcAft>
                <a:spcPts val="0"/>
              </a:spcAft>
              <a:buNone/>
              <a:defRPr sz="1600">
                <a:latin typeface="Overpass"/>
                <a:ea typeface="Overpass"/>
                <a:cs typeface="Overpass"/>
                <a:sym typeface="Overpass"/>
              </a:defRPr>
            </a:lvl8pPr>
            <a:lvl9pPr lvl="8" rtl="0">
              <a:spcBef>
                <a:spcPts val="600"/>
              </a:spcBef>
              <a:spcAft>
                <a:spcPts val="0"/>
              </a:spcAft>
              <a:buNone/>
              <a:defRPr sz="1600">
                <a:latin typeface="Overpass"/>
                <a:ea typeface="Overpass"/>
                <a:cs typeface="Overpass"/>
                <a:sym typeface="Overpass"/>
              </a:defRPr>
            </a:lvl9pPr>
          </a:lstStyle>
          <a:p/>
        </p:txBody>
      </p:sp>
      <p:sp>
        <p:nvSpPr>
          <p:cNvPr id="1165" name="Google Shape;1165;p156"/>
          <p:cNvSpPr txBox="1"/>
          <p:nvPr>
            <p:ph idx="2" type="subTitle"/>
          </p:nvPr>
        </p:nvSpPr>
        <p:spPr>
          <a:xfrm>
            <a:off x="1280675" y="2649700"/>
            <a:ext cx="6570300" cy="12000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200">
                <a:solidFill>
                  <a:srgbClr val="FFFFFF"/>
                </a:solidFill>
                <a:latin typeface="Overpass"/>
                <a:ea typeface="Overpass"/>
                <a:cs typeface="Overpass"/>
                <a:sym typeface="Overpass"/>
              </a:defRPr>
            </a:lvl1pPr>
            <a:lvl2pPr lvl="1" rtl="0">
              <a:spcBef>
                <a:spcPts val="600"/>
              </a:spcBef>
              <a:spcAft>
                <a:spcPts val="0"/>
              </a:spcAft>
              <a:buNone/>
              <a:defRPr sz="1200">
                <a:latin typeface="Overpass"/>
                <a:ea typeface="Overpass"/>
                <a:cs typeface="Overpass"/>
                <a:sym typeface="Overpass"/>
              </a:defRPr>
            </a:lvl2pPr>
            <a:lvl3pPr lvl="2" rtl="0">
              <a:spcBef>
                <a:spcPts val="600"/>
              </a:spcBef>
              <a:spcAft>
                <a:spcPts val="0"/>
              </a:spcAft>
              <a:buNone/>
              <a:defRPr sz="1200">
                <a:latin typeface="Overpass"/>
                <a:ea typeface="Overpass"/>
                <a:cs typeface="Overpass"/>
                <a:sym typeface="Overpass"/>
              </a:defRPr>
            </a:lvl3pPr>
            <a:lvl4pPr lvl="3" rtl="0">
              <a:spcBef>
                <a:spcPts val="600"/>
              </a:spcBef>
              <a:spcAft>
                <a:spcPts val="0"/>
              </a:spcAft>
              <a:buNone/>
              <a:defRPr sz="1200">
                <a:latin typeface="Overpass"/>
                <a:ea typeface="Overpass"/>
                <a:cs typeface="Overpass"/>
                <a:sym typeface="Overpass"/>
              </a:defRPr>
            </a:lvl4pPr>
            <a:lvl5pPr lvl="4" rtl="0">
              <a:spcBef>
                <a:spcPts val="600"/>
              </a:spcBef>
              <a:spcAft>
                <a:spcPts val="0"/>
              </a:spcAft>
              <a:buNone/>
              <a:defRPr sz="1200">
                <a:latin typeface="Overpass"/>
                <a:ea typeface="Overpass"/>
                <a:cs typeface="Overpass"/>
                <a:sym typeface="Overpass"/>
              </a:defRPr>
            </a:lvl5pPr>
            <a:lvl6pPr lvl="5" rtl="0">
              <a:spcBef>
                <a:spcPts val="600"/>
              </a:spcBef>
              <a:spcAft>
                <a:spcPts val="0"/>
              </a:spcAft>
              <a:buNone/>
              <a:defRPr sz="1200">
                <a:latin typeface="Overpass"/>
                <a:ea typeface="Overpass"/>
                <a:cs typeface="Overpass"/>
                <a:sym typeface="Overpass"/>
              </a:defRPr>
            </a:lvl6pPr>
            <a:lvl7pPr lvl="6" rtl="0">
              <a:spcBef>
                <a:spcPts val="600"/>
              </a:spcBef>
              <a:spcAft>
                <a:spcPts val="0"/>
              </a:spcAft>
              <a:buNone/>
              <a:defRPr sz="1200">
                <a:latin typeface="Overpass"/>
                <a:ea typeface="Overpass"/>
                <a:cs typeface="Overpass"/>
                <a:sym typeface="Overpass"/>
              </a:defRPr>
            </a:lvl7pPr>
            <a:lvl8pPr lvl="7" rtl="0">
              <a:spcBef>
                <a:spcPts val="600"/>
              </a:spcBef>
              <a:spcAft>
                <a:spcPts val="0"/>
              </a:spcAft>
              <a:buNone/>
              <a:defRPr sz="1200">
                <a:latin typeface="Overpass"/>
                <a:ea typeface="Overpass"/>
                <a:cs typeface="Overpass"/>
                <a:sym typeface="Overpass"/>
              </a:defRPr>
            </a:lvl8pPr>
            <a:lvl9pPr lvl="8" rtl="0">
              <a:spcBef>
                <a:spcPts val="600"/>
              </a:spcBef>
              <a:spcAft>
                <a:spcPts val="0"/>
              </a:spcAft>
              <a:buNone/>
              <a:defRPr sz="1200">
                <a:latin typeface="Overpass"/>
                <a:ea typeface="Overpass"/>
                <a:cs typeface="Overpass"/>
                <a:sym typeface="Overpass"/>
              </a:defRPr>
            </a:lvl9pPr>
          </a:lstStyle>
          <a:p/>
        </p:txBody>
      </p:sp>
      <p:pic>
        <p:nvPicPr>
          <p:cNvPr descr="Logotype_RH_AnsibleAutomation_RGB_White.png" id="1166" name="Google Shape;1166;p156"/>
          <p:cNvPicPr preferRelativeResize="0"/>
          <p:nvPr/>
        </p:nvPicPr>
        <p:blipFill>
          <a:blip r:embed="rId3">
            <a:alphaModFix/>
          </a:blip>
          <a:stretch>
            <a:fillRect/>
          </a:stretch>
        </p:blipFill>
        <p:spPr>
          <a:xfrm>
            <a:off x="152400" y="152400"/>
            <a:ext cx="2891724" cy="1217825"/>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Y-Interior">
  <p:cSld name="red_2">
    <p:bg>
      <p:bgPr>
        <a:solidFill>
          <a:srgbClr val="545860"/>
        </a:solidFill>
      </p:bgPr>
    </p:bg>
    <p:spTree>
      <p:nvGrpSpPr>
        <p:cNvPr id="1167" name="Shape 1167"/>
        <p:cNvGrpSpPr/>
        <p:nvPr/>
      </p:nvGrpSpPr>
      <p:grpSpPr>
        <a:xfrm>
          <a:off x="0" y="0"/>
          <a:ext cx="0" cy="0"/>
          <a:chOff x="0" y="0"/>
          <a:chExt cx="0" cy="0"/>
        </a:xfrm>
      </p:grpSpPr>
      <p:pic>
        <p:nvPicPr>
          <p:cNvPr id="1168" name="Google Shape;1168;p157"/>
          <p:cNvPicPr preferRelativeResize="0"/>
          <p:nvPr/>
        </p:nvPicPr>
        <p:blipFill>
          <a:blip r:embed="rId2">
            <a:alphaModFix/>
          </a:blip>
          <a:stretch>
            <a:fillRect/>
          </a:stretch>
        </p:blipFill>
        <p:spPr>
          <a:xfrm>
            <a:off x="7995650" y="162449"/>
            <a:ext cx="951725" cy="365877"/>
          </a:xfrm>
          <a:prstGeom prst="rect">
            <a:avLst/>
          </a:prstGeom>
          <a:noFill/>
          <a:ln>
            <a:noFill/>
          </a:ln>
        </p:spPr>
      </p:pic>
      <p:sp>
        <p:nvSpPr>
          <p:cNvPr id="1169" name="Google Shape;1169;p157"/>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89" name="Google Shape;89;p1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90" name="Google Shape;90;p1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91" name="Google Shape;91;p17"/>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92" name="Google Shape;92;p1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93" name="Google Shape;93;p1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94" name="Google Shape;94;p1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95" name="Google Shape;95;p1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96" name="Google Shape;96;p17"/>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97" name="Google Shape;97;p17"/>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98" name="Google Shape;98;p17"/>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99" name="Google Shape;99;p17"/>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00" name="Google Shape;100;p17"/>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01" name="Google Shape;101;p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2" name="Google Shape;102;p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2_3">
    <p:spTree>
      <p:nvGrpSpPr>
        <p:cNvPr id="1170" name="Shape 1170"/>
        <p:cNvGrpSpPr/>
        <p:nvPr/>
      </p:nvGrpSpPr>
      <p:grpSpPr>
        <a:xfrm>
          <a:off x="0" y="0"/>
          <a:ext cx="0" cy="0"/>
          <a:chOff x="0" y="0"/>
          <a:chExt cx="0" cy="0"/>
        </a:xfrm>
      </p:grpSpPr>
      <p:sp>
        <p:nvSpPr>
          <p:cNvPr id="1171" name="Google Shape;1171;p158"/>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666666"/>
                </a:solidFill>
                <a:latin typeface="Open Sans"/>
                <a:ea typeface="Open Sans"/>
                <a:cs typeface="Open Sans"/>
                <a:sym typeface="Open Sans"/>
              </a:rPr>
              <a:t>‹#›</a:t>
            </a:fld>
            <a:endParaRPr sz="800">
              <a:solidFill>
                <a:srgbClr val="666666"/>
              </a:solidFill>
              <a:latin typeface="Open Sans"/>
              <a:ea typeface="Open Sans"/>
              <a:cs typeface="Open Sans"/>
              <a:sym typeface="Open Sans"/>
            </a:endParaRPr>
          </a:p>
        </p:txBody>
      </p:sp>
      <p:pic>
        <p:nvPicPr>
          <p:cNvPr descr="master_logo.png" id="1172" name="Google Shape;1172;p158"/>
          <p:cNvPicPr preferRelativeResize="0"/>
          <p:nvPr/>
        </p:nvPicPr>
        <p:blipFill>
          <a:blip r:embed="rId2">
            <a:alphaModFix/>
          </a:blip>
          <a:stretch>
            <a:fillRect/>
          </a:stretch>
        </p:blipFill>
        <p:spPr>
          <a:xfrm>
            <a:off x="8379286" y="4837595"/>
            <a:ext cx="595314" cy="190982"/>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OL-Interior">
  <p:cSld name="red_2_1">
    <p:bg>
      <p:bgPr>
        <a:solidFill>
          <a:srgbClr val="52AAAC"/>
        </a:solidFill>
      </p:bgPr>
    </p:bg>
    <p:spTree>
      <p:nvGrpSpPr>
        <p:cNvPr id="1173" name="Shape 1173"/>
        <p:cNvGrpSpPr/>
        <p:nvPr/>
      </p:nvGrpSpPr>
      <p:grpSpPr>
        <a:xfrm>
          <a:off x="0" y="0"/>
          <a:ext cx="0" cy="0"/>
          <a:chOff x="0" y="0"/>
          <a:chExt cx="0" cy="0"/>
        </a:xfrm>
      </p:grpSpPr>
      <p:pic>
        <p:nvPicPr>
          <p:cNvPr id="1174" name="Google Shape;1174;p159"/>
          <p:cNvPicPr preferRelativeResize="0"/>
          <p:nvPr/>
        </p:nvPicPr>
        <p:blipFill>
          <a:blip r:embed="rId2">
            <a:alphaModFix/>
          </a:blip>
          <a:stretch>
            <a:fillRect/>
          </a:stretch>
        </p:blipFill>
        <p:spPr>
          <a:xfrm>
            <a:off x="7995650" y="162449"/>
            <a:ext cx="951725" cy="365877"/>
          </a:xfrm>
          <a:prstGeom prst="rect">
            <a:avLst/>
          </a:prstGeom>
          <a:noFill/>
          <a:ln>
            <a:noFill/>
          </a:ln>
        </p:spPr>
      </p:pic>
      <p:sp>
        <p:nvSpPr>
          <p:cNvPr id="1175" name="Google Shape;1175;p159"/>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Y">
  <p:cSld name="CUSTOM_2_2">
    <p:bg>
      <p:bgPr>
        <a:solidFill>
          <a:srgbClr val="545860"/>
        </a:solidFill>
      </p:bgPr>
    </p:bg>
    <p:spTree>
      <p:nvGrpSpPr>
        <p:cNvPr id="1176" name="Shape 1176"/>
        <p:cNvGrpSpPr/>
        <p:nvPr/>
      </p:nvGrpSpPr>
      <p:grpSpPr>
        <a:xfrm>
          <a:off x="0" y="0"/>
          <a:ext cx="0" cy="0"/>
          <a:chOff x="0" y="0"/>
          <a:chExt cx="0" cy="0"/>
        </a:xfrm>
      </p:grpSpPr>
      <p:sp>
        <p:nvSpPr>
          <p:cNvPr id="1177" name="Google Shape;1177;p160"/>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NGO-Interior">
  <p:cSld name="red_2_1_1">
    <p:bg>
      <p:bgPr>
        <a:solidFill>
          <a:srgbClr val="E54F48"/>
        </a:solidFill>
      </p:bgPr>
    </p:bg>
    <p:spTree>
      <p:nvGrpSpPr>
        <p:cNvPr id="1178" name="Shape 1178"/>
        <p:cNvGrpSpPr/>
        <p:nvPr/>
      </p:nvGrpSpPr>
      <p:grpSpPr>
        <a:xfrm>
          <a:off x="0" y="0"/>
          <a:ext cx="0" cy="0"/>
          <a:chOff x="0" y="0"/>
          <a:chExt cx="0" cy="0"/>
        </a:xfrm>
      </p:grpSpPr>
      <p:pic>
        <p:nvPicPr>
          <p:cNvPr id="1179" name="Google Shape;1179;p161"/>
          <p:cNvPicPr preferRelativeResize="0"/>
          <p:nvPr/>
        </p:nvPicPr>
        <p:blipFill>
          <a:blip r:embed="rId2">
            <a:alphaModFix/>
          </a:blip>
          <a:stretch>
            <a:fillRect/>
          </a:stretch>
        </p:blipFill>
        <p:spPr>
          <a:xfrm>
            <a:off x="7995650" y="162449"/>
            <a:ext cx="951725" cy="365877"/>
          </a:xfrm>
          <a:prstGeom prst="rect">
            <a:avLst/>
          </a:prstGeom>
          <a:noFill/>
          <a:ln>
            <a:noFill/>
          </a:ln>
        </p:spPr>
      </p:pic>
      <p:sp>
        <p:nvSpPr>
          <p:cNvPr id="1180" name="Google Shape;1180;p161"/>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
        <p:nvSpPr>
          <p:cNvPr id="1181" name="Google Shape;1181;p161"/>
          <p:cNvSpPr txBox="1"/>
          <p:nvPr>
            <p:ph type="title"/>
          </p:nvPr>
        </p:nvSpPr>
        <p:spPr>
          <a:xfrm>
            <a:off x="583825" y="1475350"/>
            <a:ext cx="6785100" cy="1088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2" name="Google Shape;1182;p161"/>
          <p:cNvSpPr txBox="1"/>
          <p:nvPr>
            <p:ph idx="1" type="subTitle"/>
          </p:nvPr>
        </p:nvSpPr>
        <p:spPr>
          <a:xfrm>
            <a:off x="583825" y="2076000"/>
            <a:ext cx="4836300" cy="1143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200">
                <a:solidFill>
                  <a:srgbClr val="FFFFFF"/>
                </a:solidFill>
                <a:latin typeface="Open Sans"/>
                <a:ea typeface="Open Sans"/>
                <a:cs typeface="Open Sans"/>
                <a:sym typeface="Open Sans"/>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1183" name="Shape 1183"/>
        <p:cNvGrpSpPr/>
        <p:nvPr/>
      </p:nvGrpSpPr>
      <p:grpSpPr>
        <a:xfrm>
          <a:off x="0" y="0"/>
          <a:ext cx="0" cy="0"/>
          <a:chOff x="0" y="0"/>
          <a:chExt cx="0" cy="0"/>
        </a:xfrm>
      </p:grpSpPr>
      <p:sp>
        <p:nvSpPr>
          <p:cNvPr id="1184" name="Google Shape;1184;p162"/>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1185" name="Google Shape;1185;p162"/>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Overpass"/>
                <a:ea typeface="Overpass"/>
                <a:cs typeface="Overpass"/>
                <a:sym typeface="Overpass"/>
              </a:defRPr>
            </a:lvl1pPr>
            <a:lvl2pPr lvl="1" rtl="0">
              <a:spcBef>
                <a:spcPts val="600"/>
              </a:spcBef>
              <a:spcAft>
                <a:spcPts val="0"/>
              </a:spcAft>
              <a:buNone/>
              <a:defRPr sz="1600">
                <a:latin typeface="Overpass"/>
                <a:ea typeface="Overpass"/>
                <a:cs typeface="Overpass"/>
                <a:sym typeface="Overpass"/>
              </a:defRPr>
            </a:lvl2pPr>
            <a:lvl3pPr lvl="2" rtl="0">
              <a:spcBef>
                <a:spcPts val="600"/>
              </a:spcBef>
              <a:spcAft>
                <a:spcPts val="0"/>
              </a:spcAft>
              <a:buNone/>
              <a:defRPr sz="1600">
                <a:latin typeface="Overpass"/>
                <a:ea typeface="Overpass"/>
                <a:cs typeface="Overpass"/>
                <a:sym typeface="Overpass"/>
              </a:defRPr>
            </a:lvl3pPr>
            <a:lvl4pPr lvl="3" rtl="0">
              <a:spcBef>
                <a:spcPts val="600"/>
              </a:spcBef>
              <a:spcAft>
                <a:spcPts val="0"/>
              </a:spcAft>
              <a:buNone/>
              <a:defRPr sz="1600">
                <a:latin typeface="Overpass"/>
                <a:ea typeface="Overpass"/>
                <a:cs typeface="Overpass"/>
                <a:sym typeface="Overpass"/>
              </a:defRPr>
            </a:lvl4pPr>
            <a:lvl5pPr lvl="4" rtl="0">
              <a:spcBef>
                <a:spcPts val="600"/>
              </a:spcBef>
              <a:spcAft>
                <a:spcPts val="0"/>
              </a:spcAft>
              <a:buNone/>
              <a:defRPr sz="1600">
                <a:latin typeface="Overpass"/>
                <a:ea typeface="Overpass"/>
                <a:cs typeface="Overpass"/>
                <a:sym typeface="Overpass"/>
              </a:defRPr>
            </a:lvl5pPr>
            <a:lvl6pPr lvl="5" rtl="0">
              <a:spcBef>
                <a:spcPts val="600"/>
              </a:spcBef>
              <a:spcAft>
                <a:spcPts val="0"/>
              </a:spcAft>
              <a:buNone/>
              <a:defRPr sz="1600">
                <a:latin typeface="Overpass"/>
                <a:ea typeface="Overpass"/>
                <a:cs typeface="Overpass"/>
                <a:sym typeface="Overpass"/>
              </a:defRPr>
            </a:lvl6pPr>
            <a:lvl7pPr lvl="6" rtl="0">
              <a:spcBef>
                <a:spcPts val="600"/>
              </a:spcBef>
              <a:spcAft>
                <a:spcPts val="0"/>
              </a:spcAft>
              <a:buNone/>
              <a:defRPr sz="1600">
                <a:latin typeface="Overpass"/>
                <a:ea typeface="Overpass"/>
                <a:cs typeface="Overpass"/>
                <a:sym typeface="Overpass"/>
              </a:defRPr>
            </a:lvl7pPr>
            <a:lvl8pPr lvl="7" rtl="0">
              <a:spcBef>
                <a:spcPts val="600"/>
              </a:spcBef>
              <a:spcAft>
                <a:spcPts val="0"/>
              </a:spcAft>
              <a:buNone/>
              <a:defRPr sz="1600">
                <a:latin typeface="Overpass"/>
                <a:ea typeface="Overpass"/>
                <a:cs typeface="Overpass"/>
                <a:sym typeface="Overpass"/>
              </a:defRPr>
            </a:lvl8pPr>
            <a:lvl9pPr lvl="8" rtl="0">
              <a:spcBef>
                <a:spcPts val="600"/>
              </a:spcBef>
              <a:spcAft>
                <a:spcPts val="0"/>
              </a:spcAft>
              <a:buNone/>
              <a:defRPr sz="1600">
                <a:latin typeface="Overpass"/>
                <a:ea typeface="Overpass"/>
                <a:cs typeface="Overpass"/>
                <a:sym typeface="Overpass"/>
              </a:defRPr>
            </a:lvl9pPr>
          </a:lstStyle>
          <a:p/>
        </p:txBody>
      </p:sp>
      <p:sp>
        <p:nvSpPr>
          <p:cNvPr id="1186" name="Google Shape;1186;p162"/>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Overpass"/>
                <a:ea typeface="Overpass"/>
                <a:cs typeface="Overpass"/>
                <a:sym typeface="Overpass"/>
              </a:defRPr>
            </a:lvl1pPr>
            <a:lvl2pPr lvl="1" rtl="0">
              <a:spcBef>
                <a:spcPts val="600"/>
              </a:spcBef>
              <a:spcAft>
                <a:spcPts val="0"/>
              </a:spcAft>
              <a:buNone/>
              <a:defRPr sz="1200">
                <a:latin typeface="Overpass"/>
                <a:ea typeface="Overpass"/>
                <a:cs typeface="Overpass"/>
                <a:sym typeface="Overpass"/>
              </a:defRPr>
            </a:lvl2pPr>
            <a:lvl3pPr lvl="2" rtl="0">
              <a:spcBef>
                <a:spcPts val="600"/>
              </a:spcBef>
              <a:spcAft>
                <a:spcPts val="0"/>
              </a:spcAft>
              <a:buNone/>
              <a:defRPr sz="1200">
                <a:latin typeface="Overpass"/>
                <a:ea typeface="Overpass"/>
                <a:cs typeface="Overpass"/>
                <a:sym typeface="Overpass"/>
              </a:defRPr>
            </a:lvl3pPr>
            <a:lvl4pPr lvl="3" rtl="0">
              <a:spcBef>
                <a:spcPts val="600"/>
              </a:spcBef>
              <a:spcAft>
                <a:spcPts val="0"/>
              </a:spcAft>
              <a:buNone/>
              <a:defRPr sz="1200">
                <a:latin typeface="Overpass"/>
                <a:ea typeface="Overpass"/>
                <a:cs typeface="Overpass"/>
                <a:sym typeface="Overpass"/>
              </a:defRPr>
            </a:lvl4pPr>
            <a:lvl5pPr lvl="4" rtl="0">
              <a:spcBef>
                <a:spcPts val="600"/>
              </a:spcBef>
              <a:spcAft>
                <a:spcPts val="0"/>
              </a:spcAft>
              <a:buNone/>
              <a:defRPr sz="1200">
                <a:latin typeface="Overpass"/>
                <a:ea typeface="Overpass"/>
                <a:cs typeface="Overpass"/>
                <a:sym typeface="Overpass"/>
              </a:defRPr>
            </a:lvl5pPr>
            <a:lvl6pPr lvl="5" rtl="0">
              <a:spcBef>
                <a:spcPts val="600"/>
              </a:spcBef>
              <a:spcAft>
                <a:spcPts val="0"/>
              </a:spcAft>
              <a:buNone/>
              <a:defRPr sz="1200">
                <a:latin typeface="Overpass"/>
                <a:ea typeface="Overpass"/>
                <a:cs typeface="Overpass"/>
                <a:sym typeface="Overpass"/>
              </a:defRPr>
            </a:lvl6pPr>
            <a:lvl7pPr lvl="6" rtl="0">
              <a:spcBef>
                <a:spcPts val="600"/>
              </a:spcBef>
              <a:spcAft>
                <a:spcPts val="0"/>
              </a:spcAft>
              <a:buNone/>
              <a:defRPr sz="1200">
                <a:latin typeface="Overpass"/>
                <a:ea typeface="Overpass"/>
                <a:cs typeface="Overpass"/>
                <a:sym typeface="Overpass"/>
              </a:defRPr>
            </a:lvl7pPr>
            <a:lvl8pPr lvl="7" rtl="0">
              <a:spcBef>
                <a:spcPts val="600"/>
              </a:spcBef>
              <a:spcAft>
                <a:spcPts val="0"/>
              </a:spcAft>
              <a:buNone/>
              <a:defRPr sz="1200">
                <a:latin typeface="Overpass"/>
                <a:ea typeface="Overpass"/>
                <a:cs typeface="Overpass"/>
                <a:sym typeface="Overpass"/>
              </a:defRPr>
            </a:lvl8pPr>
            <a:lvl9pPr lvl="8" rtl="0">
              <a:spcBef>
                <a:spcPts val="600"/>
              </a:spcBef>
              <a:spcAft>
                <a:spcPts val="0"/>
              </a:spcAft>
              <a:buNone/>
              <a:defRPr sz="1200">
                <a:latin typeface="Overpass"/>
                <a:ea typeface="Overpass"/>
                <a:cs typeface="Overpass"/>
                <a:sym typeface="Overpass"/>
              </a:defRPr>
            </a:lvl9pPr>
          </a:lstStyle>
          <a:p/>
        </p:txBody>
      </p:sp>
      <p:pic>
        <p:nvPicPr>
          <p:cNvPr descr="logo_large.png" id="1187" name="Google Shape;1187;p162"/>
          <p:cNvPicPr preferRelativeResize="0"/>
          <p:nvPr/>
        </p:nvPicPr>
        <p:blipFill>
          <a:blip r:embed="rId3">
            <a:alphaModFix/>
          </a:blip>
          <a:stretch>
            <a:fillRect/>
          </a:stretch>
        </p:blipFill>
        <p:spPr>
          <a:xfrm>
            <a:off x="1342000" y="1505844"/>
            <a:ext cx="1455250" cy="47052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1">
  <p:cSld name="TITLE_1_1_1">
    <p:bg>
      <p:bgPr>
        <a:blipFill>
          <a:blip r:embed="rId2">
            <a:alphaModFix/>
          </a:blip>
          <a:stretch>
            <a:fillRect/>
          </a:stretch>
        </a:blipFill>
      </p:bgPr>
    </p:bg>
    <p:spTree>
      <p:nvGrpSpPr>
        <p:cNvPr id="1188" name="Shape 1188"/>
        <p:cNvGrpSpPr/>
        <p:nvPr/>
      </p:nvGrpSpPr>
      <p:grpSpPr>
        <a:xfrm>
          <a:off x="0" y="0"/>
          <a:ext cx="0" cy="0"/>
          <a:chOff x="0" y="0"/>
          <a:chExt cx="0" cy="0"/>
        </a:xfrm>
      </p:grpSpPr>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_3">
    <p:bg>
      <p:bgPr>
        <a:blipFill>
          <a:blip r:embed="rId2">
            <a:alphaModFix/>
          </a:blip>
          <a:stretch>
            <a:fillRect/>
          </a:stretch>
        </a:blipFill>
      </p:bgPr>
    </p:bg>
    <p:spTree>
      <p:nvGrpSpPr>
        <p:cNvPr id="1189" name="Shape 1189"/>
        <p:cNvGrpSpPr/>
        <p:nvPr/>
      </p:nvGrpSpPr>
      <p:grpSpPr>
        <a:xfrm>
          <a:off x="0" y="0"/>
          <a:ext cx="0" cy="0"/>
          <a:chOff x="0" y="0"/>
          <a:chExt cx="0" cy="0"/>
        </a:xfrm>
      </p:grpSpPr>
      <p:sp>
        <p:nvSpPr>
          <p:cNvPr id="1190" name="Google Shape;1190;p164"/>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1191" name="Google Shape;1191;p164"/>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1192" name="Google Shape;1192;p164"/>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1193" name="Google Shape;1193;p164"/>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1194" name="Google Shape;1194;p164"/>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1195" name="Google Shape;1195;p164"/>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1196" name="Google Shape;1196;p164"/>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197" name="Google Shape;1197;p164"/>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198" name="Google Shape;1198;p164"/>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199" name="Google Shape;1199;p164"/>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200" name="Google Shape;1200;p164"/>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type="tx">
  <p:cSld name="TITLE_AND_BODY">
    <p:bg>
      <p:bgPr>
        <a:blipFill rotWithShape="1">
          <a:blip r:embed="rId2">
            <a:alphaModFix/>
          </a:blip>
          <a:stretch>
            <a:fillRect b="0" l="0" r="0" t="0"/>
          </a:stretch>
        </a:blipFill>
      </p:bgPr>
    </p:bg>
    <p:spTree>
      <p:nvGrpSpPr>
        <p:cNvPr id="1205" name="Shape 1205"/>
        <p:cNvGrpSpPr/>
        <p:nvPr/>
      </p:nvGrpSpPr>
      <p:grpSpPr>
        <a:xfrm>
          <a:off x="0" y="0"/>
          <a:ext cx="0" cy="0"/>
          <a:chOff x="0" y="0"/>
          <a:chExt cx="0" cy="0"/>
        </a:xfrm>
      </p:grpSpPr>
      <p:pic>
        <p:nvPicPr>
          <p:cNvPr descr="Shape 165" id="1206" name="Google Shape;1206;p166"/>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207" name="Google Shape;1207;p166"/>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08" name="Google Shape;1208;p166"/>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09" name="Google Shape;1209;p16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bg>
      <p:bgPr>
        <a:blipFill rotWithShape="1">
          <a:blip r:embed="rId2">
            <a:alphaModFix/>
          </a:blip>
          <a:stretch>
            <a:fillRect b="0" l="0" r="0" t="0"/>
          </a:stretch>
        </a:blipFill>
      </p:bgPr>
    </p:bg>
    <p:spTree>
      <p:nvGrpSpPr>
        <p:cNvPr id="1210" name="Shape 1210"/>
        <p:cNvGrpSpPr/>
        <p:nvPr/>
      </p:nvGrpSpPr>
      <p:grpSpPr>
        <a:xfrm>
          <a:off x="0" y="0"/>
          <a:ext cx="0" cy="0"/>
          <a:chOff x="0" y="0"/>
          <a:chExt cx="0" cy="0"/>
        </a:xfrm>
      </p:grpSpPr>
      <p:sp>
        <p:nvSpPr>
          <p:cNvPr id="1211" name="Google Shape;1211;p167"/>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1212" name="Google Shape;1212;p167"/>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213" name="Google Shape;1213;p167"/>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80" id="1214" name="Google Shape;1214;p167"/>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215" name="Google Shape;1215;p167"/>
          <p:cNvSpPr txBox="1"/>
          <p:nvPr>
            <p:ph type="title"/>
          </p:nvPr>
        </p:nvSpPr>
        <p:spPr>
          <a:xfrm>
            <a:off x="792000" y="25648"/>
            <a:ext cx="7560000" cy="652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434343"/>
              </a:buClr>
              <a:buSzPts val="1400"/>
              <a:buFont typeface="Arial"/>
              <a:buNone/>
              <a:defRPr b="0" i="0" sz="25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16" name="Google Shape;1216;p167"/>
          <p:cNvSpPr txBox="1"/>
          <p:nvPr>
            <p:ph idx="1" type="body"/>
          </p:nvPr>
        </p:nvSpPr>
        <p:spPr>
          <a:xfrm>
            <a:off x="826700" y="1244924"/>
            <a:ext cx="7490700" cy="3358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17" name="Google Shape;1217;p167"/>
          <p:cNvSpPr txBox="1"/>
          <p:nvPr>
            <p:ph idx="12" type="sldNum"/>
          </p:nvPr>
        </p:nvSpPr>
        <p:spPr>
          <a:xfrm>
            <a:off x="103327" y="4731366"/>
            <a:ext cx="393300" cy="3987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bg>
      <p:bgPr>
        <a:blipFill rotWithShape="1">
          <a:blip r:embed="rId2">
            <a:alphaModFix/>
          </a:blip>
          <a:stretch>
            <a:fillRect b="0" l="0" r="0" t="0"/>
          </a:stretch>
        </a:blipFill>
      </p:bgPr>
    </p:bg>
    <p:spTree>
      <p:nvGrpSpPr>
        <p:cNvPr id="1218" name="Shape 1218"/>
        <p:cNvGrpSpPr/>
        <p:nvPr/>
      </p:nvGrpSpPr>
      <p:grpSpPr>
        <a:xfrm>
          <a:off x="0" y="0"/>
          <a:ext cx="0" cy="0"/>
          <a:chOff x="0" y="0"/>
          <a:chExt cx="0" cy="0"/>
        </a:xfrm>
      </p:grpSpPr>
      <p:sp>
        <p:nvSpPr>
          <p:cNvPr id="1219" name="Google Shape;1219;p168"/>
          <p:cNvSpPr txBox="1"/>
          <p:nvPr/>
        </p:nvSpPr>
        <p:spPr>
          <a:xfrm>
            <a:off x="413050" y="4781296"/>
            <a:ext cx="7659300" cy="2988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700" u="none" cap="none" strike="noStrike">
                <a:solidFill>
                  <a:srgbClr val="666666"/>
                </a:solidFill>
                <a:latin typeface="Overpass"/>
                <a:ea typeface="Overpass"/>
                <a:cs typeface="Overpass"/>
                <a:sym typeface="Overpass"/>
              </a:rPr>
              <a:t>Management and Automation Architect Workshop -- EMEA Partner Enablement</a:t>
            </a:r>
            <a:endParaRPr/>
          </a:p>
        </p:txBody>
      </p:sp>
      <p:pic>
        <p:nvPicPr>
          <p:cNvPr descr="Shape 9" id="1220" name="Google Shape;1220;p16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21" name="Google Shape;1221;p168"/>
          <p:cNvSpPr txBox="1"/>
          <p:nvPr>
            <p:ph idx="12" type="sldNum"/>
          </p:nvPr>
        </p:nvSpPr>
        <p:spPr>
          <a:xfrm>
            <a:off x="155366" y="4775817"/>
            <a:ext cx="308700" cy="3099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222" name="Google Shape;1222;p168"/>
          <p:cNvSpPr txBox="1"/>
          <p:nvPr>
            <p:ph idx="1" type="body"/>
          </p:nvPr>
        </p:nvSpPr>
        <p:spPr>
          <a:xfrm>
            <a:off x="826700" y="1625924"/>
            <a:ext cx="74907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23" name="Google Shape;1223;p16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05" name="Google Shape;105;p1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6" name="Google Shape;106;p1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07" name="Google Shape;107;p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8" name="Google Shape;108;p18"/>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09" name="Google Shape;109;p18"/>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10" name="Google Shape;110;p18"/>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11" name="Google Shape;111;p18"/>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two column 4">
  <p:cSld name="Interior: two column 4">
    <p:bg>
      <p:bgPr>
        <a:blipFill rotWithShape="1">
          <a:blip r:embed="rId2">
            <a:alphaModFix/>
          </a:blip>
          <a:stretch>
            <a:fillRect b="0" l="0" r="0" t="0"/>
          </a:stretch>
        </a:blipFill>
      </p:bgPr>
    </p:bg>
    <p:spTree>
      <p:nvGrpSpPr>
        <p:cNvPr id="1224" name="Shape 1224"/>
        <p:cNvGrpSpPr/>
        <p:nvPr/>
      </p:nvGrpSpPr>
      <p:grpSpPr>
        <a:xfrm>
          <a:off x="0" y="0"/>
          <a:ext cx="0" cy="0"/>
          <a:chOff x="0" y="0"/>
          <a:chExt cx="0" cy="0"/>
        </a:xfrm>
      </p:grpSpPr>
      <p:sp>
        <p:nvSpPr>
          <p:cNvPr id="1225" name="Google Shape;1225;p169"/>
          <p:cNvSpPr txBox="1"/>
          <p:nvPr/>
        </p:nvSpPr>
        <p:spPr>
          <a:xfrm>
            <a:off x="413050" y="4781296"/>
            <a:ext cx="7659300" cy="2988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700" u="none" cap="none" strike="noStrike">
                <a:solidFill>
                  <a:srgbClr val="666666"/>
                </a:solidFill>
                <a:latin typeface="Overpass"/>
                <a:ea typeface="Overpass"/>
                <a:cs typeface="Overpass"/>
                <a:sym typeface="Overpass"/>
              </a:rPr>
              <a:t>Management and Automation Architect Workshop -- EMEA Partner Enablement</a:t>
            </a:r>
            <a:endParaRPr/>
          </a:p>
        </p:txBody>
      </p:sp>
      <p:pic>
        <p:nvPicPr>
          <p:cNvPr descr="Shape 9" id="1226" name="Google Shape;1226;p169"/>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27" name="Google Shape;1227;p169"/>
          <p:cNvSpPr txBox="1"/>
          <p:nvPr>
            <p:ph idx="12" type="sldNum"/>
          </p:nvPr>
        </p:nvSpPr>
        <p:spPr>
          <a:xfrm>
            <a:off x="181343" y="4778756"/>
            <a:ext cx="293400" cy="294600"/>
          </a:xfrm>
          <a:prstGeom prst="rect">
            <a:avLst/>
          </a:prstGeom>
          <a:noFill/>
          <a:ln>
            <a:noFill/>
          </a:ln>
        </p:spPr>
        <p:txBody>
          <a:bodyPr anchorCtr="0" anchor="ctr" bIns="83825" lIns="83825" spcFirstLastPara="1" rIns="83825" wrap="square" tIns="83825">
            <a:noAutofit/>
          </a:bodyPr>
          <a:lstStyle>
            <a:lvl1pPr indent="0" lvl="0"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228" name="Google Shape;1228;p169"/>
          <p:cNvSpPr txBox="1"/>
          <p:nvPr>
            <p:ph type="title"/>
          </p:nvPr>
        </p:nvSpPr>
        <p:spPr>
          <a:xfrm>
            <a:off x="311699" y="448343"/>
            <a:ext cx="8520600" cy="5727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24041"/>
              </a:buClr>
              <a:buSzPts val="1400"/>
              <a:buFont typeface="Proxima Nova"/>
              <a:buNone/>
              <a:defRPr b="1" i="0" sz="2400" u="none" cap="none" strike="noStrike">
                <a:solidFill>
                  <a:srgbClr val="42404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29" name="Google Shape;1229;p169"/>
          <p:cNvSpPr txBox="1"/>
          <p:nvPr>
            <p:ph idx="1" type="body"/>
          </p:nvPr>
        </p:nvSpPr>
        <p:spPr>
          <a:xfrm>
            <a:off x="295650" y="916975"/>
            <a:ext cx="8552700" cy="393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2">
    <p:bg>
      <p:bgPr>
        <a:blipFill rotWithShape="1">
          <a:blip r:embed="rId2">
            <a:alphaModFix/>
          </a:blip>
          <a:stretch>
            <a:fillRect b="0" l="0" r="0" t="0"/>
          </a:stretch>
        </a:blipFill>
      </p:bgPr>
    </p:bg>
    <p:spTree>
      <p:nvGrpSpPr>
        <p:cNvPr id="1230" name="Shape 1230"/>
        <p:cNvGrpSpPr/>
        <p:nvPr/>
      </p:nvGrpSpPr>
      <p:grpSpPr>
        <a:xfrm>
          <a:off x="0" y="0"/>
          <a:ext cx="0" cy="0"/>
          <a:chOff x="0" y="0"/>
          <a:chExt cx="0" cy="0"/>
        </a:xfrm>
      </p:grpSpPr>
      <p:sp>
        <p:nvSpPr>
          <p:cNvPr id="1231" name="Google Shape;1231;p170"/>
          <p:cNvSpPr txBox="1"/>
          <p:nvPr/>
        </p:nvSpPr>
        <p:spPr>
          <a:xfrm>
            <a:off x="413050" y="4776636"/>
            <a:ext cx="7659300" cy="3081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800" u="none" cap="none" strike="noStrike">
                <a:solidFill>
                  <a:srgbClr val="666666"/>
                </a:solidFill>
                <a:latin typeface="Overpass"/>
                <a:ea typeface="Overpass"/>
                <a:cs typeface="Overpass"/>
                <a:sym typeface="Overpass"/>
              </a:rPr>
              <a:t>OPENSHIFT TECHNICAL OVERVIEW</a:t>
            </a:r>
            <a:endParaRPr/>
          </a:p>
        </p:txBody>
      </p:sp>
      <p:pic>
        <p:nvPicPr>
          <p:cNvPr descr="Shape 113" id="1232" name="Google Shape;1232;p17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33" name="Google Shape;1233;p170"/>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
        <p:nvSpPr>
          <p:cNvPr id="1234" name="Google Shape;1234;p170"/>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35" name="Google Shape;1235;p17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Overpass"/>
              <a:buNone/>
              <a:defRPr b="0" i="0" sz="28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nature">
    <p:bg>
      <p:bgPr>
        <a:blipFill rotWithShape="1">
          <a:blip r:embed="rId2">
            <a:alphaModFix/>
          </a:blip>
          <a:stretch>
            <a:fillRect b="0" l="0" r="0" t="0"/>
          </a:stretch>
        </a:blipFill>
      </p:bgPr>
    </p:bg>
    <p:spTree>
      <p:nvGrpSpPr>
        <p:cNvPr id="1236" name="Shape 1236"/>
        <p:cNvGrpSpPr/>
        <p:nvPr/>
      </p:nvGrpSpPr>
      <p:grpSpPr>
        <a:xfrm>
          <a:off x="0" y="0"/>
          <a:ext cx="0" cy="0"/>
          <a:chOff x="0" y="0"/>
          <a:chExt cx="0" cy="0"/>
        </a:xfrm>
      </p:grpSpPr>
      <p:pic>
        <p:nvPicPr>
          <p:cNvPr descr="Shape 179" id="1237" name="Google Shape;1237;p171"/>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238" name="Google Shape;1238;p171"/>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206" id="1239" name="Google Shape;1239;p171"/>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207" id="1240" name="Google Shape;1240;p171"/>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208" id="1241" name="Google Shape;1241;p171"/>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209" id="1242" name="Google Shape;1242;p171"/>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210" id="1243" name="Google Shape;1243;p171"/>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244" name="Google Shape;1244;p171"/>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45" name="Google Shape;1245;p17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46" name="Shape 1246"/>
        <p:cNvGrpSpPr/>
        <p:nvPr/>
      </p:nvGrpSpPr>
      <p:grpSpPr>
        <a:xfrm>
          <a:off x="0" y="0"/>
          <a:ext cx="0" cy="0"/>
          <a:chOff x="0" y="0"/>
          <a:chExt cx="0" cy="0"/>
        </a:xfrm>
      </p:grpSpPr>
      <p:sp>
        <p:nvSpPr>
          <p:cNvPr id="1247" name="Google Shape;1247;p172"/>
          <p:cNvSpPr txBox="1"/>
          <p:nvPr>
            <p:ph type="title"/>
          </p:nvPr>
        </p:nvSpPr>
        <p:spPr>
          <a:xfrm>
            <a:off x="311708" y="744574"/>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48" name="Google Shape;1248;p172"/>
          <p:cNvSpPr txBox="1"/>
          <p:nvPr>
            <p:ph idx="1" type="body"/>
          </p:nvPr>
        </p:nvSpPr>
        <p:spPr>
          <a:xfrm>
            <a:off x="311699" y="2834125"/>
            <a:ext cx="8520600" cy="792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49" name="Google Shape;1249;p172"/>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250" name="Shape 1250"/>
        <p:cNvGrpSpPr/>
        <p:nvPr/>
      </p:nvGrpSpPr>
      <p:grpSpPr>
        <a:xfrm>
          <a:off x="0" y="0"/>
          <a:ext cx="0" cy="0"/>
          <a:chOff x="0" y="0"/>
          <a:chExt cx="0" cy="0"/>
        </a:xfrm>
      </p:grpSpPr>
      <p:sp>
        <p:nvSpPr>
          <p:cNvPr id="1251" name="Google Shape;1251;p173"/>
          <p:cNvSpPr txBox="1"/>
          <p:nvPr>
            <p:ph type="title"/>
          </p:nvPr>
        </p:nvSpPr>
        <p:spPr>
          <a:xfrm>
            <a:off x="311699" y="2150849"/>
            <a:ext cx="8520600" cy="841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52" name="Google Shape;1252;p17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spTree>
      <p:nvGrpSpPr>
        <p:cNvPr id="1253" name="Shape 1253"/>
        <p:cNvGrpSpPr/>
        <p:nvPr/>
      </p:nvGrpSpPr>
      <p:grpSpPr>
        <a:xfrm>
          <a:off x="0" y="0"/>
          <a:ext cx="0" cy="0"/>
          <a:chOff x="0" y="0"/>
          <a:chExt cx="0" cy="0"/>
        </a:xfrm>
      </p:grpSpPr>
      <p:sp>
        <p:nvSpPr>
          <p:cNvPr id="1254" name="Google Shape;1254;p174"/>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55" name="Google Shape;1255;p174"/>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56" name="Google Shape;1256;p174"/>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p:cSld name="Title and two columns">
    <p:spTree>
      <p:nvGrpSpPr>
        <p:cNvPr id="1257" name="Shape 1257"/>
        <p:cNvGrpSpPr/>
        <p:nvPr/>
      </p:nvGrpSpPr>
      <p:grpSpPr>
        <a:xfrm>
          <a:off x="0" y="0"/>
          <a:ext cx="0" cy="0"/>
          <a:chOff x="0" y="0"/>
          <a:chExt cx="0" cy="0"/>
        </a:xfrm>
      </p:grpSpPr>
      <p:sp>
        <p:nvSpPr>
          <p:cNvPr id="1258" name="Google Shape;1258;p175"/>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59" name="Google Shape;1259;p175"/>
          <p:cNvSpPr txBox="1"/>
          <p:nvPr>
            <p:ph idx="1" type="body"/>
          </p:nvPr>
        </p:nvSpPr>
        <p:spPr>
          <a:xfrm>
            <a:off x="311699"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1pPr>
            <a:lvl2pPr indent="-317500" lvl="1" marL="9144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2pPr>
            <a:lvl3pPr indent="-317500" lvl="2" marL="13716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3pPr>
            <a:lvl4pPr indent="-317500" lvl="3" marL="18288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4pPr>
            <a:lvl5pPr indent="-317500" lvl="4" marL="22860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60" name="Google Shape;1260;p175"/>
          <p:cNvSpPr txBox="1"/>
          <p:nvPr>
            <p:ph idx="2" type="body"/>
          </p:nvPr>
        </p:nvSpPr>
        <p:spPr>
          <a:xfrm>
            <a:off x="4832399" y="1152475"/>
            <a:ext cx="39999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61" name="Google Shape;1261;p175"/>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62" name="Shape 1262"/>
        <p:cNvGrpSpPr/>
        <p:nvPr/>
      </p:nvGrpSpPr>
      <p:grpSpPr>
        <a:xfrm>
          <a:off x="0" y="0"/>
          <a:ext cx="0" cy="0"/>
          <a:chOff x="0" y="0"/>
          <a:chExt cx="0" cy="0"/>
        </a:xfrm>
      </p:grpSpPr>
      <p:sp>
        <p:nvSpPr>
          <p:cNvPr id="1263" name="Google Shape;1263;p176"/>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64" name="Google Shape;1264;p176"/>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1265" name="Shape 1265"/>
        <p:cNvGrpSpPr/>
        <p:nvPr/>
      </p:nvGrpSpPr>
      <p:grpSpPr>
        <a:xfrm>
          <a:off x="0" y="0"/>
          <a:ext cx="0" cy="0"/>
          <a:chOff x="0" y="0"/>
          <a:chExt cx="0" cy="0"/>
        </a:xfrm>
      </p:grpSpPr>
      <p:sp>
        <p:nvSpPr>
          <p:cNvPr id="1266" name="Google Shape;1266;p177"/>
          <p:cNvSpPr txBox="1"/>
          <p:nvPr>
            <p:ph type="title"/>
          </p:nvPr>
        </p:nvSpPr>
        <p:spPr>
          <a:xfrm>
            <a:off x="311699"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67" name="Google Shape;1267;p177"/>
          <p:cNvSpPr txBox="1"/>
          <p:nvPr>
            <p:ph idx="1" type="body"/>
          </p:nvPr>
        </p:nvSpPr>
        <p:spPr>
          <a:xfrm>
            <a:off x="311699" y="1389599"/>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1pPr>
            <a:lvl2pPr indent="-304800" lvl="1" marL="9144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2pPr>
            <a:lvl3pPr indent="-304800" lvl="2" marL="13716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3pPr>
            <a:lvl4pPr indent="-304800" lvl="3" marL="18288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4pPr>
            <a:lvl5pPr indent="-304800" lvl="4" marL="22860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68" name="Google Shape;1268;p177"/>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1269" name="Shape 1269"/>
        <p:cNvGrpSpPr/>
        <p:nvPr/>
      </p:nvGrpSpPr>
      <p:grpSpPr>
        <a:xfrm>
          <a:off x="0" y="0"/>
          <a:ext cx="0" cy="0"/>
          <a:chOff x="0" y="0"/>
          <a:chExt cx="0" cy="0"/>
        </a:xfrm>
      </p:grpSpPr>
      <p:sp>
        <p:nvSpPr>
          <p:cNvPr id="1270" name="Google Shape;1270;p178"/>
          <p:cNvSpPr txBox="1"/>
          <p:nvPr>
            <p:ph type="title"/>
          </p:nvPr>
        </p:nvSpPr>
        <p:spPr>
          <a:xfrm>
            <a:off x="490250" y="450149"/>
            <a:ext cx="63678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4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71" name="Google Shape;1271;p178"/>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1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14" name="Google Shape;114;p1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15" name="Google Shape;115;p1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16" name="Google Shape;116;p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7" name="Google Shape;117;p19"/>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18" name="Google Shape;118;p1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19" name="Google Shape;119;p19"/>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20" name="Google Shape;120;p19"/>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21" name="Google Shape;121;p19"/>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22" name="Google Shape;122;p19"/>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23" name="Google Shape;123;p19"/>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24" name="Google Shape;124;p19"/>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25" name="Google Shape;125;p19"/>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26" name="Google Shape;126;p19"/>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27" name="Google Shape;127;p19"/>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1272" name="Shape 1272"/>
        <p:cNvGrpSpPr/>
        <p:nvPr/>
      </p:nvGrpSpPr>
      <p:grpSpPr>
        <a:xfrm>
          <a:off x="0" y="0"/>
          <a:ext cx="0" cy="0"/>
          <a:chOff x="0" y="0"/>
          <a:chExt cx="0" cy="0"/>
        </a:xfrm>
      </p:grpSpPr>
      <p:sp>
        <p:nvSpPr>
          <p:cNvPr id="1273" name="Google Shape;1273;p179"/>
          <p:cNvSpPr/>
          <p:nvPr/>
        </p:nvSpPr>
        <p:spPr>
          <a:xfrm>
            <a:off x="4572000" y="-125"/>
            <a:ext cx="4572000" cy="5143500"/>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7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4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75" name="Google Shape;1275;p179"/>
          <p:cNvSpPr txBox="1"/>
          <p:nvPr>
            <p:ph idx="1" type="body"/>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76" name="Google Shape;1276;p179"/>
          <p:cNvSpPr txBox="1"/>
          <p:nvPr>
            <p:ph idx="2" type="body"/>
          </p:nvPr>
        </p:nvSpPr>
        <p:spPr>
          <a:xfrm>
            <a:off x="4939500" y="724074"/>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77" name="Google Shape;1277;p179"/>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278" name="Shape 1278"/>
        <p:cNvGrpSpPr/>
        <p:nvPr/>
      </p:nvGrpSpPr>
      <p:grpSpPr>
        <a:xfrm>
          <a:off x="0" y="0"/>
          <a:ext cx="0" cy="0"/>
          <a:chOff x="0" y="0"/>
          <a:chExt cx="0" cy="0"/>
        </a:xfrm>
      </p:grpSpPr>
      <p:sp>
        <p:nvSpPr>
          <p:cNvPr id="1279" name="Google Shape;1279;p180"/>
          <p:cNvSpPr txBox="1"/>
          <p:nvPr>
            <p:ph idx="1" type="body"/>
          </p:nvPr>
        </p:nvSpPr>
        <p:spPr>
          <a:xfrm>
            <a:off x="311699"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342900" lvl="1" marL="9144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80" name="Google Shape;1280;p18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1281" name="Shape 1281"/>
        <p:cNvGrpSpPr/>
        <p:nvPr/>
      </p:nvGrpSpPr>
      <p:grpSpPr>
        <a:xfrm>
          <a:off x="0" y="0"/>
          <a:ext cx="0" cy="0"/>
          <a:chOff x="0" y="0"/>
          <a:chExt cx="0" cy="0"/>
        </a:xfrm>
      </p:grpSpPr>
      <p:sp>
        <p:nvSpPr>
          <p:cNvPr id="1282" name="Google Shape;1282;p181"/>
          <p:cNvSpPr txBox="1"/>
          <p:nvPr>
            <p:ph type="title"/>
          </p:nvPr>
        </p:nvSpPr>
        <p:spPr>
          <a:xfrm>
            <a:off x="311699" y="1106125"/>
            <a:ext cx="8520600" cy="1963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2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83" name="Google Shape;1283;p181"/>
          <p:cNvSpPr txBox="1"/>
          <p:nvPr>
            <p:ph idx="1" type="body"/>
          </p:nvPr>
        </p:nvSpPr>
        <p:spPr>
          <a:xfrm>
            <a:off x="311699"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84" name="Google Shape;1284;p181"/>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285" name="Shape 1285"/>
        <p:cNvGrpSpPr/>
        <p:nvPr/>
      </p:nvGrpSpPr>
      <p:grpSpPr>
        <a:xfrm>
          <a:off x="0" y="0"/>
          <a:ext cx="0" cy="0"/>
          <a:chOff x="0" y="0"/>
          <a:chExt cx="0" cy="0"/>
        </a:xfrm>
      </p:grpSpPr>
      <p:sp>
        <p:nvSpPr>
          <p:cNvPr id="1286" name="Google Shape;1286;p182"/>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bg>
      <p:bgPr>
        <a:blipFill rotWithShape="1">
          <a:blip r:embed="rId2">
            <a:alphaModFix/>
          </a:blip>
          <a:stretch>
            <a:fillRect b="0" l="0" r="0" t="0"/>
          </a:stretch>
        </a:blipFill>
      </p:bgPr>
    </p:bg>
    <p:spTree>
      <p:nvGrpSpPr>
        <p:cNvPr id="1287" name="Shape 1287"/>
        <p:cNvGrpSpPr/>
        <p:nvPr/>
      </p:nvGrpSpPr>
      <p:grpSpPr>
        <a:xfrm>
          <a:off x="0" y="0"/>
          <a:ext cx="0" cy="0"/>
          <a:chOff x="0" y="0"/>
          <a:chExt cx="0" cy="0"/>
        </a:xfrm>
      </p:grpSpPr>
      <p:pic>
        <p:nvPicPr>
          <p:cNvPr descr="Shape 53" id="1288" name="Google Shape;1288;p18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89" name="Google Shape;1289;p18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290" name="Google Shape;1290;p183"/>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1pPr>
            <a:lvl2pPr indent="-228600" lvl="1" marL="9144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2pPr>
            <a:lvl3pPr indent="-228600" lvl="2" marL="13716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3pPr>
            <a:lvl4pPr indent="-228600" lvl="3" marL="18288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4pPr>
            <a:lvl5pPr indent="-228600" lvl="4" marL="22860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91" name="Google Shape;1291;p18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92" name="Google Shape;1292;p183"/>
          <p:cNvSpPr txBox="1"/>
          <p:nvPr>
            <p:ph idx="12" type="sldNum"/>
          </p:nvPr>
        </p:nvSpPr>
        <p:spPr>
          <a:xfrm>
            <a:off x="103327" y="4731367"/>
            <a:ext cx="393300" cy="3987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bg>
      <p:bgPr>
        <a:blipFill rotWithShape="1">
          <a:blip r:embed="rId2">
            <a:alphaModFix/>
          </a:blip>
          <a:stretch>
            <a:fillRect b="0" l="0" r="0" t="0"/>
          </a:stretch>
        </a:blipFill>
      </p:bgPr>
    </p:bg>
    <p:spTree>
      <p:nvGrpSpPr>
        <p:cNvPr id="1293" name="Shape 1293"/>
        <p:cNvGrpSpPr/>
        <p:nvPr/>
      </p:nvGrpSpPr>
      <p:grpSpPr>
        <a:xfrm>
          <a:off x="0" y="0"/>
          <a:ext cx="0" cy="0"/>
          <a:chOff x="0" y="0"/>
          <a:chExt cx="0" cy="0"/>
        </a:xfrm>
      </p:grpSpPr>
      <p:pic>
        <p:nvPicPr>
          <p:cNvPr descr="Shape 53" id="1294" name="Google Shape;1294;p18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95" name="Google Shape;1295;p18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296" name="Google Shape;1296;p184"/>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97" name="Google Shape;1297;p18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3">
    <p:bg>
      <p:bgPr>
        <a:blipFill rotWithShape="1">
          <a:blip r:embed="rId2">
            <a:alphaModFix/>
          </a:blip>
          <a:stretch>
            <a:fillRect b="0" l="0" r="0" t="0"/>
          </a:stretch>
        </a:blipFill>
      </p:bgPr>
    </p:bg>
    <p:spTree>
      <p:nvGrpSpPr>
        <p:cNvPr id="1298" name="Shape 1298"/>
        <p:cNvGrpSpPr/>
        <p:nvPr/>
      </p:nvGrpSpPr>
      <p:grpSpPr>
        <a:xfrm>
          <a:off x="0" y="0"/>
          <a:ext cx="0" cy="0"/>
          <a:chOff x="0" y="0"/>
          <a:chExt cx="0" cy="0"/>
        </a:xfrm>
      </p:grpSpPr>
      <p:pic>
        <p:nvPicPr>
          <p:cNvPr descr="Shape 53" id="1299" name="Google Shape;1299;p18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00" name="Google Shape;1300;p18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01" name="Google Shape;1301;p185"/>
          <p:cNvSpPr txBox="1"/>
          <p:nvPr>
            <p:ph idx="1" type="body"/>
          </p:nvPr>
        </p:nvSpPr>
        <p:spPr>
          <a:xfrm>
            <a:off x="826700" y="1241650"/>
            <a:ext cx="7490700" cy="3067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02" name="Google Shape;1302;p18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03" name="Google Shape;1303;p18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bg>
      <p:bgPr>
        <a:blipFill rotWithShape="1">
          <a:blip r:embed="rId2">
            <a:alphaModFix/>
          </a:blip>
          <a:stretch>
            <a:fillRect b="0" l="0" r="0" t="0"/>
          </a:stretch>
        </a:blipFill>
      </p:bgPr>
    </p:bg>
    <p:spTree>
      <p:nvGrpSpPr>
        <p:cNvPr id="1304" name="Shape 1304"/>
        <p:cNvGrpSpPr/>
        <p:nvPr/>
      </p:nvGrpSpPr>
      <p:grpSpPr>
        <a:xfrm>
          <a:off x="0" y="0"/>
          <a:ext cx="0" cy="0"/>
          <a:chOff x="0" y="0"/>
          <a:chExt cx="0" cy="0"/>
        </a:xfrm>
      </p:grpSpPr>
      <p:pic>
        <p:nvPicPr>
          <p:cNvPr descr="Shape 53" id="1305" name="Google Shape;1305;p18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06" name="Google Shape;1306;p18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07" name="Google Shape;1307;p186"/>
          <p:cNvSpPr txBox="1"/>
          <p:nvPr>
            <p:ph idx="1" type="body"/>
          </p:nvPr>
        </p:nvSpPr>
        <p:spPr>
          <a:xfrm>
            <a:off x="826700" y="1244924"/>
            <a:ext cx="3585000" cy="321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08" name="Google Shape;1308;p18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09" name="Google Shape;1309;p18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bg>
      <p:bgPr>
        <a:blipFill rotWithShape="1">
          <a:blip r:embed="rId2">
            <a:alphaModFix/>
          </a:blip>
          <a:stretch>
            <a:fillRect b="0" l="0" r="0" t="0"/>
          </a:stretch>
        </a:blipFill>
      </p:bgPr>
    </p:bg>
    <p:spTree>
      <p:nvGrpSpPr>
        <p:cNvPr id="1310" name="Shape 1310"/>
        <p:cNvGrpSpPr/>
        <p:nvPr/>
      </p:nvGrpSpPr>
      <p:grpSpPr>
        <a:xfrm>
          <a:off x="0" y="0"/>
          <a:ext cx="0" cy="0"/>
          <a:chOff x="0" y="0"/>
          <a:chExt cx="0" cy="0"/>
        </a:xfrm>
      </p:grpSpPr>
      <p:pic>
        <p:nvPicPr>
          <p:cNvPr descr="Shape 53" id="1311" name="Google Shape;1311;p18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12" name="Google Shape;1312;p187"/>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13" name="Google Shape;1313;p187"/>
          <p:cNvSpPr txBox="1"/>
          <p:nvPr>
            <p:ph idx="1" type="body"/>
          </p:nvPr>
        </p:nvSpPr>
        <p:spPr>
          <a:xfrm>
            <a:off x="4732349" y="1244924"/>
            <a:ext cx="3585000" cy="320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14" name="Google Shape;1314;p18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15" name="Google Shape;1315;p187"/>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bg>
      <p:bgPr>
        <a:blipFill rotWithShape="1">
          <a:blip r:embed="rId2">
            <a:alphaModFix/>
          </a:blip>
          <a:stretch>
            <a:fillRect b="0" l="0" r="0" t="0"/>
          </a:stretch>
        </a:blipFill>
      </p:bgPr>
    </p:bg>
    <p:spTree>
      <p:nvGrpSpPr>
        <p:cNvPr id="1316" name="Shape 1316"/>
        <p:cNvGrpSpPr/>
        <p:nvPr/>
      </p:nvGrpSpPr>
      <p:grpSpPr>
        <a:xfrm>
          <a:off x="0" y="0"/>
          <a:ext cx="0" cy="0"/>
          <a:chOff x="0" y="0"/>
          <a:chExt cx="0" cy="0"/>
        </a:xfrm>
      </p:grpSpPr>
      <p:pic>
        <p:nvPicPr>
          <p:cNvPr descr="Shape 53" id="1317" name="Google Shape;1317;p18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18" name="Google Shape;1318;p188"/>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19" name="Google Shape;1319;p188"/>
          <p:cNvSpPr txBox="1"/>
          <p:nvPr>
            <p:ph idx="1" type="body"/>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0" name="Google Shape;1320;p188"/>
          <p:cNvSpPr txBox="1"/>
          <p:nvPr>
            <p:ph idx="2" type="body"/>
          </p:nvPr>
        </p:nvSpPr>
        <p:spPr>
          <a:xfrm>
            <a:off x="4968349"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1" name="Google Shape;1321;p188"/>
          <p:cNvSpPr txBox="1"/>
          <p:nvPr>
            <p:ph idx="3" type="body"/>
          </p:nvPr>
        </p:nvSpPr>
        <p:spPr>
          <a:xfrm>
            <a:off x="826525"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2" name="Google Shape;1322;p18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23" name="Google Shape;1323;p18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2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30" name="Google Shape;130;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1" name="Google Shape;131;p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32" name="Google Shape;132;p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3" name="Google Shape;133;p2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34" name="Google Shape;134;p2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35" name="Google Shape;135;p2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36" name="Google Shape;136;p2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bg>
      <p:bgPr>
        <a:blipFill rotWithShape="1">
          <a:blip r:embed="rId2">
            <a:alphaModFix/>
          </a:blip>
          <a:stretch>
            <a:fillRect b="0" l="0" r="0" t="0"/>
          </a:stretch>
        </a:blipFill>
      </p:bgPr>
    </p:bg>
    <p:spTree>
      <p:nvGrpSpPr>
        <p:cNvPr id="1324" name="Shape 1324"/>
        <p:cNvGrpSpPr/>
        <p:nvPr/>
      </p:nvGrpSpPr>
      <p:grpSpPr>
        <a:xfrm>
          <a:off x="0" y="0"/>
          <a:ext cx="0" cy="0"/>
          <a:chOff x="0" y="0"/>
          <a:chExt cx="0" cy="0"/>
        </a:xfrm>
      </p:grpSpPr>
      <p:pic>
        <p:nvPicPr>
          <p:cNvPr descr="Shape 53" id="1325" name="Google Shape;1325;p189"/>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26" name="Google Shape;1326;p189"/>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27" name="Google Shape;1327;p189"/>
          <p:cNvSpPr txBox="1"/>
          <p:nvPr>
            <p:ph idx="1" type="body"/>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8" name="Google Shape;1328;p189"/>
          <p:cNvSpPr txBox="1"/>
          <p:nvPr>
            <p:ph idx="2" type="body"/>
          </p:nvPr>
        </p:nvSpPr>
        <p:spPr>
          <a:xfrm>
            <a:off x="4968349"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9" name="Google Shape;1329;p189"/>
          <p:cNvSpPr txBox="1"/>
          <p:nvPr>
            <p:ph idx="3"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30" name="Google Shape;1330;p18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31" name="Google Shape;1331;p189"/>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bg>
      <p:bgPr>
        <a:blipFill rotWithShape="1">
          <a:blip r:embed="rId2">
            <a:alphaModFix/>
          </a:blip>
          <a:stretch>
            <a:fillRect b="0" l="0" r="0" t="0"/>
          </a:stretch>
        </a:blipFill>
      </p:bgPr>
    </p:bg>
    <p:spTree>
      <p:nvGrpSpPr>
        <p:cNvPr id="1332" name="Shape 1332"/>
        <p:cNvGrpSpPr/>
        <p:nvPr/>
      </p:nvGrpSpPr>
      <p:grpSpPr>
        <a:xfrm>
          <a:off x="0" y="0"/>
          <a:ext cx="0" cy="0"/>
          <a:chOff x="0" y="0"/>
          <a:chExt cx="0" cy="0"/>
        </a:xfrm>
      </p:grpSpPr>
      <p:pic>
        <p:nvPicPr>
          <p:cNvPr descr="Shape 53" id="1333" name="Google Shape;1333;p19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34" name="Google Shape;1334;p190"/>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35" name="Google Shape;1335;p190"/>
          <p:cNvSpPr txBox="1"/>
          <p:nvPr>
            <p:ph idx="1" type="body"/>
          </p:nvPr>
        </p:nvSpPr>
        <p:spPr>
          <a:xfrm>
            <a:off x="826650" y="2644930"/>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36" name="Google Shape;1336;p190"/>
          <p:cNvSpPr txBox="1"/>
          <p:nvPr>
            <p:ph idx="2"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37" name="Google Shape;1337;p190"/>
          <p:cNvSpPr txBox="1"/>
          <p:nvPr>
            <p:ph idx="3"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38" name="Google Shape;1338;p190"/>
          <p:cNvSpPr txBox="1"/>
          <p:nvPr>
            <p:ph idx="4" type="body"/>
          </p:nvPr>
        </p:nvSpPr>
        <p:spPr>
          <a:xfrm>
            <a:off x="6108736"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39" name="Google Shape;1339;p19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40" name="Google Shape;1340;p190"/>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bg>
      <p:bgPr>
        <a:blipFill rotWithShape="1">
          <a:blip r:embed="rId2">
            <a:alphaModFix/>
          </a:blip>
          <a:stretch>
            <a:fillRect b="0" l="0" r="0" t="0"/>
          </a:stretch>
        </a:blipFill>
      </p:bgPr>
    </p:bg>
    <p:spTree>
      <p:nvGrpSpPr>
        <p:cNvPr id="1341" name="Shape 1341"/>
        <p:cNvGrpSpPr/>
        <p:nvPr/>
      </p:nvGrpSpPr>
      <p:grpSpPr>
        <a:xfrm>
          <a:off x="0" y="0"/>
          <a:ext cx="0" cy="0"/>
          <a:chOff x="0" y="0"/>
          <a:chExt cx="0" cy="0"/>
        </a:xfrm>
      </p:grpSpPr>
      <p:pic>
        <p:nvPicPr>
          <p:cNvPr descr="Shape 53" id="1342" name="Google Shape;1342;p19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43" name="Google Shape;1343;p19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44" name="Google Shape;1344;p191"/>
          <p:cNvSpPr txBox="1"/>
          <p:nvPr>
            <p:ph idx="1" type="body"/>
          </p:nvPr>
        </p:nvSpPr>
        <p:spPr>
          <a:xfrm>
            <a:off x="826650" y="1809824"/>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45" name="Google Shape;1345;p191"/>
          <p:cNvSpPr txBox="1"/>
          <p:nvPr>
            <p:ph idx="2"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46" name="Google Shape;1346;p191"/>
          <p:cNvSpPr txBox="1"/>
          <p:nvPr>
            <p:ph idx="3"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47" name="Google Shape;1347;p191"/>
          <p:cNvSpPr txBox="1"/>
          <p:nvPr>
            <p:ph idx="4" type="body"/>
          </p:nvPr>
        </p:nvSpPr>
        <p:spPr>
          <a:xfrm>
            <a:off x="6108736"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48" name="Google Shape;1348;p19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49" name="Google Shape;1349;p191"/>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bg>
      <p:bgPr>
        <a:blipFill rotWithShape="1">
          <a:blip r:embed="rId2">
            <a:alphaModFix/>
          </a:blip>
          <a:stretch>
            <a:fillRect b="0" l="0" r="0" t="0"/>
          </a:stretch>
        </a:blipFill>
      </p:bgPr>
    </p:bg>
    <p:spTree>
      <p:nvGrpSpPr>
        <p:cNvPr id="1350" name="Shape 1350"/>
        <p:cNvGrpSpPr/>
        <p:nvPr/>
      </p:nvGrpSpPr>
      <p:grpSpPr>
        <a:xfrm>
          <a:off x="0" y="0"/>
          <a:ext cx="0" cy="0"/>
          <a:chOff x="0" y="0"/>
          <a:chExt cx="0" cy="0"/>
        </a:xfrm>
      </p:grpSpPr>
      <p:pic>
        <p:nvPicPr>
          <p:cNvPr descr="Shape 53" id="1351" name="Google Shape;1351;p19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52" name="Google Shape;1352;p19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53" name="Google Shape;1353;p192"/>
          <p:cNvSpPr txBox="1"/>
          <p:nvPr>
            <p:ph idx="1"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54" name="Google Shape;1354;p19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55" name="Google Shape;1355;p19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bg>
      <p:bgPr>
        <a:blipFill rotWithShape="1">
          <a:blip r:embed="rId2">
            <a:alphaModFix/>
          </a:blip>
          <a:stretch>
            <a:fillRect b="0" l="0" r="0" t="0"/>
          </a:stretch>
        </a:blipFill>
      </p:bgPr>
    </p:bg>
    <p:spTree>
      <p:nvGrpSpPr>
        <p:cNvPr id="1356" name="Shape 1356"/>
        <p:cNvGrpSpPr/>
        <p:nvPr/>
      </p:nvGrpSpPr>
      <p:grpSpPr>
        <a:xfrm>
          <a:off x="0" y="0"/>
          <a:ext cx="0" cy="0"/>
          <a:chOff x="0" y="0"/>
          <a:chExt cx="0" cy="0"/>
        </a:xfrm>
      </p:grpSpPr>
      <p:pic>
        <p:nvPicPr>
          <p:cNvPr descr="Shape 53" id="1357" name="Google Shape;1357;p19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58" name="Google Shape;1358;p19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59" name="Google Shape;1359;p193"/>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0" name="Google Shape;1360;p19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61" name="Google Shape;1361;p19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1362" name="Shape 1362"/>
        <p:cNvGrpSpPr/>
        <p:nvPr/>
      </p:nvGrpSpPr>
      <p:grpSpPr>
        <a:xfrm>
          <a:off x="0" y="0"/>
          <a:ext cx="0" cy="0"/>
          <a:chOff x="0" y="0"/>
          <a:chExt cx="0" cy="0"/>
        </a:xfrm>
      </p:grpSpPr>
      <p:pic>
        <p:nvPicPr>
          <p:cNvPr descr="Shape 53" id="1363" name="Google Shape;1363;p19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64" name="Google Shape;1364;p19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65" name="Google Shape;1365;p194"/>
          <p:cNvSpPr txBox="1"/>
          <p:nvPr>
            <p:ph idx="1" type="body"/>
          </p:nvPr>
        </p:nvSpPr>
        <p:spPr>
          <a:xfrm>
            <a:off x="826650" y="1512055"/>
            <a:ext cx="7490700" cy="8793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6" name="Google Shape;1366;p19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67" name="Google Shape;1367;p19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1368" name="Shape 1368"/>
        <p:cNvGrpSpPr/>
        <p:nvPr/>
      </p:nvGrpSpPr>
      <p:grpSpPr>
        <a:xfrm>
          <a:off x="0" y="0"/>
          <a:ext cx="0" cy="0"/>
          <a:chOff x="0" y="0"/>
          <a:chExt cx="0" cy="0"/>
        </a:xfrm>
      </p:grpSpPr>
      <p:pic>
        <p:nvPicPr>
          <p:cNvPr descr="Shape 53" id="1369" name="Google Shape;1369;p19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70" name="Google Shape;1370;p19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71" name="Google Shape;1371;p195"/>
          <p:cNvSpPr txBox="1"/>
          <p:nvPr>
            <p:ph idx="1"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72" name="Google Shape;1372;p19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73" name="Google Shape;1373;p19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1374" name="Shape 1374"/>
        <p:cNvGrpSpPr/>
        <p:nvPr/>
      </p:nvGrpSpPr>
      <p:grpSpPr>
        <a:xfrm>
          <a:off x="0" y="0"/>
          <a:ext cx="0" cy="0"/>
          <a:chOff x="0" y="0"/>
          <a:chExt cx="0" cy="0"/>
        </a:xfrm>
      </p:grpSpPr>
      <p:pic>
        <p:nvPicPr>
          <p:cNvPr descr="Shape 53" id="1375" name="Google Shape;1375;p19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76" name="Google Shape;1376;p19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77" name="Google Shape;1377;p196"/>
          <p:cNvSpPr txBox="1"/>
          <p:nvPr>
            <p:ph idx="1" type="body"/>
          </p:nvPr>
        </p:nvSpPr>
        <p:spPr>
          <a:xfrm>
            <a:off x="826700" y="1625924"/>
            <a:ext cx="3585000" cy="2530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78" name="Google Shape;1378;p19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79" name="Google Shape;1379;p19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1380" name="Shape 1380"/>
        <p:cNvGrpSpPr/>
        <p:nvPr/>
      </p:nvGrpSpPr>
      <p:grpSpPr>
        <a:xfrm>
          <a:off x="0" y="0"/>
          <a:ext cx="0" cy="0"/>
          <a:chOff x="0" y="0"/>
          <a:chExt cx="0" cy="0"/>
        </a:xfrm>
      </p:grpSpPr>
      <p:pic>
        <p:nvPicPr>
          <p:cNvPr descr="Shape 53" id="1381" name="Google Shape;1381;p19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82" name="Google Shape;1382;p197"/>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83" name="Google Shape;1383;p197"/>
          <p:cNvSpPr txBox="1"/>
          <p:nvPr>
            <p:ph idx="1" type="body"/>
          </p:nvPr>
        </p:nvSpPr>
        <p:spPr>
          <a:xfrm>
            <a:off x="4732349" y="1625924"/>
            <a:ext cx="3585000" cy="2536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84" name="Google Shape;1384;p19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85" name="Google Shape;1385;p197"/>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1386" name="Shape 1386"/>
        <p:cNvGrpSpPr/>
        <p:nvPr/>
      </p:nvGrpSpPr>
      <p:grpSpPr>
        <a:xfrm>
          <a:off x="0" y="0"/>
          <a:ext cx="0" cy="0"/>
          <a:chOff x="0" y="0"/>
          <a:chExt cx="0" cy="0"/>
        </a:xfrm>
      </p:grpSpPr>
      <p:pic>
        <p:nvPicPr>
          <p:cNvPr descr="Shape 53" id="1387" name="Google Shape;1387;p19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88" name="Google Shape;1388;p198"/>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89" name="Google Shape;1389;p198"/>
          <p:cNvSpPr txBox="1"/>
          <p:nvPr>
            <p:ph idx="1" type="body"/>
          </p:nvPr>
        </p:nvSpPr>
        <p:spPr>
          <a:xfrm>
            <a:off x="4934725" y="2048924"/>
            <a:ext cx="3382500" cy="1955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1pPr>
            <a:lvl2pPr indent="-304800" lvl="1" marL="9144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2pPr>
            <a:lvl3pPr indent="-304800" lvl="2" marL="13716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0" name="Google Shape;1390;p19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91" name="Google Shape;1391;p19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2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39" name="Google Shape;139;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0" name="Google Shape;140;p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41" name="Google Shape;141;p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42" name="Google Shape;142;p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43" name="Google Shape;143;p2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44" name="Google Shape;144;p2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45" name="Google Shape;145;p2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p:bg>
      <p:bgPr>
        <a:blipFill rotWithShape="1">
          <a:blip r:embed="rId2">
            <a:alphaModFix/>
          </a:blip>
          <a:stretch>
            <a:fillRect b="0" l="0" r="0" t="0"/>
          </a:stretch>
        </a:blipFill>
      </p:bgPr>
    </p:bg>
    <p:spTree>
      <p:nvGrpSpPr>
        <p:cNvPr id="1392" name="Shape 1392"/>
        <p:cNvGrpSpPr/>
        <p:nvPr/>
      </p:nvGrpSpPr>
      <p:grpSpPr>
        <a:xfrm>
          <a:off x="0" y="0"/>
          <a:ext cx="0" cy="0"/>
          <a:chOff x="0" y="0"/>
          <a:chExt cx="0" cy="0"/>
        </a:xfrm>
      </p:grpSpPr>
      <p:pic>
        <p:nvPicPr>
          <p:cNvPr descr="Shape 165" id="1393" name="Google Shape;1393;p199"/>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394" name="Google Shape;1394;p199"/>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95" name="Google Shape;1395;p199"/>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6" name="Google Shape;1396;p19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p:bg>
      <p:bgPr>
        <a:blipFill rotWithShape="1">
          <a:blip r:embed="rId2">
            <a:alphaModFix/>
          </a:blip>
          <a:stretch>
            <a:fillRect b="0" l="0" r="0" t="0"/>
          </a:stretch>
        </a:blipFill>
      </p:bgPr>
    </p:bg>
    <p:spTree>
      <p:nvGrpSpPr>
        <p:cNvPr id="1397" name="Shape 1397"/>
        <p:cNvGrpSpPr/>
        <p:nvPr/>
      </p:nvGrpSpPr>
      <p:grpSpPr>
        <a:xfrm>
          <a:off x="0" y="0"/>
          <a:ext cx="0" cy="0"/>
          <a:chOff x="0" y="0"/>
          <a:chExt cx="0" cy="0"/>
        </a:xfrm>
      </p:grpSpPr>
      <p:pic>
        <p:nvPicPr>
          <p:cNvPr descr="Shape 165" id="1398" name="Google Shape;1398;p200"/>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399" name="Google Shape;1399;p200"/>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00" name="Google Shape;1400;p200"/>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01" name="Google Shape;1401;p20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2">
    <p:bg>
      <p:bgPr>
        <a:blipFill rotWithShape="1">
          <a:blip r:embed="rId2">
            <a:alphaModFix/>
          </a:blip>
          <a:stretch>
            <a:fillRect b="0" l="0" r="0" t="0"/>
          </a:stretch>
        </a:blipFill>
      </p:bgPr>
    </p:bg>
    <p:spTree>
      <p:nvGrpSpPr>
        <p:cNvPr id="1402" name="Shape 1402"/>
        <p:cNvGrpSpPr/>
        <p:nvPr/>
      </p:nvGrpSpPr>
      <p:grpSpPr>
        <a:xfrm>
          <a:off x="0" y="0"/>
          <a:ext cx="0" cy="0"/>
          <a:chOff x="0" y="0"/>
          <a:chExt cx="0" cy="0"/>
        </a:xfrm>
      </p:grpSpPr>
      <p:pic>
        <p:nvPicPr>
          <p:cNvPr descr="Shape 179" id="1403" name="Google Shape;1403;p201"/>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04" name="Google Shape;1404;p201"/>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82" id="1405" name="Google Shape;1405;p201"/>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83" id="1406" name="Google Shape;1406;p201"/>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84" id="1407" name="Google Shape;1407;p201"/>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85" id="1408" name="Google Shape;1408;p201"/>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86" id="1409" name="Google Shape;1409;p201"/>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410" name="Google Shape;1410;p201"/>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11" name="Google Shape;1411;p20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2">
    <p:bg>
      <p:bgPr>
        <a:blipFill rotWithShape="1">
          <a:blip r:embed="rId2">
            <a:alphaModFix/>
          </a:blip>
          <a:stretch>
            <a:fillRect b="0" l="0" r="0" t="0"/>
          </a:stretch>
        </a:blipFill>
      </p:bgPr>
    </p:bg>
    <p:spTree>
      <p:nvGrpSpPr>
        <p:cNvPr id="1412" name="Shape 1412"/>
        <p:cNvGrpSpPr/>
        <p:nvPr/>
      </p:nvGrpSpPr>
      <p:grpSpPr>
        <a:xfrm>
          <a:off x="0" y="0"/>
          <a:ext cx="0" cy="0"/>
          <a:chOff x="0" y="0"/>
          <a:chExt cx="0" cy="0"/>
        </a:xfrm>
      </p:grpSpPr>
      <p:pic>
        <p:nvPicPr>
          <p:cNvPr descr="Shape 179" id="1413" name="Google Shape;1413;p202"/>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14" name="Google Shape;1414;p202"/>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94" id="1415" name="Google Shape;1415;p202"/>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95" id="1416" name="Google Shape;1416;p202"/>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96" id="1417" name="Google Shape;1417;p202"/>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97" id="1418" name="Google Shape;1418;p202"/>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98" id="1419" name="Google Shape;1419;p202"/>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420" name="Google Shape;1420;p202"/>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21" name="Google Shape;1421;p20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4">
    <p:bg>
      <p:bgPr>
        <a:blipFill rotWithShape="1">
          <a:blip r:embed="rId2">
            <a:alphaModFix/>
          </a:blip>
          <a:stretch>
            <a:fillRect b="0" l="0" r="0" t="0"/>
          </a:stretch>
        </a:blipFill>
      </p:bgPr>
    </p:bg>
    <p:spTree>
      <p:nvGrpSpPr>
        <p:cNvPr id="1422" name="Shape 1422"/>
        <p:cNvGrpSpPr/>
        <p:nvPr/>
      </p:nvGrpSpPr>
      <p:grpSpPr>
        <a:xfrm>
          <a:off x="0" y="0"/>
          <a:ext cx="0" cy="0"/>
          <a:chOff x="0" y="0"/>
          <a:chExt cx="0" cy="0"/>
        </a:xfrm>
      </p:grpSpPr>
      <p:pic>
        <p:nvPicPr>
          <p:cNvPr descr="Shape 219" id="1423" name="Google Shape;1423;p203"/>
          <p:cNvPicPr preferRelativeResize="0"/>
          <p:nvPr/>
        </p:nvPicPr>
        <p:blipFill rotWithShape="1">
          <a:blip r:embed="rId3">
            <a:alphaModFix/>
          </a:blip>
          <a:srcRect b="0" l="0" r="0" t="0"/>
          <a:stretch/>
        </p:blipFill>
        <p:spPr>
          <a:xfrm>
            <a:off x="8382000" y="4781550"/>
            <a:ext cx="572400" cy="228600"/>
          </a:xfrm>
          <a:prstGeom prst="rect">
            <a:avLst/>
          </a:prstGeom>
          <a:noFill/>
          <a:ln>
            <a:noFill/>
          </a:ln>
        </p:spPr>
      </p:pic>
      <p:sp>
        <p:nvSpPr>
          <p:cNvPr id="1424" name="Google Shape;1424;p203"/>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25" name="Google Shape;1425;p203"/>
          <p:cNvSpPr txBox="1"/>
          <p:nvPr>
            <p:ph idx="1" type="body"/>
          </p:nvPr>
        </p:nvSpPr>
        <p:spPr>
          <a:xfrm>
            <a:off x="685800" y="1292611"/>
            <a:ext cx="7772400" cy="32748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1pPr>
            <a:lvl2pPr indent="-355600" lvl="1" marL="9144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2pPr>
            <a:lvl3pPr indent="-355600" lvl="2" marL="13716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3pPr>
            <a:lvl4pPr indent="-355600" lvl="3" marL="18288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4pPr>
            <a:lvl5pPr indent="-355600" lvl="4" marL="22860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26" name="Google Shape;1426;p203"/>
          <p:cNvSpPr txBox="1"/>
          <p:nvPr>
            <p:ph idx="12" type="sldNum"/>
          </p:nvPr>
        </p:nvSpPr>
        <p:spPr>
          <a:xfrm>
            <a:off x="330199" y="4874050"/>
            <a:ext cx="126900" cy="126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2">
    <p:bg>
      <p:bgPr>
        <a:blipFill rotWithShape="1">
          <a:blip r:embed="rId2">
            <a:alphaModFix/>
          </a:blip>
          <a:stretch>
            <a:fillRect b="0" l="0" r="0" t="0"/>
          </a:stretch>
        </a:blipFill>
      </p:bgPr>
    </p:bg>
    <p:spTree>
      <p:nvGrpSpPr>
        <p:cNvPr id="1427" name="Shape 1427"/>
        <p:cNvGrpSpPr/>
        <p:nvPr/>
      </p:nvGrpSpPr>
      <p:grpSpPr>
        <a:xfrm>
          <a:off x="0" y="0"/>
          <a:ext cx="0" cy="0"/>
          <a:chOff x="0" y="0"/>
          <a:chExt cx="0" cy="0"/>
        </a:xfrm>
      </p:grpSpPr>
      <p:sp>
        <p:nvSpPr>
          <p:cNvPr id="1428" name="Google Shape;1428;p204"/>
          <p:cNvSpPr txBox="1"/>
          <p:nvPr>
            <p:ph idx="12" type="sldNum"/>
          </p:nvPr>
        </p:nvSpPr>
        <p:spPr>
          <a:xfrm>
            <a:off x="1177576"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429" name="Google Shape;1429;p204"/>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1pPr>
            <a:lvl2pPr indent="-228600" lvl="1" marL="9144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2pPr>
            <a:lvl3pPr indent="-228600" lvl="2" marL="13716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3pPr>
            <a:lvl4pPr indent="-228600" lvl="3" marL="18288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4pPr>
            <a:lvl5pPr indent="-228600" lvl="4" marL="22860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30" name="Google Shape;1430;p20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2">
    <p:bg>
      <p:bgPr>
        <a:blipFill rotWithShape="1">
          <a:blip r:embed="rId2">
            <a:alphaModFix/>
          </a:blip>
          <a:stretch>
            <a:fillRect b="0" l="0" r="0" t="0"/>
          </a:stretch>
        </a:blipFill>
      </p:bgPr>
    </p:bg>
    <p:spTree>
      <p:nvGrpSpPr>
        <p:cNvPr id="1431" name="Shape 1431"/>
        <p:cNvGrpSpPr/>
        <p:nvPr/>
      </p:nvGrpSpPr>
      <p:grpSpPr>
        <a:xfrm>
          <a:off x="0" y="0"/>
          <a:ext cx="0" cy="0"/>
          <a:chOff x="0" y="0"/>
          <a:chExt cx="0" cy="0"/>
        </a:xfrm>
      </p:grpSpPr>
      <p:sp>
        <p:nvSpPr>
          <p:cNvPr id="1432" name="Google Shape;1432;p205"/>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33" name="Google Shape;1433;p205"/>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p:bg>
      <p:bgPr>
        <a:blipFill rotWithShape="1">
          <a:blip r:embed="rId2">
            <a:alphaModFix/>
          </a:blip>
          <a:stretch>
            <a:fillRect b="0" l="0" r="0" t="0"/>
          </a:stretch>
        </a:blipFill>
      </p:bgPr>
    </p:bg>
    <p:spTree>
      <p:nvGrpSpPr>
        <p:cNvPr id="1434" name="Shape 1434"/>
        <p:cNvGrpSpPr/>
        <p:nvPr/>
      </p:nvGrpSpPr>
      <p:grpSpPr>
        <a:xfrm>
          <a:off x="0" y="0"/>
          <a:ext cx="0" cy="0"/>
          <a:chOff x="0" y="0"/>
          <a:chExt cx="0" cy="0"/>
        </a:xfrm>
      </p:grpSpPr>
      <p:sp>
        <p:nvSpPr>
          <p:cNvPr id="1435" name="Google Shape;1435;p206"/>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1436" name="Google Shape;1436;p206"/>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437" name="Google Shape;1437;p206"/>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38" name="Google Shape;1438;p206"/>
          <p:cNvSpPr txBox="1"/>
          <p:nvPr>
            <p:ph idx="12" type="sldNum"/>
          </p:nvPr>
        </p:nvSpPr>
        <p:spPr>
          <a:xfrm>
            <a:off x="6279584" y="4635104"/>
            <a:ext cx="273600" cy="264300"/>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2">
    <p:bg>
      <p:bgPr>
        <a:blipFill rotWithShape="1">
          <a:blip r:embed="rId2">
            <a:alphaModFix/>
          </a:blip>
          <a:stretch>
            <a:fillRect b="0" l="0" r="0" t="0"/>
          </a:stretch>
        </a:blipFill>
      </p:bgPr>
    </p:bg>
    <p:spTree>
      <p:nvGrpSpPr>
        <p:cNvPr id="1439" name="Shape 1439"/>
        <p:cNvGrpSpPr/>
        <p:nvPr/>
      </p:nvGrpSpPr>
      <p:grpSpPr>
        <a:xfrm>
          <a:off x="0" y="0"/>
          <a:ext cx="0" cy="0"/>
          <a:chOff x="0" y="0"/>
          <a:chExt cx="0" cy="0"/>
        </a:xfrm>
      </p:grpSpPr>
      <p:sp>
        <p:nvSpPr>
          <p:cNvPr id="1440" name="Google Shape;1440;p207"/>
          <p:cNvSpPr txBox="1"/>
          <p:nvPr>
            <p:ph idx="1" type="body"/>
          </p:nvPr>
        </p:nvSpPr>
        <p:spPr>
          <a:xfrm>
            <a:off x="826650" y="1494336"/>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41" name="Google Shape;1441;p20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42" name="Google Shape;1442;p207"/>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2">
    <p:bg>
      <p:bgPr>
        <a:blipFill rotWithShape="1">
          <a:blip r:embed="rId2">
            <a:alphaModFix/>
          </a:blip>
          <a:stretch>
            <a:fillRect b="0" l="0" r="0" t="0"/>
          </a:stretch>
        </a:blipFill>
      </p:bgPr>
    </p:bg>
    <p:spTree>
      <p:nvGrpSpPr>
        <p:cNvPr id="1443" name="Shape 1443"/>
        <p:cNvGrpSpPr/>
        <p:nvPr/>
      </p:nvGrpSpPr>
      <p:grpSpPr>
        <a:xfrm>
          <a:off x="0" y="0"/>
          <a:ext cx="0" cy="0"/>
          <a:chOff x="0" y="0"/>
          <a:chExt cx="0" cy="0"/>
        </a:xfrm>
      </p:grpSpPr>
      <p:pic>
        <p:nvPicPr>
          <p:cNvPr descr="Shape 31" id="1444" name="Google Shape;1444;p208"/>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445" name="Google Shape;1445;p208"/>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46" name="Google Shape;1446;p208"/>
          <p:cNvSpPr txBox="1"/>
          <p:nvPr>
            <p:ph idx="12" type="sldNum"/>
          </p:nvPr>
        </p:nvSpPr>
        <p:spPr>
          <a:xfrm>
            <a:off x="6174057" y="4583311"/>
            <a:ext cx="379200" cy="367800"/>
          </a:xfrm>
          <a:prstGeom prst="rect">
            <a:avLst/>
          </a:prstGeom>
          <a:noFill/>
          <a:ln>
            <a:noFill/>
          </a:ln>
        </p:spPr>
        <p:txBody>
          <a:bodyPr anchorCtr="0" anchor="ctr" bIns="91375" lIns="91375" spcFirstLastPara="1" rIns="91375" wrap="square" tIns="91375">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2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48" name="Google Shape;148;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9" name="Google Shape;149;p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50" name="Google Shape;150;p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1" name="Google Shape;151;p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52" name="Google Shape;152;p2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53" name="Google Shape;153;p2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54" name="Google Shape;154;p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55" name="Google Shape;155;p22"/>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5">
    <p:bg>
      <p:bgPr>
        <a:blipFill rotWithShape="1">
          <a:blip r:embed="rId2">
            <a:alphaModFix/>
          </a:blip>
          <a:stretch>
            <a:fillRect b="0" l="0" r="0" t="0"/>
          </a:stretch>
        </a:blipFill>
      </p:bgPr>
    </p:bg>
    <p:spTree>
      <p:nvGrpSpPr>
        <p:cNvPr id="1447" name="Shape 1447"/>
        <p:cNvGrpSpPr/>
        <p:nvPr/>
      </p:nvGrpSpPr>
      <p:grpSpPr>
        <a:xfrm>
          <a:off x="0" y="0"/>
          <a:ext cx="0" cy="0"/>
          <a:chOff x="0" y="0"/>
          <a:chExt cx="0" cy="0"/>
        </a:xfrm>
      </p:grpSpPr>
      <p:sp>
        <p:nvSpPr>
          <p:cNvPr id="1448" name="Google Shape;1448;p209"/>
          <p:cNvSpPr txBox="1"/>
          <p:nvPr/>
        </p:nvSpPr>
        <p:spPr>
          <a:xfrm>
            <a:off x="413050" y="4775817"/>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 TECHNICAL OVERVIEW</a:t>
            </a:r>
            <a:endParaRPr/>
          </a:p>
        </p:txBody>
      </p:sp>
      <p:pic>
        <p:nvPicPr>
          <p:cNvPr descr="Shape 16" id="1449" name="Google Shape;1449;p209"/>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450" name="Google Shape;1450;p209"/>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51" name="Google Shape;1451;p20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52" name="Google Shape;1452;p209"/>
          <p:cNvSpPr txBox="1"/>
          <p:nvPr>
            <p:ph idx="12" type="sldNum"/>
          </p:nvPr>
        </p:nvSpPr>
        <p:spPr>
          <a:xfrm>
            <a:off x="103327" y="4740651"/>
            <a:ext cx="393300" cy="3801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3">
    <p:bg>
      <p:bgPr>
        <a:blipFill rotWithShape="1">
          <a:blip r:embed="rId2">
            <a:alphaModFix/>
          </a:blip>
          <a:stretch>
            <a:fillRect b="0" l="0" r="0" t="0"/>
          </a:stretch>
        </a:blipFill>
      </p:bgPr>
    </p:bg>
    <p:spTree>
      <p:nvGrpSpPr>
        <p:cNvPr id="1453" name="Shape 1453"/>
        <p:cNvGrpSpPr/>
        <p:nvPr/>
      </p:nvGrpSpPr>
      <p:grpSpPr>
        <a:xfrm>
          <a:off x="0" y="0"/>
          <a:ext cx="0" cy="0"/>
          <a:chOff x="0" y="0"/>
          <a:chExt cx="0" cy="0"/>
        </a:xfrm>
      </p:grpSpPr>
      <p:pic>
        <p:nvPicPr>
          <p:cNvPr descr="Shape 84" id="1454" name="Google Shape;1454;p21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55" name="Google Shape;1455;p210"/>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Overpass"/>
              <a:buNone/>
              <a:defRPr b="1" i="0" sz="32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56" name="Google Shape;1456;p210"/>
          <p:cNvSpPr txBox="1"/>
          <p:nvPr>
            <p:ph idx="12" type="sldNum"/>
          </p:nvPr>
        </p:nvSpPr>
        <p:spPr>
          <a:xfrm>
            <a:off x="4419600" y="4583288"/>
            <a:ext cx="2133600" cy="367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158" name="Google Shape;158;p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9" name="Google Shape;159;p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0" name="Google Shape;160;p2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61" name="Google Shape;161;p2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62" name="Google Shape;162;p2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65" name="Google Shape;165;p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6" name="Google Shape;166;p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7" name="Google Shape;167;p2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68" name="Google Shape;168;p2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169" name="Google Shape;169;p2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70" name="Google Shape;170;p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1" name="Google Shape;171;p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2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174" name="Google Shape;174;p2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75" name="Google Shape;175;p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6" name="Google Shape;176;p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77" name="Google Shape;177;p2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78" name="Google Shape;178;p2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179" name="Shape 179"/>
        <p:cNvGrpSpPr/>
        <p:nvPr/>
      </p:nvGrpSpPr>
      <p:grpSpPr>
        <a:xfrm>
          <a:off x="0" y="0"/>
          <a:ext cx="0" cy="0"/>
          <a:chOff x="0" y="0"/>
          <a:chExt cx="0" cy="0"/>
        </a:xfrm>
      </p:grpSpPr>
      <p:sp>
        <p:nvSpPr>
          <p:cNvPr id="180" name="Google Shape;180;p2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1" name="Google Shape;181;p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2" name="Google Shape;182;p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3" name="Google Shape;183;p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4" name="Google Shape;184;p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5" name="Google Shape;185;p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6" name="Google Shape;186;p2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187" name="Shape 187"/>
        <p:cNvGrpSpPr/>
        <p:nvPr/>
      </p:nvGrpSpPr>
      <p:grpSpPr>
        <a:xfrm>
          <a:off x="0" y="0"/>
          <a:ext cx="0" cy="0"/>
          <a:chOff x="0" y="0"/>
          <a:chExt cx="0" cy="0"/>
        </a:xfrm>
      </p:grpSpPr>
      <p:sp>
        <p:nvSpPr>
          <p:cNvPr id="188" name="Google Shape;188;p2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189" name="Google Shape;189;p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0" name="Google Shape;190;p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91" name="Google Shape;191;p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2" name="Google Shape;192;p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3" name="Google Shape;193;p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94" name="Google Shape;194;p2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195" name="Google Shape;195;p27"/>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2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1" name="Google Shape;201;p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02" name="Google Shape;202;p2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03" name="Google Shape;203;p29"/>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204" name="Google Shape;204;p29"/>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205" name="Google Shape;205;p2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6" name="Google Shape;206;p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7" name="Google Shape;207;p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3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10" name="Google Shape;210;p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11" name="Google Shape;211;p3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12" name="Google Shape;212;p30"/>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13" name="Google Shape;213;p30"/>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14" name="Google Shape;214;p30"/>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15" name="Google Shape;215;p30"/>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16" name="Google Shape;216;p30"/>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17" name="Google Shape;217;p3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218" name="Google Shape;218;p30"/>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219" name="Google Shape;219;p3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220" name="Google Shape;220;p3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221" name="Google Shape;221;p3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22" name="Google Shape;222;p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3" name="Google Shape;223;p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31"/>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226" name="Google Shape;226;p3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27" name="Google Shape;227;p31"/>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228" name="Google Shape;228;p31"/>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229" name="Google Shape;229;p31"/>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230" name="Google Shape;230;p3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31" name="Google Shape;231;p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2" name="Google Shape;232;p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235" name="Google Shape;235;p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36" name="Google Shape;236;p3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237" name="Google Shape;237;p32"/>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38" name="Google Shape;238;p3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239" name="Google Shape;239;p32"/>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240" name="Google Shape;240;p32"/>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241" name="Google Shape;241;p32"/>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242" name="Google Shape;242;p32"/>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243" name="Google Shape;243;p32"/>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244" name="Google Shape;244;p32"/>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245" name="Google Shape;245;p32"/>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246" name="Google Shape;246;p32"/>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247" name="Google Shape;247;p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8" name="Google Shape;248;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3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51" name="Google Shape;251;p3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52" name="Google Shape;252;p3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53" name="Google Shape;253;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4" name="Google Shape;254;p33"/>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255" name="Google Shape;255;p33"/>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256" name="Google Shape;256;p33"/>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257" name="Google Shape;257;p33"/>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3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60" name="Google Shape;260;p3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61" name="Google Shape;261;p3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62" name="Google Shape;262;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3" name="Google Shape;263;p34"/>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264" name="Google Shape;264;p3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265" name="Google Shape;265;p34"/>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266" name="Google Shape;266;p34"/>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267" name="Google Shape;267;p34"/>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268" name="Google Shape;268;p34"/>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269" name="Google Shape;269;p34"/>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270" name="Google Shape;270;p34"/>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71" name="Google Shape;271;p34"/>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72" name="Google Shape;272;p34"/>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73" name="Google Shape;273;p34"/>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3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276" name="Google Shape;276;p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7" name="Google Shape;277;p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78" name="Google Shape;278;p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9" name="Google Shape;279;p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280" name="Google Shape;280;p3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281" name="Google Shape;281;p3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no subtitle top">
  <p:cSld name="CUSTOM_2_2">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p3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284" name="Google Shape;284;p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5" name="Google Shape;285;p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86" name="Google Shape;286;p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7" name="Google Shape;287;p36"/>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288" name="Google Shape;288;p3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3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91" name="Google Shape;291;p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2" name="Google Shape;292;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93" name="Google Shape;293;p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4" name="Google Shape;294;p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95" name="Google Shape;295;p3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96" name="Google Shape;296;p3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97" name="Google Shape;297;p37"/>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3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300" name="Google Shape;300;p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1" name="Google Shape;301;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02" name="Google Shape;302;p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3" name="Google Shape;303;p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304" name="Google Shape;304;p3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05" name="Google Shape;305;p3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06" name="Google Shape;306;p3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307" name="Google Shape;307;p38"/>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308" name="Shape 308"/>
        <p:cNvGrpSpPr/>
        <p:nvPr/>
      </p:nvGrpSpPr>
      <p:grpSpPr>
        <a:xfrm>
          <a:off x="0" y="0"/>
          <a:ext cx="0" cy="0"/>
          <a:chOff x="0" y="0"/>
          <a:chExt cx="0" cy="0"/>
        </a:xfrm>
      </p:grpSpPr>
      <p:sp>
        <p:nvSpPr>
          <p:cNvPr id="309" name="Google Shape;309;p3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310" name="Google Shape;310;p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1" name="Google Shape;311;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2" name="Google Shape;312;p3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13" name="Google Shape;313;p3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14" name="Google Shape;314;p3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315" name="Google Shape;315;p3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4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18" name="Google Shape;318;p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9" name="Google Shape;319;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0" name="Google Shape;320;p4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21" name="Google Shape;321;p4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322" name="Google Shape;322;p4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23" name="Google Shape;323;p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4" name="Google Shape;324;p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325" name="Shape 325"/>
        <p:cNvGrpSpPr/>
        <p:nvPr/>
      </p:nvGrpSpPr>
      <p:grpSpPr>
        <a:xfrm>
          <a:off x="0" y="0"/>
          <a:ext cx="0" cy="0"/>
          <a:chOff x="0" y="0"/>
          <a:chExt cx="0" cy="0"/>
        </a:xfrm>
      </p:grpSpPr>
      <p:sp>
        <p:nvSpPr>
          <p:cNvPr id="326" name="Google Shape;326;p41"/>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27" name="Google Shape;327;p4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28" name="Google Shape;328;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9" name="Google Shape;329;p4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30" name="Google Shape;330;p4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331" name="Shape 331"/>
        <p:cNvGrpSpPr/>
        <p:nvPr/>
      </p:nvGrpSpPr>
      <p:grpSpPr>
        <a:xfrm>
          <a:off x="0" y="0"/>
          <a:ext cx="0" cy="0"/>
          <a:chOff x="0" y="0"/>
          <a:chExt cx="0" cy="0"/>
        </a:xfrm>
      </p:grpSpPr>
      <p:sp>
        <p:nvSpPr>
          <p:cNvPr id="332" name="Google Shape;332;p4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33" name="Google Shape;333;p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34" name="Google Shape;334;p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35" name="Google Shape;335;p4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36" name="Google Shape;336;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37" name="Google Shape;337;p4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8" name="Google Shape;338;p4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339" name="Shape 339"/>
        <p:cNvGrpSpPr/>
        <p:nvPr/>
      </p:nvGrpSpPr>
      <p:grpSpPr>
        <a:xfrm>
          <a:off x="0" y="0"/>
          <a:ext cx="0" cy="0"/>
          <a:chOff x="0" y="0"/>
          <a:chExt cx="0" cy="0"/>
        </a:xfrm>
      </p:grpSpPr>
      <p:sp>
        <p:nvSpPr>
          <p:cNvPr id="340" name="Google Shape;340;p4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341" name="Google Shape;341;p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42" name="Google Shape;342;p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343" name="Google Shape;343;p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44" name="Google Shape;344;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45" name="Google Shape;345;p4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346" name="Google Shape;346;p4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347" name="Google Shape;347;p43"/>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4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53" name="Google Shape;353;p4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354" name="Google Shape;354;p4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355" name="Google Shape;355;p4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356" name="Google Shape;356;p4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57" name="Google Shape;357;p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8" name="Google Shape;358;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4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361" name="Google Shape;361;p4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62" name="Google Shape;362;p46"/>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363" name="Google Shape;363;p46"/>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364" name="Google Shape;364;p46"/>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365" name="Google Shape;365;p46"/>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366" name="Google Shape;366;p46"/>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367" name="Google Shape;367;p4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368" name="Google Shape;368;p4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369" name="Google Shape;369;p4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370" name="Google Shape;370;p4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371" name="Google Shape;371;p4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372" name="Google Shape;372;p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3" name="Google Shape;373;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374" name="Shape 374"/>
        <p:cNvGrpSpPr/>
        <p:nvPr/>
      </p:nvGrpSpPr>
      <p:grpSpPr>
        <a:xfrm>
          <a:off x="0" y="0"/>
          <a:ext cx="0" cy="0"/>
          <a:chOff x="0" y="0"/>
          <a:chExt cx="0" cy="0"/>
        </a:xfrm>
      </p:grpSpPr>
      <p:sp>
        <p:nvSpPr>
          <p:cNvPr id="375" name="Google Shape;375;p4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376" name="Google Shape;376;p4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377" name="Google Shape;377;p4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378" name="Google Shape;378;p4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379" name="Google Shape;379;p4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80" name="Google Shape;380;p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1" name="Google Shape;381;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4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384" name="Google Shape;384;p4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385" name="Google Shape;385;p48"/>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386" name="Google Shape;386;p4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387" name="Google Shape;387;p4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388" name="Google Shape;388;p4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389" name="Google Shape;389;p4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390" name="Google Shape;390;p4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391" name="Google Shape;391;p48"/>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392" name="Google Shape;392;p48"/>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393" name="Google Shape;393;p48"/>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394" name="Google Shape;394;p48"/>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395" name="Google Shape;395;p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6" name="Google Shape;396;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397" name="Shape 397"/>
        <p:cNvGrpSpPr/>
        <p:nvPr/>
      </p:nvGrpSpPr>
      <p:grpSpPr>
        <a:xfrm>
          <a:off x="0" y="0"/>
          <a:ext cx="0" cy="0"/>
          <a:chOff x="0" y="0"/>
          <a:chExt cx="0" cy="0"/>
        </a:xfrm>
      </p:grpSpPr>
      <p:pic>
        <p:nvPicPr>
          <p:cNvPr id="398" name="Google Shape;398;p4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99" name="Google Shape;399;p4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00" name="Google Shape;400;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01" name="Google Shape;401;p49"/>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402" name="Google Shape;402;p49"/>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403" name="Google Shape;403;p49"/>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404" name="Google Shape;404;p49"/>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405" name="Shape 405"/>
        <p:cNvGrpSpPr/>
        <p:nvPr/>
      </p:nvGrpSpPr>
      <p:grpSpPr>
        <a:xfrm>
          <a:off x="0" y="0"/>
          <a:ext cx="0" cy="0"/>
          <a:chOff x="0" y="0"/>
          <a:chExt cx="0" cy="0"/>
        </a:xfrm>
      </p:grpSpPr>
      <p:pic>
        <p:nvPicPr>
          <p:cNvPr id="406" name="Google Shape;406;p5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07" name="Google Shape;407;p5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08" name="Google Shape;408;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09" name="Google Shape;409;p50"/>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410" name="Google Shape;410;p5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411" name="Google Shape;411;p50"/>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412" name="Google Shape;412;p50"/>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413" name="Google Shape;413;p50"/>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414" name="Google Shape;414;p50"/>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415" name="Google Shape;415;p50"/>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416" name="Google Shape;416;p50"/>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417" name="Google Shape;417;p50"/>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418" name="Google Shape;418;p50"/>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419" name="Google Shape;419;p50"/>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420" name="Shape 420"/>
        <p:cNvGrpSpPr/>
        <p:nvPr/>
      </p:nvGrpSpPr>
      <p:grpSpPr>
        <a:xfrm>
          <a:off x="0" y="0"/>
          <a:ext cx="0" cy="0"/>
          <a:chOff x="0" y="0"/>
          <a:chExt cx="0" cy="0"/>
        </a:xfrm>
      </p:grpSpPr>
      <p:sp>
        <p:nvSpPr>
          <p:cNvPr id="421" name="Google Shape;421;p5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422" name="Google Shape;422;p5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3" name="Google Shape;423;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24" name="Google Shape;424;p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25" name="Google Shape;425;p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426" name="Google Shape;426;p5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427" name="Google Shape;427;p5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5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30" name="Google Shape;430;p5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31" name="Google Shape;431;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32" name="Google Shape;432;p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33" name="Google Shape;433;p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34" name="Google Shape;434;p5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35" name="Google Shape;435;p5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436" name="Shape 436"/>
        <p:cNvGrpSpPr/>
        <p:nvPr/>
      </p:nvGrpSpPr>
      <p:grpSpPr>
        <a:xfrm>
          <a:off x="0" y="0"/>
          <a:ext cx="0" cy="0"/>
          <a:chOff x="0" y="0"/>
          <a:chExt cx="0" cy="0"/>
        </a:xfrm>
      </p:grpSpPr>
      <p:sp>
        <p:nvSpPr>
          <p:cNvPr id="437" name="Google Shape;437;p5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38" name="Google Shape;438;p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39" name="Google Shape;439;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40" name="Google Shape;440;p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41" name="Google Shape;441;p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42" name="Google Shape;442;p5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43" name="Google Shape;443;p5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444" name="Google Shape;444;p53"/>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445" name="Shape 445"/>
        <p:cNvGrpSpPr/>
        <p:nvPr/>
      </p:nvGrpSpPr>
      <p:grpSpPr>
        <a:xfrm>
          <a:off x="0" y="0"/>
          <a:ext cx="0" cy="0"/>
          <a:chOff x="0" y="0"/>
          <a:chExt cx="0" cy="0"/>
        </a:xfrm>
      </p:grpSpPr>
      <p:sp>
        <p:nvSpPr>
          <p:cNvPr id="446" name="Google Shape;446;p5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447" name="Google Shape;447;p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48" name="Google Shape;448;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49" name="Google Shape;449;p5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450" name="Google Shape;450;p5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451" name="Google Shape;451;p5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452" name="Shape 452"/>
        <p:cNvGrpSpPr/>
        <p:nvPr/>
      </p:nvGrpSpPr>
      <p:grpSpPr>
        <a:xfrm>
          <a:off x="0" y="0"/>
          <a:ext cx="0" cy="0"/>
          <a:chOff x="0" y="0"/>
          <a:chExt cx="0" cy="0"/>
        </a:xfrm>
      </p:grpSpPr>
      <p:sp>
        <p:nvSpPr>
          <p:cNvPr id="453" name="Google Shape;453;p5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454" name="Google Shape;454;p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55" name="Google Shape;455;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56" name="Google Shape;456;p5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457" name="Google Shape;457;p5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458" name="Google Shape;458;p5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59" name="Google Shape;459;p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460" name="Shape 460"/>
        <p:cNvGrpSpPr/>
        <p:nvPr/>
      </p:nvGrpSpPr>
      <p:grpSpPr>
        <a:xfrm>
          <a:off x="0" y="0"/>
          <a:ext cx="0" cy="0"/>
          <a:chOff x="0" y="0"/>
          <a:chExt cx="0" cy="0"/>
        </a:xfrm>
      </p:grpSpPr>
      <p:sp>
        <p:nvSpPr>
          <p:cNvPr id="461" name="Google Shape;461;p56"/>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462" name="Google Shape;462;p5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63" name="Google Shape;463;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4" name="Google Shape;464;p5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465" name="Google Shape;465;p5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466" name="Shape 466"/>
        <p:cNvGrpSpPr/>
        <p:nvPr/>
      </p:nvGrpSpPr>
      <p:grpSpPr>
        <a:xfrm>
          <a:off x="0" y="0"/>
          <a:ext cx="0" cy="0"/>
          <a:chOff x="0" y="0"/>
          <a:chExt cx="0" cy="0"/>
        </a:xfrm>
      </p:grpSpPr>
      <p:sp>
        <p:nvSpPr>
          <p:cNvPr id="467" name="Google Shape;467;p5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68" name="Google Shape;468;p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69" name="Google Shape;469;p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70" name="Google Shape;470;p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1" name="Google Shape;471;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2" name="Google Shape;472;p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3" name="Google Shape;473;p5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474" name="Shape 474"/>
        <p:cNvGrpSpPr/>
        <p:nvPr/>
      </p:nvGrpSpPr>
      <p:grpSpPr>
        <a:xfrm>
          <a:off x="0" y="0"/>
          <a:ext cx="0" cy="0"/>
          <a:chOff x="0" y="0"/>
          <a:chExt cx="0" cy="0"/>
        </a:xfrm>
      </p:grpSpPr>
      <p:sp>
        <p:nvSpPr>
          <p:cNvPr id="475" name="Google Shape;475;p5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476" name="Google Shape;476;p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77" name="Google Shape;477;p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478" name="Google Shape;478;p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9" name="Google Shape;479;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80" name="Google Shape;480;p5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481" name="Google Shape;481;p58"/>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485" name="Shape 485"/>
        <p:cNvGrpSpPr/>
        <p:nvPr/>
      </p:nvGrpSpPr>
      <p:grpSpPr>
        <a:xfrm>
          <a:off x="0" y="0"/>
          <a:ext cx="0" cy="0"/>
          <a:chOff x="0" y="0"/>
          <a:chExt cx="0" cy="0"/>
        </a:xfrm>
      </p:grpSpPr>
      <p:sp>
        <p:nvSpPr>
          <p:cNvPr id="486" name="Google Shape;486;p6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87" name="Google Shape;487;p6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488" name="Google Shape;488;p6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489" name="Google Shape;489;p6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490" name="Google Shape;490;p6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491" name="Google Shape;491;p6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92" name="Google Shape;492;p6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93" name="Google Shape;493;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6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496" name="Google Shape;496;p6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497" name="Google Shape;497;p6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498" name="Google Shape;498;p61"/>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499" name="Google Shape;499;p61"/>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500" name="Google Shape;500;p61"/>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501" name="Google Shape;501;p61"/>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502" name="Google Shape;502;p61"/>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503" name="Google Shape;503;p6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504" name="Google Shape;504;p6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505" name="Google Shape;505;p6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506" name="Google Shape;506;p6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507" name="Google Shape;507;p6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508" name="Google Shape;508;p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9" name="Google Shape;509;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510" name="Shape 510"/>
        <p:cNvGrpSpPr/>
        <p:nvPr/>
      </p:nvGrpSpPr>
      <p:grpSpPr>
        <a:xfrm>
          <a:off x="0" y="0"/>
          <a:ext cx="0" cy="0"/>
          <a:chOff x="0" y="0"/>
          <a:chExt cx="0" cy="0"/>
        </a:xfrm>
      </p:grpSpPr>
      <p:sp>
        <p:nvSpPr>
          <p:cNvPr id="511" name="Google Shape;511;p6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512" name="Google Shape;512;p6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13" name="Google Shape;513;p6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514" name="Google Shape;514;p6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515" name="Google Shape;515;p6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516" name="Google Shape;516;p6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17" name="Google Shape;517;p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8" name="Google Shape;518;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519" name="Shape 519"/>
        <p:cNvGrpSpPr/>
        <p:nvPr/>
      </p:nvGrpSpPr>
      <p:grpSpPr>
        <a:xfrm>
          <a:off x="0" y="0"/>
          <a:ext cx="0" cy="0"/>
          <a:chOff x="0" y="0"/>
          <a:chExt cx="0" cy="0"/>
        </a:xfrm>
      </p:grpSpPr>
      <p:sp>
        <p:nvSpPr>
          <p:cNvPr id="520" name="Google Shape;520;p6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521" name="Google Shape;521;p6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22" name="Google Shape;522;p6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523" name="Google Shape;523;p63"/>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524" name="Google Shape;524;p6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525" name="Google Shape;525;p6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526" name="Google Shape;526;p6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527" name="Google Shape;527;p6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528" name="Google Shape;528;p6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529" name="Google Shape;529;p63"/>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530" name="Google Shape;530;p63"/>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531" name="Google Shape;531;p63"/>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532" name="Google Shape;532;p63"/>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533" name="Google Shape;533;p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34" name="Google Shape;534;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535" name="Shape 535"/>
        <p:cNvGrpSpPr/>
        <p:nvPr/>
      </p:nvGrpSpPr>
      <p:grpSpPr>
        <a:xfrm>
          <a:off x="0" y="0"/>
          <a:ext cx="0" cy="0"/>
          <a:chOff x="0" y="0"/>
          <a:chExt cx="0" cy="0"/>
        </a:xfrm>
      </p:grpSpPr>
      <p:sp>
        <p:nvSpPr>
          <p:cNvPr id="536" name="Google Shape;536;p6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37" name="Google Shape;537;p6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38" name="Google Shape;538;p6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39" name="Google Shape;539;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0" name="Google Shape;540;p64"/>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541" name="Google Shape;541;p64"/>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542" name="Google Shape;542;p64"/>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543" name="Google Shape;543;p64"/>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544" name="Shape 544"/>
        <p:cNvGrpSpPr/>
        <p:nvPr/>
      </p:nvGrpSpPr>
      <p:grpSpPr>
        <a:xfrm>
          <a:off x="0" y="0"/>
          <a:ext cx="0" cy="0"/>
          <a:chOff x="0" y="0"/>
          <a:chExt cx="0" cy="0"/>
        </a:xfrm>
      </p:grpSpPr>
      <p:sp>
        <p:nvSpPr>
          <p:cNvPr id="545" name="Google Shape;545;p6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46" name="Google Shape;546;p6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47" name="Google Shape;547;p6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48" name="Google Shape;548;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9" name="Google Shape;549;p65"/>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550" name="Google Shape;550;p6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551" name="Google Shape;551;p65"/>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552" name="Google Shape;552;p65"/>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553" name="Google Shape;553;p65"/>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554" name="Google Shape;554;p65"/>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555" name="Google Shape;555;p65"/>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556" name="Google Shape;556;p6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557" name="Google Shape;557;p6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558" name="Google Shape;558;p6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559" name="Google Shape;559;p6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560" name="Shape 560"/>
        <p:cNvGrpSpPr/>
        <p:nvPr/>
      </p:nvGrpSpPr>
      <p:grpSpPr>
        <a:xfrm>
          <a:off x="0" y="0"/>
          <a:ext cx="0" cy="0"/>
          <a:chOff x="0" y="0"/>
          <a:chExt cx="0" cy="0"/>
        </a:xfrm>
      </p:grpSpPr>
      <p:sp>
        <p:nvSpPr>
          <p:cNvPr id="561" name="Google Shape;561;p6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562" name="Google Shape;562;p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63" name="Google Shape;563;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64" name="Google Shape;564;p6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65" name="Google Shape;565;p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566" name="Google Shape;566;p6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567" name="Google Shape;567;p6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568" name="Google Shape;568;p6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569" name="Shape 569"/>
        <p:cNvGrpSpPr/>
        <p:nvPr/>
      </p:nvGrpSpPr>
      <p:grpSpPr>
        <a:xfrm>
          <a:off x="0" y="0"/>
          <a:ext cx="0" cy="0"/>
          <a:chOff x="0" y="0"/>
          <a:chExt cx="0" cy="0"/>
        </a:xfrm>
      </p:grpSpPr>
      <p:sp>
        <p:nvSpPr>
          <p:cNvPr id="570" name="Google Shape;570;p6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571" name="Google Shape;571;p6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72" name="Google Shape;572;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73" name="Google Shape;573;p6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4" name="Google Shape;574;p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575" name="Google Shape;575;p6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76" name="Google Shape;576;p6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577" name="Google Shape;577;p67"/>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578" name="Shape 578"/>
        <p:cNvGrpSpPr/>
        <p:nvPr/>
      </p:nvGrpSpPr>
      <p:grpSpPr>
        <a:xfrm>
          <a:off x="0" y="0"/>
          <a:ext cx="0" cy="0"/>
          <a:chOff x="0" y="0"/>
          <a:chExt cx="0" cy="0"/>
        </a:xfrm>
      </p:grpSpPr>
      <p:sp>
        <p:nvSpPr>
          <p:cNvPr id="579" name="Google Shape;579;p6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580" name="Google Shape;580;p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1" name="Google Shape;581;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82" name="Google Shape;582;p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83" name="Google Shape;583;p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584" name="Google Shape;584;p6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585" name="Google Shape;585;p6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86" name="Google Shape;586;p6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587" name="Google Shape;587;p68"/>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588" name="Shape 588"/>
        <p:cNvGrpSpPr/>
        <p:nvPr/>
      </p:nvGrpSpPr>
      <p:grpSpPr>
        <a:xfrm>
          <a:off x="0" y="0"/>
          <a:ext cx="0" cy="0"/>
          <a:chOff x="0" y="0"/>
          <a:chExt cx="0" cy="0"/>
        </a:xfrm>
      </p:grpSpPr>
      <p:sp>
        <p:nvSpPr>
          <p:cNvPr id="589" name="Google Shape;589;p6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590" name="Google Shape;590;p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91" name="Google Shape;591;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92" name="Google Shape;592;p6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593" name="Google Shape;593;p6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94" name="Google Shape;594;p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595" name="Google Shape;595;p6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596" name="Shape 596"/>
        <p:cNvGrpSpPr/>
        <p:nvPr/>
      </p:nvGrpSpPr>
      <p:grpSpPr>
        <a:xfrm>
          <a:off x="0" y="0"/>
          <a:ext cx="0" cy="0"/>
          <a:chOff x="0" y="0"/>
          <a:chExt cx="0" cy="0"/>
        </a:xfrm>
      </p:grpSpPr>
      <p:sp>
        <p:nvSpPr>
          <p:cNvPr id="597" name="Google Shape;597;p7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98" name="Google Shape;598;p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99" name="Google Shape;599;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00" name="Google Shape;600;p7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01" name="Google Shape;601;p7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602" name="Google Shape;602;p7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603" name="Google Shape;603;p7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04" name="Google Shape;604;p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605" name="Shape 605"/>
        <p:cNvGrpSpPr/>
        <p:nvPr/>
      </p:nvGrpSpPr>
      <p:grpSpPr>
        <a:xfrm>
          <a:off x="0" y="0"/>
          <a:ext cx="0" cy="0"/>
          <a:chOff x="0" y="0"/>
          <a:chExt cx="0" cy="0"/>
        </a:xfrm>
      </p:grpSpPr>
      <p:sp>
        <p:nvSpPr>
          <p:cNvPr id="606" name="Google Shape;606;p71"/>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07" name="Google Shape;607;p7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08" name="Google Shape;608;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09" name="Google Shape;609;p7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10" name="Google Shape;610;p7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611" name="Google Shape;611;p7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612" name="Shape 612"/>
        <p:cNvGrpSpPr/>
        <p:nvPr/>
      </p:nvGrpSpPr>
      <p:grpSpPr>
        <a:xfrm>
          <a:off x="0" y="0"/>
          <a:ext cx="0" cy="0"/>
          <a:chOff x="0" y="0"/>
          <a:chExt cx="0" cy="0"/>
        </a:xfrm>
      </p:grpSpPr>
      <p:sp>
        <p:nvSpPr>
          <p:cNvPr id="613" name="Google Shape;613;p7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14" name="Google Shape;614;p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15" name="Google Shape;615;p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616" name="Google Shape;616;p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17" name="Google Shape;617;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18" name="Google Shape;618;p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9" name="Google Shape;619;p7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620" name="Shape 620"/>
        <p:cNvGrpSpPr/>
        <p:nvPr/>
      </p:nvGrpSpPr>
      <p:grpSpPr>
        <a:xfrm>
          <a:off x="0" y="0"/>
          <a:ext cx="0" cy="0"/>
          <a:chOff x="0" y="0"/>
          <a:chExt cx="0" cy="0"/>
        </a:xfrm>
      </p:grpSpPr>
      <p:sp>
        <p:nvSpPr>
          <p:cNvPr id="621" name="Google Shape;621;p7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622" name="Google Shape;622;p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23" name="Google Shape;623;p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624" name="Google Shape;624;p7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25" name="Google Shape;625;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26" name="Google Shape;626;p7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27" name="Google Shape;627;p7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628" name="Google Shape;628;p73"/>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629" name="Shape 629"/>
        <p:cNvGrpSpPr/>
        <p:nvPr/>
      </p:nvGrpSpPr>
      <p:grpSpPr>
        <a:xfrm>
          <a:off x="0" y="0"/>
          <a:ext cx="0" cy="0"/>
          <a:chOff x="0" y="0"/>
          <a:chExt cx="0" cy="0"/>
        </a:xfrm>
      </p:grpSpPr>
      <p:sp>
        <p:nvSpPr>
          <p:cNvPr id="630" name="Google Shape;630;p74"/>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31" name="Google Shape;631;p7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632" name="Google Shape;63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33" name="Shape 633"/>
        <p:cNvGrpSpPr/>
        <p:nvPr/>
      </p:nvGrpSpPr>
      <p:grpSpPr>
        <a:xfrm>
          <a:off x="0" y="0"/>
          <a:ext cx="0" cy="0"/>
          <a:chOff x="0" y="0"/>
          <a:chExt cx="0" cy="0"/>
        </a:xfrm>
      </p:grpSpPr>
      <p:sp>
        <p:nvSpPr>
          <p:cNvPr id="634" name="Google Shape;634;p75"/>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635" name="Google Shape;635;p75"/>
          <p:cNvSpPr txBox="1"/>
          <p:nvPr>
            <p:ph idx="1" type="body"/>
          </p:nvPr>
        </p:nvSpPr>
        <p:spPr>
          <a:xfrm>
            <a:off x="457185"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
        <p:nvSpPr>
          <p:cNvPr id="636" name="Google Shape;636;p75"/>
          <p:cNvSpPr txBox="1"/>
          <p:nvPr>
            <p:ph idx="2" type="body"/>
          </p:nvPr>
        </p:nvSpPr>
        <p:spPr>
          <a:xfrm>
            <a:off x="4674036"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637" name="Shape 637"/>
        <p:cNvGrpSpPr/>
        <p:nvPr/>
      </p:nvGrpSpPr>
      <p:grpSpPr>
        <a:xfrm>
          <a:off x="0" y="0"/>
          <a:ext cx="0" cy="0"/>
          <a:chOff x="0" y="0"/>
          <a:chExt cx="0" cy="0"/>
        </a:xfrm>
      </p:grpSpPr>
      <p:sp>
        <p:nvSpPr>
          <p:cNvPr id="638" name="Google Shape;638;p76"/>
          <p:cNvSpPr txBox="1"/>
          <p:nvPr>
            <p:ph idx="1" type="body"/>
          </p:nvPr>
        </p:nvSpPr>
        <p:spPr>
          <a:xfrm>
            <a:off x="337742" y="1487874"/>
            <a:ext cx="40401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
        <p:nvSpPr>
          <p:cNvPr id="639" name="Google Shape;639;p76"/>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sz="28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40" name="Google Shape;640;p76"/>
          <p:cNvSpPr txBox="1"/>
          <p:nvPr>
            <p:ph idx="2" type="body"/>
          </p:nvPr>
        </p:nvSpPr>
        <p:spPr>
          <a:xfrm>
            <a:off x="4525569" y="1487874"/>
            <a:ext cx="40419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ype="titleOnly">
  <p:cSld name="TITLE_ONLY">
    <p:bg>
      <p:bgPr>
        <a:blipFill>
          <a:blip r:embed="rId2">
            <a:alphaModFix/>
          </a:blip>
          <a:stretch>
            <a:fillRect/>
          </a:stretch>
        </a:blipFill>
      </p:bgPr>
    </p:bg>
    <p:spTree>
      <p:nvGrpSpPr>
        <p:cNvPr id="641" name="Shape 641"/>
        <p:cNvGrpSpPr/>
        <p:nvPr/>
      </p:nvGrpSpPr>
      <p:grpSpPr>
        <a:xfrm>
          <a:off x="0" y="0"/>
          <a:ext cx="0" cy="0"/>
          <a:chOff x="0" y="0"/>
          <a:chExt cx="0" cy="0"/>
        </a:xfrm>
      </p:grpSpPr>
      <p:sp>
        <p:nvSpPr>
          <p:cNvPr id="642" name="Google Shape;642;p7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chemeClr val="tx1"/>
                </a:solidFill>
              </a:defRPr>
            </a:lvl1pPr>
            <a:lvl2pPr lvl="1" rtl="0">
              <a:buNone/>
              <a:defRPr sz="1300">
                <a:solidFill>
                  <a:schemeClr val="tx1"/>
                </a:solidFill>
              </a:defRPr>
            </a:lvl2pPr>
            <a:lvl3pPr lvl="2" rtl="0">
              <a:buNone/>
              <a:defRPr sz="1300">
                <a:solidFill>
                  <a:schemeClr val="tx1"/>
                </a:solidFill>
              </a:defRPr>
            </a:lvl3pPr>
            <a:lvl4pPr lvl="3" rtl="0">
              <a:buNone/>
              <a:defRPr sz="1300">
                <a:solidFill>
                  <a:schemeClr val="tx1"/>
                </a:solidFill>
              </a:defRPr>
            </a:lvl4pPr>
            <a:lvl5pPr lvl="4" rtl="0">
              <a:buNone/>
              <a:defRPr sz="1300">
                <a:solidFill>
                  <a:schemeClr val="tx1"/>
                </a:solidFill>
              </a:defRPr>
            </a:lvl5pPr>
            <a:lvl6pPr lvl="5" rtl="0">
              <a:buNone/>
              <a:defRPr sz="1300">
                <a:solidFill>
                  <a:schemeClr val="tx1"/>
                </a:solidFill>
              </a:defRPr>
            </a:lvl6pPr>
            <a:lvl7pPr lvl="6" rtl="0">
              <a:buNone/>
              <a:defRPr sz="1300">
                <a:solidFill>
                  <a:schemeClr val="tx1"/>
                </a:solidFill>
              </a:defRPr>
            </a:lvl7pPr>
            <a:lvl8pPr lvl="7" rtl="0">
              <a:buNone/>
              <a:defRPr sz="1300">
                <a:solidFill>
                  <a:schemeClr val="tx1"/>
                </a:solidFill>
              </a:defRPr>
            </a:lvl8pPr>
            <a:lvl9pPr lvl="8" rtl="0">
              <a:buNone/>
              <a:defRPr sz="13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643" name="Shape 643"/>
        <p:cNvGrpSpPr/>
        <p:nvPr/>
      </p:nvGrpSpPr>
      <p:grpSpPr>
        <a:xfrm>
          <a:off x="0" y="0"/>
          <a:ext cx="0" cy="0"/>
          <a:chOff x="0" y="0"/>
          <a:chExt cx="0" cy="0"/>
        </a:xfrm>
      </p:grpSpPr>
      <p:sp>
        <p:nvSpPr>
          <p:cNvPr id="644" name="Google Shape;644;p7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45" name="Google Shape;645;p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46" name="Google Shape;646;p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647" name="Google Shape;647;p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48" name="Google Shape;648;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49" name="Google Shape;649;p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653" name="Shape 653"/>
        <p:cNvGrpSpPr/>
        <p:nvPr/>
      </p:nvGrpSpPr>
      <p:grpSpPr>
        <a:xfrm>
          <a:off x="0" y="0"/>
          <a:ext cx="0" cy="0"/>
          <a:chOff x="0" y="0"/>
          <a:chExt cx="0" cy="0"/>
        </a:xfrm>
      </p:grpSpPr>
      <p:sp>
        <p:nvSpPr>
          <p:cNvPr id="654" name="Google Shape;654;p8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55" name="Google Shape;655;p8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56" name="Google Shape;656;p8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657" name="Google Shape;657;p8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658" name="Google Shape;658;p8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659" name="Google Shape;659;p8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60" name="Google Shape;660;p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61" name="Google Shape;661;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662" name="Shape 662"/>
        <p:cNvGrpSpPr/>
        <p:nvPr/>
      </p:nvGrpSpPr>
      <p:grpSpPr>
        <a:xfrm>
          <a:off x="0" y="0"/>
          <a:ext cx="0" cy="0"/>
          <a:chOff x="0" y="0"/>
          <a:chExt cx="0" cy="0"/>
        </a:xfrm>
      </p:grpSpPr>
      <p:sp>
        <p:nvSpPr>
          <p:cNvPr id="663" name="Google Shape;663;p8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664" name="Google Shape;664;p8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65" name="Google Shape;665;p8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666" name="Google Shape;666;p81"/>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667" name="Google Shape;667;p81"/>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668" name="Google Shape;668;p81"/>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669" name="Google Shape;669;p81"/>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670" name="Google Shape;670;p81"/>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671" name="Google Shape;671;p8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672" name="Google Shape;672;p8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673" name="Google Shape;673;p8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674" name="Google Shape;674;p8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675" name="Google Shape;675;p8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676" name="Google Shape;676;p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77" name="Google Shape;677;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678" name="Shape 678"/>
        <p:cNvGrpSpPr/>
        <p:nvPr/>
      </p:nvGrpSpPr>
      <p:grpSpPr>
        <a:xfrm>
          <a:off x="0" y="0"/>
          <a:ext cx="0" cy="0"/>
          <a:chOff x="0" y="0"/>
          <a:chExt cx="0" cy="0"/>
        </a:xfrm>
      </p:grpSpPr>
      <p:sp>
        <p:nvSpPr>
          <p:cNvPr id="679" name="Google Shape;679;p8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680" name="Google Shape;680;p8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81" name="Google Shape;681;p8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682" name="Google Shape;682;p8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683" name="Google Shape;683;p8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684" name="Google Shape;684;p8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85" name="Google Shape;685;p8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86" name="Google Shape;686;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687" name="Shape 687"/>
        <p:cNvGrpSpPr/>
        <p:nvPr/>
      </p:nvGrpSpPr>
      <p:grpSpPr>
        <a:xfrm>
          <a:off x="0" y="0"/>
          <a:ext cx="0" cy="0"/>
          <a:chOff x="0" y="0"/>
          <a:chExt cx="0" cy="0"/>
        </a:xfrm>
      </p:grpSpPr>
      <p:sp>
        <p:nvSpPr>
          <p:cNvPr id="688" name="Google Shape;688;p8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689" name="Google Shape;689;p8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90" name="Google Shape;690;p8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691" name="Google Shape;691;p83"/>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692" name="Google Shape;692;p8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693" name="Google Shape;693;p8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694" name="Google Shape;694;p8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695" name="Google Shape;695;p8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696" name="Google Shape;696;p8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697" name="Google Shape;697;p83"/>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698" name="Google Shape;698;p83"/>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699" name="Google Shape;699;p83"/>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700" name="Google Shape;700;p83"/>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701" name="Google Shape;701;p8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02" name="Google Shape;702;p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703" name="Shape 703"/>
        <p:cNvGrpSpPr/>
        <p:nvPr/>
      </p:nvGrpSpPr>
      <p:grpSpPr>
        <a:xfrm>
          <a:off x="0" y="0"/>
          <a:ext cx="0" cy="0"/>
          <a:chOff x="0" y="0"/>
          <a:chExt cx="0" cy="0"/>
        </a:xfrm>
      </p:grpSpPr>
      <p:sp>
        <p:nvSpPr>
          <p:cNvPr id="704" name="Google Shape;704;p8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05" name="Google Shape;705;p8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06" name="Google Shape;706;p8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07" name="Google Shape;707;p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08" name="Google Shape;708;p84"/>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709" name="Google Shape;709;p84"/>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710" name="Google Shape;710;p84"/>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711" name="Google Shape;711;p84"/>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712" name="Shape 712"/>
        <p:cNvGrpSpPr/>
        <p:nvPr/>
      </p:nvGrpSpPr>
      <p:grpSpPr>
        <a:xfrm>
          <a:off x="0" y="0"/>
          <a:ext cx="0" cy="0"/>
          <a:chOff x="0" y="0"/>
          <a:chExt cx="0" cy="0"/>
        </a:xfrm>
      </p:grpSpPr>
      <p:sp>
        <p:nvSpPr>
          <p:cNvPr id="713" name="Google Shape;713;p8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14" name="Google Shape;714;p8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15" name="Google Shape;715;p8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16" name="Google Shape;716;p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17" name="Google Shape;717;p85"/>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718" name="Google Shape;718;p8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719" name="Google Shape;719;p85"/>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720" name="Google Shape;720;p85"/>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721" name="Google Shape;721;p85"/>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722" name="Google Shape;722;p85"/>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723" name="Google Shape;723;p85"/>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724" name="Google Shape;724;p8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725" name="Google Shape;725;p8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726" name="Google Shape;726;p8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727" name="Google Shape;727;p8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728" name="Shape 728"/>
        <p:cNvGrpSpPr/>
        <p:nvPr/>
      </p:nvGrpSpPr>
      <p:grpSpPr>
        <a:xfrm>
          <a:off x="0" y="0"/>
          <a:ext cx="0" cy="0"/>
          <a:chOff x="0" y="0"/>
          <a:chExt cx="0" cy="0"/>
        </a:xfrm>
      </p:grpSpPr>
      <p:sp>
        <p:nvSpPr>
          <p:cNvPr id="729" name="Google Shape;729;p8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730" name="Google Shape;730;p8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31" name="Google Shape;731;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32" name="Google Shape;732;p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33" name="Google Shape;733;p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734" name="Google Shape;734;p8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735" name="Google Shape;735;p8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no subtitle top">
  <p:cSld name="CUSTOM_2_2">
    <p:bg>
      <p:bgPr>
        <a:blipFill>
          <a:blip r:embed="rId2">
            <a:alphaModFix/>
          </a:blip>
          <a:stretch>
            <a:fillRect/>
          </a:stretch>
        </a:blipFill>
      </p:bgPr>
    </p:bg>
    <p:spTree>
      <p:nvGrpSpPr>
        <p:cNvPr id="736" name="Shape 736"/>
        <p:cNvGrpSpPr/>
        <p:nvPr/>
      </p:nvGrpSpPr>
      <p:grpSpPr>
        <a:xfrm>
          <a:off x="0" y="0"/>
          <a:ext cx="0" cy="0"/>
          <a:chOff x="0" y="0"/>
          <a:chExt cx="0" cy="0"/>
        </a:xfrm>
      </p:grpSpPr>
      <p:sp>
        <p:nvSpPr>
          <p:cNvPr id="737" name="Google Shape;737;p8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738" name="Google Shape;738;p8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39" name="Google Shape;739;p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40" name="Google Shape;740;p8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41" name="Google Shape;741;p87"/>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742" name="Google Shape;742;p8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743" name="Shape 743"/>
        <p:cNvGrpSpPr/>
        <p:nvPr/>
      </p:nvGrpSpPr>
      <p:grpSpPr>
        <a:xfrm>
          <a:off x="0" y="0"/>
          <a:ext cx="0" cy="0"/>
          <a:chOff x="0" y="0"/>
          <a:chExt cx="0" cy="0"/>
        </a:xfrm>
      </p:grpSpPr>
      <p:sp>
        <p:nvSpPr>
          <p:cNvPr id="744" name="Google Shape;744;p8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745" name="Google Shape;745;p8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46" name="Google Shape;746;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47" name="Google Shape;747;p8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48" name="Google Shape;748;p8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749" name="Google Shape;749;p8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50" name="Google Shape;750;p8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51" name="Google Shape;751;p88"/>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752" name="Shape 752"/>
        <p:cNvGrpSpPr/>
        <p:nvPr/>
      </p:nvGrpSpPr>
      <p:grpSpPr>
        <a:xfrm>
          <a:off x="0" y="0"/>
          <a:ext cx="0" cy="0"/>
          <a:chOff x="0" y="0"/>
          <a:chExt cx="0" cy="0"/>
        </a:xfrm>
      </p:grpSpPr>
      <p:sp>
        <p:nvSpPr>
          <p:cNvPr id="753" name="Google Shape;753;p8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754" name="Google Shape;754;p8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55" name="Google Shape;755;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56" name="Google Shape;756;p8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57" name="Google Shape;757;p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758" name="Google Shape;758;p8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59" name="Google Shape;759;p8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760" name="Google Shape;760;p8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761" name="Google Shape;761;p89"/>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762" name="Shape 762"/>
        <p:cNvGrpSpPr/>
        <p:nvPr/>
      </p:nvGrpSpPr>
      <p:grpSpPr>
        <a:xfrm>
          <a:off x="0" y="0"/>
          <a:ext cx="0" cy="0"/>
          <a:chOff x="0" y="0"/>
          <a:chExt cx="0" cy="0"/>
        </a:xfrm>
      </p:grpSpPr>
      <p:sp>
        <p:nvSpPr>
          <p:cNvPr id="763" name="Google Shape;763;p9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764" name="Google Shape;764;p9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65" name="Google Shape;765;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66" name="Google Shape;766;p9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67" name="Google Shape;767;p9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768" name="Google Shape;768;p9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769" name="Google Shape;769;p9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770" name="Shape 770"/>
        <p:cNvGrpSpPr/>
        <p:nvPr/>
      </p:nvGrpSpPr>
      <p:grpSpPr>
        <a:xfrm>
          <a:off x="0" y="0"/>
          <a:ext cx="0" cy="0"/>
          <a:chOff x="0" y="0"/>
          <a:chExt cx="0" cy="0"/>
        </a:xfrm>
      </p:grpSpPr>
      <p:sp>
        <p:nvSpPr>
          <p:cNvPr id="771" name="Google Shape;771;p9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772" name="Google Shape;772;p9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73" name="Google Shape;773;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74" name="Google Shape;774;p9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775" name="Google Shape;775;p9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776" name="Google Shape;776;p9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777" name="Google Shape;777;p9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78" name="Google Shape;778;p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779" name="Shape 779"/>
        <p:cNvGrpSpPr/>
        <p:nvPr/>
      </p:nvGrpSpPr>
      <p:grpSpPr>
        <a:xfrm>
          <a:off x="0" y="0"/>
          <a:ext cx="0" cy="0"/>
          <a:chOff x="0" y="0"/>
          <a:chExt cx="0" cy="0"/>
        </a:xfrm>
      </p:grpSpPr>
      <p:sp>
        <p:nvSpPr>
          <p:cNvPr id="780" name="Google Shape;780;p92"/>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781" name="Google Shape;781;p9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82" name="Google Shape;782;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83" name="Google Shape;783;p9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84" name="Google Shape;784;p9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785" name="Shape 785"/>
        <p:cNvGrpSpPr/>
        <p:nvPr/>
      </p:nvGrpSpPr>
      <p:grpSpPr>
        <a:xfrm>
          <a:off x="0" y="0"/>
          <a:ext cx="0" cy="0"/>
          <a:chOff x="0" y="0"/>
          <a:chExt cx="0" cy="0"/>
        </a:xfrm>
      </p:grpSpPr>
      <p:sp>
        <p:nvSpPr>
          <p:cNvPr id="786" name="Google Shape;786;p9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787" name="Google Shape;787;p9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88" name="Google Shape;788;p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89" name="Google Shape;789;p9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90" name="Google Shape;790;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91" name="Google Shape;791;p9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92" name="Google Shape;792;p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93" name="Google Shape;793;p9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794" name="Shape 794"/>
        <p:cNvGrpSpPr/>
        <p:nvPr/>
      </p:nvGrpSpPr>
      <p:grpSpPr>
        <a:xfrm>
          <a:off x="0" y="0"/>
          <a:ext cx="0" cy="0"/>
          <a:chOff x="0" y="0"/>
          <a:chExt cx="0" cy="0"/>
        </a:xfrm>
      </p:grpSpPr>
      <p:sp>
        <p:nvSpPr>
          <p:cNvPr id="795" name="Google Shape;795;p9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796" name="Google Shape;796;p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97" name="Google Shape;797;p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798" name="Google Shape;798;p9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99" name="Google Shape;799;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00" name="Google Shape;800;p9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01" name="Google Shape;801;p9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802" name="Google Shape;802;p94"/>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type="tx">
  <p:cSld name="TITLE_AND_BODY">
    <p:bg>
      <p:bgPr>
        <a:blipFill rotWithShape="1">
          <a:blip r:embed="rId2">
            <a:alphaModFix/>
          </a:blip>
          <a:stretch>
            <a:fillRect b="0" l="0" r="0" t="0"/>
          </a:stretch>
        </a:blipFill>
      </p:bgPr>
    </p:bg>
    <p:spTree>
      <p:nvGrpSpPr>
        <p:cNvPr id="807" name="Shape 807"/>
        <p:cNvGrpSpPr/>
        <p:nvPr/>
      </p:nvGrpSpPr>
      <p:grpSpPr>
        <a:xfrm>
          <a:off x="0" y="0"/>
          <a:ext cx="0" cy="0"/>
          <a:chOff x="0" y="0"/>
          <a:chExt cx="0" cy="0"/>
        </a:xfrm>
      </p:grpSpPr>
      <p:pic>
        <p:nvPicPr>
          <p:cNvPr descr="Shape 165" id="808" name="Google Shape;808;p96"/>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809" name="Google Shape;809;p96"/>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10" name="Google Shape;810;p96"/>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11" name="Google Shape;811;p9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bg>
      <p:bgPr>
        <a:blipFill rotWithShape="1">
          <a:blip r:embed="rId2">
            <a:alphaModFix/>
          </a:blip>
          <a:stretch>
            <a:fillRect b="0" l="0" r="0" t="0"/>
          </a:stretch>
        </a:blipFill>
      </p:bgPr>
    </p:bg>
    <p:spTree>
      <p:nvGrpSpPr>
        <p:cNvPr id="812" name="Shape 812"/>
        <p:cNvGrpSpPr/>
        <p:nvPr/>
      </p:nvGrpSpPr>
      <p:grpSpPr>
        <a:xfrm>
          <a:off x="0" y="0"/>
          <a:ext cx="0" cy="0"/>
          <a:chOff x="0" y="0"/>
          <a:chExt cx="0" cy="0"/>
        </a:xfrm>
      </p:grpSpPr>
      <p:sp>
        <p:nvSpPr>
          <p:cNvPr id="813" name="Google Shape;813;p97"/>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814" name="Google Shape;814;p97"/>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815" name="Google Shape;815;p97"/>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80" id="816" name="Google Shape;816;p97"/>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817" name="Google Shape;817;p97"/>
          <p:cNvSpPr txBox="1"/>
          <p:nvPr>
            <p:ph type="title"/>
          </p:nvPr>
        </p:nvSpPr>
        <p:spPr>
          <a:xfrm>
            <a:off x="792000" y="25648"/>
            <a:ext cx="7560000" cy="652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434343"/>
              </a:buClr>
              <a:buSzPts val="1400"/>
              <a:buFont typeface="Arial"/>
              <a:buNone/>
              <a:defRPr b="0" i="0" sz="25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18" name="Google Shape;818;p97"/>
          <p:cNvSpPr txBox="1"/>
          <p:nvPr>
            <p:ph idx="1" type="body"/>
          </p:nvPr>
        </p:nvSpPr>
        <p:spPr>
          <a:xfrm>
            <a:off x="826700" y="1244924"/>
            <a:ext cx="7490700" cy="3358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19" name="Google Shape;819;p97"/>
          <p:cNvSpPr txBox="1"/>
          <p:nvPr>
            <p:ph idx="12" type="sldNum"/>
          </p:nvPr>
        </p:nvSpPr>
        <p:spPr>
          <a:xfrm>
            <a:off x="103327" y="4731366"/>
            <a:ext cx="393300" cy="3987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p:bg>
      <p:bgPr>
        <a:blipFill rotWithShape="1">
          <a:blip r:embed="rId2">
            <a:alphaModFix/>
          </a:blip>
          <a:stretch>
            <a:fillRect b="0" l="0" r="0" t="0"/>
          </a:stretch>
        </a:blipFill>
      </p:bgPr>
    </p:bg>
    <p:spTree>
      <p:nvGrpSpPr>
        <p:cNvPr id="820" name="Shape 820"/>
        <p:cNvGrpSpPr/>
        <p:nvPr/>
      </p:nvGrpSpPr>
      <p:grpSpPr>
        <a:xfrm>
          <a:off x="0" y="0"/>
          <a:ext cx="0" cy="0"/>
          <a:chOff x="0" y="0"/>
          <a:chExt cx="0" cy="0"/>
        </a:xfrm>
      </p:grpSpPr>
      <p:sp>
        <p:nvSpPr>
          <p:cNvPr id="821" name="Google Shape;821;p98"/>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822" name="Google Shape;822;p98"/>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823" name="Google Shape;823;p98"/>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24" name="Google Shape;824;p98"/>
          <p:cNvSpPr txBox="1"/>
          <p:nvPr>
            <p:ph idx="12" type="sldNum"/>
          </p:nvPr>
        </p:nvSpPr>
        <p:spPr>
          <a:xfrm>
            <a:off x="6279584" y="4635104"/>
            <a:ext cx="273600" cy="264300"/>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nature">
    <p:bg>
      <p:bgPr>
        <a:blipFill rotWithShape="1">
          <a:blip r:embed="rId2">
            <a:alphaModFix/>
          </a:blip>
          <a:stretch>
            <a:fillRect b="0" l="0" r="0" t="0"/>
          </a:stretch>
        </a:blipFill>
      </p:bgPr>
    </p:bg>
    <p:spTree>
      <p:nvGrpSpPr>
        <p:cNvPr id="825" name="Shape 825"/>
        <p:cNvGrpSpPr/>
        <p:nvPr/>
      </p:nvGrpSpPr>
      <p:grpSpPr>
        <a:xfrm>
          <a:off x="0" y="0"/>
          <a:ext cx="0" cy="0"/>
          <a:chOff x="0" y="0"/>
          <a:chExt cx="0" cy="0"/>
        </a:xfrm>
      </p:grpSpPr>
      <p:pic>
        <p:nvPicPr>
          <p:cNvPr descr="Shape 179" id="826" name="Google Shape;826;p99"/>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827" name="Google Shape;827;p99"/>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206" id="828" name="Google Shape;828;p99"/>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207" id="829" name="Google Shape;829;p99"/>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208" id="830" name="Google Shape;830;p99"/>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209" id="831" name="Google Shape;831;p99"/>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210" id="832" name="Google Shape;832;p99"/>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833" name="Google Shape;833;p99"/>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34" name="Google Shape;834;p9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35" name="Shape 835"/>
        <p:cNvGrpSpPr/>
        <p:nvPr/>
      </p:nvGrpSpPr>
      <p:grpSpPr>
        <a:xfrm>
          <a:off x="0" y="0"/>
          <a:ext cx="0" cy="0"/>
          <a:chOff x="0" y="0"/>
          <a:chExt cx="0" cy="0"/>
        </a:xfrm>
      </p:grpSpPr>
      <p:sp>
        <p:nvSpPr>
          <p:cNvPr id="836" name="Google Shape;836;p100"/>
          <p:cNvSpPr txBox="1"/>
          <p:nvPr>
            <p:ph type="title"/>
          </p:nvPr>
        </p:nvSpPr>
        <p:spPr>
          <a:xfrm>
            <a:off x="311708" y="744574"/>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37" name="Google Shape;837;p100"/>
          <p:cNvSpPr txBox="1"/>
          <p:nvPr>
            <p:ph idx="1" type="body"/>
          </p:nvPr>
        </p:nvSpPr>
        <p:spPr>
          <a:xfrm>
            <a:off x="311699" y="2834125"/>
            <a:ext cx="8520600" cy="792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38" name="Google Shape;838;p10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839" name="Shape 839"/>
        <p:cNvGrpSpPr/>
        <p:nvPr/>
      </p:nvGrpSpPr>
      <p:grpSpPr>
        <a:xfrm>
          <a:off x="0" y="0"/>
          <a:ext cx="0" cy="0"/>
          <a:chOff x="0" y="0"/>
          <a:chExt cx="0" cy="0"/>
        </a:xfrm>
      </p:grpSpPr>
      <p:sp>
        <p:nvSpPr>
          <p:cNvPr id="840" name="Google Shape;840;p101"/>
          <p:cNvSpPr txBox="1"/>
          <p:nvPr>
            <p:ph type="title"/>
          </p:nvPr>
        </p:nvSpPr>
        <p:spPr>
          <a:xfrm>
            <a:off x="311699" y="2150849"/>
            <a:ext cx="8520600" cy="841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41" name="Google Shape;841;p101"/>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spTree>
      <p:nvGrpSpPr>
        <p:cNvPr id="842" name="Shape 842"/>
        <p:cNvGrpSpPr/>
        <p:nvPr/>
      </p:nvGrpSpPr>
      <p:grpSpPr>
        <a:xfrm>
          <a:off x="0" y="0"/>
          <a:ext cx="0" cy="0"/>
          <a:chOff x="0" y="0"/>
          <a:chExt cx="0" cy="0"/>
        </a:xfrm>
      </p:grpSpPr>
      <p:sp>
        <p:nvSpPr>
          <p:cNvPr id="843" name="Google Shape;843;p102"/>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44" name="Google Shape;844;p102"/>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45" name="Google Shape;845;p102"/>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p:cSld name="Title and two columns">
    <p:spTree>
      <p:nvGrpSpPr>
        <p:cNvPr id="846" name="Shape 846"/>
        <p:cNvGrpSpPr/>
        <p:nvPr/>
      </p:nvGrpSpPr>
      <p:grpSpPr>
        <a:xfrm>
          <a:off x="0" y="0"/>
          <a:ext cx="0" cy="0"/>
          <a:chOff x="0" y="0"/>
          <a:chExt cx="0" cy="0"/>
        </a:xfrm>
      </p:grpSpPr>
      <p:sp>
        <p:nvSpPr>
          <p:cNvPr id="847" name="Google Shape;847;p103"/>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48" name="Google Shape;848;p103"/>
          <p:cNvSpPr txBox="1"/>
          <p:nvPr>
            <p:ph idx="1" type="body"/>
          </p:nvPr>
        </p:nvSpPr>
        <p:spPr>
          <a:xfrm>
            <a:off x="311699"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1pPr>
            <a:lvl2pPr indent="-317500" lvl="1" marL="9144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2pPr>
            <a:lvl3pPr indent="-317500" lvl="2" marL="13716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3pPr>
            <a:lvl4pPr indent="-317500" lvl="3" marL="18288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4pPr>
            <a:lvl5pPr indent="-317500" lvl="4" marL="22860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49" name="Google Shape;849;p103"/>
          <p:cNvSpPr txBox="1"/>
          <p:nvPr>
            <p:ph idx="2" type="body"/>
          </p:nvPr>
        </p:nvSpPr>
        <p:spPr>
          <a:xfrm>
            <a:off x="4832399" y="1152475"/>
            <a:ext cx="39999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50" name="Google Shape;850;p10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851" name="Shape 851"/>
        <p:cNvGrpSpPr/>
        <p:nvPr/>
      </p:nvGrpSpPr>
      <p:grpSpPr>
        <a:xfrm>
          <a:off x="0" y="0"/>
          <a:ext cx="0" cy="0"/>
          <a:chOff x="0" y="0"/>
          <a:chExt cx="0" cy="0"/>
        </a:xfrm>
      </p:grpSpPr>
      <p:sp>
        <p:nvSpPr>
          <p:cNvPr id="852" name="Google Shape;852;p104"/>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53" name="Google Shape;853;p104"/>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854" name="Shape 854"/>
        <p:cNvGrpSpPr/>
        <p:nvPr/>
      </p:nvGrpSpPr>
      <p:grpSpPr>
        <a:xfrm>
          <a:off x="0" y="0"/>
          <a:ext cx="0" cy="0"/>
          <a:chOff x="0" y="0"/>
          <a:chExt cx="0" cy="0"/>
        </a:xfrm>
      </p:grpSpPr>
      <p:sp>
        <p:nvSpPr>
          <p:cNvPr id="855" name="Google Shape;855;p105"/>
          <p:cNvSpPr txBox="1"/>
          <p:nvPr>
            <p:ph type="title"/>
          </p:nvPr>
        </p:nvSpPr>
        <p:spPr>
          <a:xfrm>
            <a:off x="311699"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56" name="Google Shape;856;p105"/>
          <p:cNvSpPr txBox="1"/>
          <p:nvPr>
            <p:ph idx="1" type="body"/>
          </p:nvPr>
        </p:nvSpPr>
        <p:spPr>
          <a:xfrm>
            <a:off x="311699" y="1389599"/>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1pPr>
            <a:lvl2pPr indent="-304800" lvl="1" marL="9144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2pPr>
            <a:lvl3pPr indent="-304800" lvl="2" marL="13716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3pPr>
            <a:lvl4pPr indent="-304800" lvl="3" marL="18288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4pPr>
            <a:lvl5pPr indent="-304800" lvl="4" marL="22860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57" name="Google Shape;857;p105"/>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858" name="Shape 858"/>
        <p:cNvGrpSpPr/>
        <p:nvPr/>
      </p:nvGrpSpPr>
      <p:grpSpPr>
        <a:xfrm>
          <a:off x="0" y="0"/>
          <a:ext cx="0" cy="0"/>
          <a:chOff x="0" y="0"/>
          <a:chExt cx="0" cy="0"/>
        </a:xfrm>
      </p:grpSpPr>
      <p:sp>
        <p:nvSpPr>
          <p:cNvPr id="859" name="Google Shape;859;p106"/>
          <p:cNvSpPr txBox="1"/>
          <p:nvPr>
            <p:ph type="title"/>
          </p:nvPr>
        </p:nvSpPr>
        <p:spPr>
          <a:xfrm>
            <a:off x="490250" y="450149"/>
            <a:ext cx="63678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4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60" name="Google Shape;860;p106"/>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6" Type="http://schemas.openxmlformats.org/officeDocument/2006/relationships/theme" Target="../theme/theme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5" Type="http://schemas.openxmlformats.org/officeDocument/2006/relationships/theme" Target="../theme/theme1.xml"/><Relationship Id="rId14" Type="http://schemas.openxmlformats.org/officeDocument/2006/relationships/slideLayout" Target="../slideLayouts/slideLayout5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8.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5" Type="http://schemas.openxmlformats.org/officeDocument/2006/relationships/slideLayout" Target="../slideLayouts/slideLayout59.xml"/><Relationship Id="rId19" Type="http://schemas.openxmlformats.org/officeDocument/2006/relationships/slideLayout" Target="../slideLayouts/slideLayout73.xml"/><Relationship Id="rId6" Type="http://schemas.openxmlformats.org/officeDocument/2006/relationships/slideLayout" Target="../slideLayouts/slideLayout60.xml"/><Relationship Id="rId18" Type="http://schemas.openxmlformats.org/officeDocument/2006/relationships/slideLayout" Target="../slideLayouts/slideLayout72.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4.xml"/><Relationship Id="rId10" Type="http://schemas.openxmlformats.org/officeDocument/2006/relationships/slideLayout" Target="../slideLayouts/slideLayout83.xml"/><Relationship Id="rId13" Type="http://schemas.openxmlformats.org/officeDocument/2006/relationships/slideLayout" Target="../slideLayouts/slideLayout86.xml"/><Relationship Id="rId12" Type="http://schemas.openxmlformats.org/officeDocument/2006/relationships/slideLayout" Target="../slideLayouts/slideLayout85.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16" Type="http://schemas.openxmlformats.org/officeDocument/2006/relationships/theme" Target="../theme/theme10.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128.xml"/><Relationship Id="rId20" Type="http://schemas.openxmlformats.org/officeDocument/2006/relationships/slideLayout" Target="../slideLayouts/slideLayout108.xml"/><Relationship Id="rId42" Type="http://schemas.openxmlformats.org/officeDocument/2006/relationships/slideLayout" Target="../slideLayouts/slideLayout130.xml"/><Relationship Id="rId41" Type="http://schemas.openxmlformats.org/officeDocument/2006/relationships/slideLayout" Target="../slideLayouts/slideLayout129.xml"/><Relationship Id="rId22" Type="http://schemas.openxmlformats.org/officeDocument/2006/relationships/slideLayout" Target="../slideLayouts/slideLayout110.xml"/><Relationship Id="rId44" Type="http://schemas.openxmlformats.org/officeDocument/2006/relationships/theme" Target="../theme/theme6.xml"/><Relationship Id="rId21" Type="http://schemas.openxmlformats.org/officeDocument/2006/relationships/slideLayout" Target="../slideLayouts/slideLayout109.xml"/><Relationship Id="rId43" Type="http://schemas.openxmlformats.org/officeDocument/2006/relationships/slideLayout" Target="../slideLayouts/slideLayout131.xml"/><Relationship Id="rId24" Type="http://schemas.openxmlformats.org/officeDocument/2006/relationships/slideLayout" Target="../slideLayouts/slideLayout112.xml"/><Relationship Id="rId23" Type="http://schemas.openxmlformats.org/officeDocument/2006/relationships/slideLayout" Target="../slideLayouts/slideLayout111.xml"/><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26" Type="http://schemas.openxmlformats.org/officeDocument/2006/relationships/slideLayout" Target="../slideLayouts/slideLayout114.xml"/><Relationship Id="rId25" Type="http://schemas.openxmlformats.org/officeDocument/2006/relationships/slideLayout" Target="../slideLayouts/slideLayout113.xml"/><Relationship Id="rId28" Type="http://schemas.openxmlformats.org/officeDocument/2006/relationships/slideLayout" Target="../slideLayouts/slideLayout116.xml"/><Relationship Id="rId27" Type="http://schemas.openxmlformats.org/officeDocument/2006/relationships/slideLayout" Target="../slideLayouts/slideLayout115.xml"/><Relationship Id="rId5" Type="http://schemas.openxmlformats.org/officeDocument/2006/relationships/slideLayout" Target="../slideLayouts/slideLayout93.xml"/><Relationship Id="rId6" Type="http://schemas.openxmlformats.org/officeDocument/2006/relationships/slideLayout" Target="../slideLayouts/slideLayout94.xml"/><Relationship Id="rId29" Type="http://schemas.openxmlformats.org/officeDocument/2006/relationships/slideLayout" Target="../slideLayouts/slideLayout117.xml"/><Relationship Id="rId7" Type="http://schemas.openxmlformats.org/officeDocument/2006/relationships/slideLayout" Target="../slideLayouts/slideLayout95.xml"/><Relationship Id="rId8" Type="http://schemas.openxmlformats.org/officeDocument/2006/relationships/slideLayout" Target="../slideLayouts/slideLayout96.xml"/><Relationship Id="rId31" Type="http://schemas.openxmlformats.org/officeDocument/2006/relationships/slideLayout" Target="../slideLayouts/slideLayout119.xml"/><Relationship Id="rId30" Type="http://schemas.openxmlformats.org/officeDocument/2006/relationships/slideLayout" Target="../slideLayouts/slideLayout118.xml"/><Relationship Id="rId11" Type="http://schemas.openxmlformats.org/officeDocument/2006/relationships/slideLayout" Target="../slideLayouts/slideLayout99.xml"/><Relationship Id="rId33" Type="http://schemas.openxmlformats.org/officeDocument/2006/relationships/slideLayout" Target="../slideLayouts/slideLayout121.xml"/><Relationship Id="rId10" Type="http://schemas.openxmlformats.org/officeDocument/2006/relationships/slideLayout" Target="../slideLayouts/slideLayout98.xml"/><Relationship Id="rId32" Type="http://schemas.openxmlformats.org/officeDocument/2006/relationships/slideLayout" Target="../slideLayouts/slideLayout120.xml"/><Relationship Id="rId13" Type="http://schemas.openxmlformats.org/officeDocument/2006/relationships/slideLayout" Target="../slideLayouts/slideLayout101.xml"/><Relationship Id="rId35" Type="http://schemas.openxmlformats.org/officeDocument/2006/relationships/slideLayout" Target="../slideLayouts/slideLayout123.xml"/><Relationship Id="rId12" Type="http://schemas.openxmlformats.org/officeDocument/2006/relationships/slideLayout" Target="../slideLayouts/slideLayout100.xml"/><Relationship Id="rId34" Type="http://schemas.openxmlformats.org/officeDocument/2006/relationships/slideLayout" Target="../slideLayouts/slideLayout122.xml"/><Relationship Id="rId15" Type="http://schemas.openxmlformats.org/officeDocument/2006/relationships/slideLayout" Target="../slideLayouts/slideLayout103.xml"/><Relationship Id="rId37" Type="http://schemas.openxmlformats.org/officeDocument/2006/relationships/slideLayout" Target="../slideLayouts/slideLayout125.xml"/><Relationship Id="rId14" Type="http://schemas.openxmlformats.org/officeDocument/2006/relationships/slideLayout" Target="../slideLayouts/slideLayout102.xml"/><Relationship Id="rId36" Type="http://schemas.openxmlformats.org/officeDocument/2006/relationships/slideLayout" Target="../slideLayouts/slideLayout124.xml"/><Relationship Id="rId17" Type="http://schemas.openxmlformats.org/officeDocument/2006/relationships/slideLayout" Target="../slideLayouts/slideLayout105.xml"/><Relationship Id="rId39" Type="http://schemas.openxmlformats.org/officeDocument/2006/relationships/slideLayout" Target="../slideLayouts/slideLayout127.xml"/><Relationship Id="rId16" Type="http://schemas.openxmlformats.org/officeDocument/2006/relationships/slideLayout" Target="../slideLayouts/slideLayout104.xml"/><Relationship Id="rId38" Type="http://schemas.openxmlformats.org/officeDocument/2006/relationships/slideLayout" Target="../slideLayouts/slideLayout126.xml"/><Relationship Id="rId19" Type="http://schemas.openxmlformats.org/officeDocument/2006/relationships/slideLayout" Target="../slideLayouts/slideLayout107.xml"/><Relationship Id="rId18"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50.xml"/><Relationship Id="rId22" Type="http://schemas.openxmlformats.org/officeDocument/2006/relationships/slideLayout" Target="../slideLayouts/slideLayout152.xml"/><Relationship Id="rId21" Type="http://schemas.openxmlformats.org/officeDocument/2006/relationships/slideLayout" Target="../slideLayouts/slideLayout151.xml"/><Relationship Id="rId24" Type="http://schemas.openxmlformats.org/officeDocument/2006/relationships/slideLayout" Target="../slideLayouts/slideLayout154.xml"/><Relationship Id="rId23" Type="http://schemas.openxmlformats.org/officeDocument/2006/relationships/slideLayout" Target="../slideLayouts/slideLayout153.xml"/><Relationship Id="rId1" Type="http://schemas.openxmlformats.org/officeDocument/2006/relationships/image" Target="../media/image192.png"/><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26" Type="http://schemas.openxmlformats.org/officeDocument/2006/relationships/slideLayout" Target="../slideLayouts/slideLayout156.xml"/><Relationship Id="rId25" Type="http://schemas.openxmlformats.org/officeDocument/2006/relationships/slideLayout" Target="../slideLayouts/slideLayout155.xml"/><Relationship Id="rId27" Type="http://schemas.openxmlformats.org/officeDocument/2006/relationships/theme" Target="../theme/theme7.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3" Type="http://schemas.openxmlformats.org/officeDocument/2006/relationships/slideLayout" Target="../slideLayouts/slideLayout143.xml"/><Relationship Id="rId12" Type="http://schemas.openxmlformats.org/officeDocument/2006/relationships/slideLayout" Target="../slideLayouts/slideLayout142.xml"/><Relationship Id="rId15" Type="http://schemas.openxmlformats.org/officeDocument/2006/relationships/slideLayout" Target="../slideLayouts/slideLayout145.xml"/><Relationship Id="rId14" Type="http://schemas.openxmlformats.org/officeDocument/2006/relationships/slideLayout" Target="../slideLayouts/slideLayout144.xml"/><Relationship Id="rId17" Type="http://schemas.openxmlformats.org/officeDocument/2006/relationships/slideLayout" Target="../slideLayouts/slideLayout147.xml"/><Relationship Id="rId16" Type="http://schemas.openxmlformats.org/officeDocument/2006/relationships/slideLayout" Target="../slideLayouts/slideLayout146.xml"/><Relationship Id="rId19" Type="http://schemas.openxmlformats.org/officeDocument/2006/relationships/slideLayout" Target="../slideLayouts/slideLayout149.xml"/><Relationship Id="rId18" Type="http://schemas.openxmlformats.org/officeDocument/2006/relationships/slideLayout" Target="../slideLayouts/slideLayout148.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196.xml"/><Relationship Id="rId20" Type="http://schemas.openxmlformats.org/officeDocument/2006/relationships/slideLayout" Target="../slideLayouts/slideLayout176.xml"/><Relationship Id="rId42" Type="http://schemas.openxmlformats.org/officeDocument/2006/relationships/slideLayout" Target="../slideLayouts/slideLayout198.xml"/><Relationship Id="rId41" Type="http://schemas.openxmlformats.org/officeDocument/2006/relationships/slideLayout" Target="../slideLayouts/slideLayout197.xml"/><Relationship Id="rId22" Type="http://schemas.openxmlformats.org/officeDocument/2006/relationships/slideLayout" Target="../slideLayouts/slideLayout178.xml"/><Relationship Id="rId44" Type="http://schemas.openxmlformats.org/officeDocument/2006/relationships/slideLayout" Target="../slideLayouts/slideLayout200.xml"/><Relationship Id="rId21" Type="http://schemas.openxmlformats.org/officeDocument/2006/relationships/slideLayout" Target="../slideLayouts/slideLayout177.xml"/><Relationship Id="rId43" Type="http://schemas.openxmlformats.org/officeDocument/2006/relationships/slideLayout" Target="../slideLayouts/slideLayout199.xml"/><Relationship Id="rId24" Type="http://schemas.openxmlformats.org/officeDocument/2006/relationships/slideLayout" Target="../slideLayouts/slideLayout180.xml"/><Relationship Id="rId46" Type="http://schemas.openxmlformats.org/officeDocument/2006/relationships/theme" Target="../theme/theme2.xml"/><Relationship Id="rId23" Type="http://schemas.openxmlformats.org/officeDocument/2006/relationships/slideLayout" Target="../slideLayouts/slideLayout179.xml"/><Relationship Id="rId45" Type="http://schemas.openxmlformats.org/officeDocument/2006/relationships/slideLayout" Target="../slideLayouts/slideLayout201.xml"/><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26" Type="http://schemas.openxmlformats.org/officeDocument/2006/relationships/slideLayout" Target="../slideLayouts/slideLayout182.xml"/><Relationship Id="rId25" Type="http://schemas.openxmlformats.org/officeDocument/2006/relationships/slideLayout" Target="../slideLayouts/slideLayout181.xml"/><Relationship Id="rId28" Type="http://schemas.openxmlformats.org/officeDocument/2006/relationships/slideLayout" Target="../slideLayouts/slideLayout184.xml"/><Relationship Id="rId27" Type="http://schemas.openxmlformats.org/officeDocument/2006/relationships/slideLayout" Target="../slideLayouts/slideLayout183.xml"/><Relationship Id="rId5" Type="http://schemas.openxmlformats.org/officeDocument/2006/relationships/slideLayout" Target="../slideLayouts/slideLayout161.xml"/><Relationship Id="rId6" Type="http://schemas.openxmlformats.org/officeDocument/2006/relationships/slideLayout" Target="../slideLayouts/slideLayout162.xml"/><Relationship Id="rId29" Type="http://schemas.openxmlformats.org/officeDocument/2006/relationships/slideLayout" Target="../slideLayouts/slideLayout185.xml"/><Relationship Id="rId7" Type="http://schemas.openxmlformats.org/officeDocument/2006/relationships/slideLayout" Target="../slideLayouts/slideLayout163.xml"/><Relationship Id="rId8" Type="http://schemas.openxmlformats.org/officeDocument/2006/relationships/slideLayout" Target="../slideLayouts/slideLayout164.xml"/><Relationship Id="rId31" Type="http://schemas.openxmlformats.org/officeDocument/2006/relationships/slideLayout" Target="../slideLayouts/slideLayout187.xml"/><Relationship Id="rId30" Type="http://schemas.openxmlformats.org/officeDocument/2006/relationships/slideLayout" Target="../slideLayouts/slideLayout186.xml"/><Relationship Id="rId11" Type="http://schemas.openxmlformats.org/officeDocument/2006/relationships/slideLayout" Target="../slideLayouts/slideLayout167.xml"/><Relationship Id="rId33" Type="http://schemas.openxmlformats.org/officeDocument/2006/relationships/slideLayout" Target="../slideLayouts/slideLayout189.xml"/><Relationship Id="rId10" Type="http://schemas.openxmlformats.org/officeDocument/2006/relationships/slideLayout" Target="../slideLayouts/slideLayout166.xml"/><Relationship Id="rId32" Type="http://schemas.openxmlformats.org/officeDocument/2006/relationships/slideLayout" Target="../slideLayouts/slideLayout188.xml"/><Relationship Id="rId13" Type="http://schemas.openxmlformats.org/officeDocument/2006/relationships/slideLayout" Target="../slideLayouts/slideLayout169.xml"/><Relationship Id="rId35" Type="http://schemas.openxmlformats.org/officeDocument/2006/relationships/slideLayout" Target="../slideLayouts/slideLayout191.xml"/><Relationship Id="rId12" Type="http://schemas.openxmlformats.org/officeDocument/2006/relationships/slideLayout" Target="../slideLayouts/slideLayout168.xml"/><Relationship Id="rId34" Type="http://schemas.openxmlformats.org/officeDocument/2006/relationships/slideLayout" Target="../slideLayouts/slideLayout190.xml"/><Relationship Id="rId15" Type="http://schemas.openxmlformats.org/officeDocument/2006/relationships/slideLayout" Target="../slideLayouts/slideLayout171.xml"/><Relationship Id="rId37" Type="http://schemas.openxmlformats.org/officeDocument/2006/relationships/slideLayout" Target="../slideLayouts/slideLayout193.xml"/><Relationship Id="rId14" Type="http://schemas.openxmlformats.org/officeDocument/2006/relationships/slideLayout" Target="../slideLayouts/slideLayout170.xml"/><Relationship Id="rId36" Type="http://schemas.openxmlformats.org/officeDocument/2006/relationships/slideLayout" Target="../slideLayouts/slideLayout192.xml"/><Relationship Id="rId17" Type="http://schemas.openxmlformats.org/officeDocument/2006/relationships/slideLayout" Target="../slideLayouts/slideLayout173.xml"/><Relationship Id="rId39" Type="http://schemas.openxmlformats.org/officeDocument/2006/relationships/slideLayout" Target="../slideLayouts/slideLayout195.xml"/><Relationship Id="rId16" Type="http://schemas.openxmlformats.org/officeDocument/2006/relationships/slideLayout" Target="../slideLayouts/slideLayout172.xml"/><Relationship Id="rId38" Type="http://schemas.openxmlformats.org/officeDocument/2006/relationships/slideLayout" Target="../slideLayouts/slideLayout194.xml"/><Relationship Id="rId19" Type="http://schemas.openxmlformats.org/officeDocument/2006/relationships/slideLayout" Target="../slideLayouts/slideLayout175.xml"/><Relationship Id="rId18"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98" name="Google Shape;198;p28"/>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48" name="Shape 348"/>
        <p:cNvGrpSpPr/>
        <p:nvPr/>
      </p:nvGrpSpPr>
      <p:grpSpPr>
        <a:xfrm>
          <a:off x="0" y="0"/>
          <a:ext cx="0" cy="0"/>
          <a:chOff x="0" y="0"/>
          <a:chExt cx="0" cy="0"/>
        </a:xfrm>
      </p:grpSpPr>
      <p:sp>
        <p:nvSpPr>
          <p:cNvPr id="349" name="Google Shape;349;p44"/>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350" name="Google Shape;350;p4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82" name="Shape 482"/>
        <p:cNvGrpSpPr/>
        <p:nvPr/>
      </p:nvGrpSpPr>
      <p:grpSpPr>
        <a:xfrm>
          <a:off x="0" y="0"/>
          <a:ext cx="0" cy="0"/>
          <a:chOff x="0" y="0"/>
          <a:chExt cx="0" cy="0"/>
        </a:xfrm>
      </p:grpSpPr>
      <p:sp>
        <p:nvSpPr>
          <p:cNvPr id="483" name="Google Shape;483;p59"/>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484" name="Google Shape;484;p59"/>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50" name="Shape 650"/>
        <p:cNvGrpSpPr/>
        <p:nvPr/>
      </p:nvGrpSpPr>
      <p:grpSpPr>
        <a:xfrm>
          <a:off x="0" y="0"/>
          <a:ext cx="0" cy="0"/>
          <a:chOff x="0" y="0"/>
          <a:chExt cx="0" cy="0"/>
        </a:xfrm>
      </p:grpSpPr>
      <p:sp>
        <p:nvSpPr>
          <p:cNvPr id="651" name="Google Shape;651;p79"/>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652" name="Google Shape;652;p79"/>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03" name="Shape 803"/>
        <p:cNvGrpSpPr/>
        <p:nvPr/>
      </p:nvGrpSpPr>
      <p:grpSpPr>
        <a:xfrm>
          <a:off x="0" y="0"/>
          <a:ext cx="0" cy="0"/>
          <a:chOff x="0" y="0"/>
          <a:chExt cx="0" cy="0"/>
        </a:xfrm>
      </p:grpSpPr>
      <p:sp>
        <p:nvSpPr>
          <p:cNvPr id="804" name="Google Shape;804;p95"/>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05" name="Google Shape;805;p95"/>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06" name="Google Shape;806;p95"/>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047" name="Shape 1047"/>
        <p:cNvGrpSpPr/>
        <p:nvPr/>
      </p:nvGrpSpPr>
      <p:grpSpPr>
        <a:xfrm>
          <a:off x="0" y="0"/>
          <a:ext cx="0" cy="0"/>
          <a:chOff x="0" y="0"/>
          <a:chExt cx="0" cy="0"/>
        </a:xfrm>
      </p:grpSpPr>
      <p:sp>
        <p:nvSpPr>
          <p:cNvPr id="1048" name="Google Shape;1048;p139"/>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1049" name="Google Shape;1049;p139"/>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050" name="Google Shape;1050;p13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01" name="Shape 1201"/>
        <p:cNvGrpSpPr/>
        <p:nvPr/>
      </p:nvGrpSpPr>
      <p:grpSpPr>
        <a:xfrm>
          <a:off x="0" y="0"/>
          <a:ext cx="0" cy="0"/>
          <a:chOff x="0" y="0"/>
          <a:chExt cx="0" cy="0"/>
        </a:xfrm>
      </p:grpSpPr>
      <p:sp>
        <p:nvSpPr>
          <p:cNvPr id="1202" name="Google Shape;1202;p165"/>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03" name="Google Shape;1203;p165"/>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04" name="Google Shape;1204;p165"/>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 id="2147483835" r:id="rId32"/>
    <p:sldLayoutId id="2147483836" r:id="rId33"/>
    <p:sldLayoutId id="2147483837" r:id="rId34"/>
    <p:sldLayoutId id="2147483838" r:id="rId35"/>
    <p:sldLayoutId id="2147483839" r:id="rId36"/>
    <p:sldLayoutId id="2147483840" r:id="rId37"/>
    <p:sldLayoutId id="2147483841" r:id="rId38"/>
    <p:sldLayoutId id="2147483842" r:id="rId39"/>
    <p:sldLayoutId id="2147483843" r:id="rId40"/>
    <p:sldLayoutId id="2147483844" r:id="rId41"/>
    <p:sldLayoutId id="2147483845" r:id="rId42"/>
    <p:sldLayoutId id="2147483846" r:id="rId43"/>
    <p:sldLayoutId id="2147483847" r:id="rId44"/>
    <p:sldLayoutId id="2147483848"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2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3.xml"/><Relationship Id="rId3" Type="http://schemas.openxmlformats.org/officeDocument/2006/relationships/image" Target="../media/image19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5.xml"/><Relationship Id="rId3" Type="http://schemas.openxmlformats.org/officeDocument/2006/relationships/image" Target="../media/image197.png"/><Relationship Id="rId4" Type="http://schemas.openxmlformats.org/officeDocument/2006/relationships/image" Target="../media/image19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6.xml"/><Relationship Id="rId3" Type="http://schemas.openxmlformats.org/officeDocument/2006/relationships/image" Target="../media/image197.png"/><Relationship Id="rId4" Type="http://schemas.openxmlformats.org/officeDocument/2006/relationships/image" Target="../media/image1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7.xml"/><Relationship Id="rId3" Type="http://schemas.openxmlformats.org/officeDocument/2006/relationships/image" Target="../media/image197.png"/><Relationship Id="rId4" Type="http://schemas.openxmlformats.org/officeDocument/2006/relationships/image" Target="../media/image1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28.xml"/><Relationship Id="rId3" Type="http://schemas.openxmlformats.org/officeDocument/2006/relationships/image" Target="../media/image202.png"/><Relationship Id="rId4" Type="http://schemas.openxmlformats.org/officeDocument/2006/relationships/image" Target="../media/image200.png"/><Relationship Id="rId9" Type="http://schemas.openxmlformats.org/officeDocument/2006/relationships/image" Target="../media/image207.png"/><Relationship Id="rId5" Type="http://schemas.openxmlformats.org/officeDocument/2006/relationships/image" Target="../media/image201.png"/><Relationship Id="rId6" Type="http://schemas.openxmlformats.org/officeDocument/2006/relationships/image" Target="../media/image203.png"/><Relationship Id="rId7" Type="http://schemas.openxmlformats.org/officeDocument/2006/relationships/image" Target="../media/image204.png"/><Relationship Id="rId8" Type="http://schemas.openxmlformats.org/officeDocument/2006/relationships/image" Target="../media/image20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29.xml"/><Relationship Id="rId3"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 Id="rId5" Type="http://schemas.openxmlformats.org/officeDocument/2006/relationships/image" Target="../media/image221.png"/><Relationship Id="rId6" Type="http://schemas.openxmlformats.org/officeDocument/2006/relationships/image" Target="../media/image214.png"/><Relationship Id="rId7" Type="http://schemas.openxmlformats.org/officeDocument/2006/relationships/image" Target="../media/image213.png"/><Relationship Id="rId8" Type="http://schemas.openxmlformats.org/officeDocument/2006/relationships/image" Target="../media/image215.png"/><Relationship Id="rId11" Type="http://schemas.openxmlformats.org/officeDocument/2006/relationships/image" Target="../media/image226.png"/><Relationship Id="rId10" Type="http://schemas.openxmlformats.org/officeDocument/2006/relationships/image" Target="../media/image219.png"/><Relationship Id="rId13" Type="http://schemas.openxmlformats.org/officeDocument/2006/relationships/image" Target="../media/image258.png"/><Relationship Id="rId12" Type="http://schemas.openxmlformats.org/officeDocument/2006/relationships/image" Target="../media/image2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 Id="rId3" Type="http://schemas.openxmlformats.org/officeDocument/2006/relationships/image" Target="../media/image18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30.xml"/><Relationship Id="rId3" Type="http://schemas.openxmlformats.org/officeDocument/2006/relationships/image" Target="../media/image2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1.xml"/><Relationship Id="rId3" Type="http://schemas.openxmlformats.org/officeDocument/2006/relationships/image" Target="../media/image2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34.xml"/><Relationship Id="rId3" Type="http://schemas.openxmlformats.org/officeDocument/2006/relationships/image" Target="../media/image2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36.xml"/><Relationship Id="rId3" Type="http://schemas.openxmlformats.org/officeDocument/2006/relationships/image" Target="../media/image197.png"/><Relationship Id="rId4" Type="http://schemas.openxmlformats.org/officeDocument/2006/relationships/image" Target="../media/image2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40.xml"/><Relationship Id="rId3" Type="http://schemas.openxmlformats.org/officeDocument/2006/relationships/image" Target="../media/image197.png"/><Relationship Id="rId4" Type="http://schemas.openxmlformats.org/officeDocument/2006/relationships/image" Target="../media/image2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44.xml"/><Relationship Id="rId3" Type="http://schemas.openxmlformats.org/officeDocument/2006/relationships/image" Target="../media/image197.png"/><Relationship Id="rId4" Type="http://schemas.openxmlformats.org/officeDocument/2006/relationships/image" Target="../media/image2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45.xml"/><Relationship Id="rId3" Type="http://schemas.openxmlformats.org/officeDocument/2006/relationships/image" Target="../media/image2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7.xml"/><Relationship Id="rId3" Type="http://schemas.openxmlformats.org/officeDocument/2006/relationships/image" Target="../media/image233.png"/><Relationship Id="rId4" Type="http://schemas.openxmlformats.org/officeDocument/2006/relationships/image" Target="../media/image2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184.png"/><Relationship Id="rId4" Type="http://schemas.openxmlformats.org/officeDocument/2006/relationships/image" Target="../media/image187.png"/><Relationship Id="rId9" Type="http://schemas.openxmlformats.org/officeDocument/2006/relationships/image" Target="../media/image196.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6.xml"/><Relationship Id="rId3" Type="http://schemas.openxmlformats.org/officeDocument/2006/relationships/image" Target="../media/image224.png"/><Relationship Id="rId4" Type="http://schemas.openxmlformats.org/officeDocument/2006/relationships/image" Target="../media/image2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7.xml"/><Relationship Id="rId3" Type="http://schemas.openxmlformats.org/officeDocument/2006/relationships/image" Target="../media/image230.png"/><Relationship Id="rId4" Type="http://schemas.openxmlformats.org/officeDocument/2006/relationships/image" Target="../media/image232.png"/><Relationship Id="rId5" Type="http://schemas.openxmlformats.org/officeDocument/2006/relationships/image" Target="../media/image228.png"/><Relationship Id="rId6" Type="http://schemas.openxmlformats.org/officeDocument/2006/relationships/image" Target="../media/image2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2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9.xml"/><Relationship Id="rId3" Type="http://schemas.openxmlformats.org/officeDocument/2006/relationships/image" Target="../media/image252.png"/><Relationship Id="rId4" Type="http://schemas.openxmlformats.org/officeDocument/2006/relationships/image" Target="../media/image229.png"/><Relationship Id="rId5" Type="http://schemas.openxmlformats.org/officeDocument/2006/relationships/image" Target="../media/image2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26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 Id="rId3" Type="http://schemas.openxmlformats.org/officeDocument/2006/relationships/image" Target="../media/image2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2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9.xml"/><Relationship Id="rId3" Type="http://schemas.openxmlformats.org/officeDocument/2006/relationships/image" Target="../media/image242.png"/><Relationship Id="rId4" Type="http://schemas.openxmlformats.org/officeDocument/2006/relationships/image" Target="../media/image237.png"/><Relationship Id="rId5" Type="http://schemas.openxmlformats.org/officeDocument/2006/relationships/image" Target="../media/image2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0.xml"/><Relationship Id="rId3" Type="http://schemas.openxmlformats.org/officeDocument/2006/relationships/image" Target="../media/image231.png"/><Relationship Id="rId4" Type="http://schemas.openxmlformats.org/officeDocument/2006/relationships/image" Target="../media/image2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1.xml"/><Relationship Id="rId3" Type="http://schemas.openxmlformats.org/officeDocument/2006/relationships/image" Target="../media/image2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3.xml"/><Relationship Id="rId3" Type="http://schemas.openxmlformats.org/officeDocument/2006/relationships/image" Target="../media/image2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4.xml"/><Relationship Id="rId3" Type="http://schemas.openxmlformats.org/officeDocument/2006/relationships/image" Target="../media/image2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6.xml"/><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2.xml"/><Relationship Id="rId3" Type="http://schemas.openxmlformats.org/officeDocument/2006/relationships/image" Target="../media/image2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3.xml"/><Relationship Id="rId3" Type="http://schemas.openxmlformats.org/officeDocument/2006/relationships/image" Target="../media/image2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 Id="rId3" Type="http://schemas.openxmlformats.org/officeDocument/2006/relationships/image" Target="../media/image2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7.xml"/><Relationship Id="rId3" Type="http://schemas.openxmlformats.org/officeDocument/2006/relationships/image" Target="../media/image251.png"/><Relationship Id="rId4" Type="http://schemas.openxmlformats.org/officeDocument/2006/relationships/image" Target="../media/image2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8.xml"/><Relationship Id="rId3" Type="http://schemas.openxmlformats.org/officeDocument/2006/relationships/image" Target="../media/image251.png"/><Relationship Id="rId4" Type="http://schemas.openxmlformats.org/officeDocument/2006/relationships/image" Target="../media/image2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0.xml"/><Relationship Id="rId3" Type="http://schemas.openxmlformats.org/officeDocument/2006/relationships/image" Target="../media/image260.png"/><Relationship Id="rId4" Type="http://schemas.openxmlformats.org/officeDocument/2006/relationships/image" Target="../media/image253.png"/><Relationship Id="rId5" Type="http://schemas.openxmlformats.org/officeDocument/2006/relationships/image" Target="../media/image2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1.xml"/><Relationship Id="rId3" Type="http://schemas.openxmlformats.org/officeDocument/2006/relationships/image" Target="../media/image255.png"/><Relationship Id="rId4" Type="http://schemas.openxmlformats.org/officeDocument/2006/relationships/image" Target="../media/image256.png"/><Relationship Id="rId5" Type="http://schemas.openxmlformats.org/officeDocument/2006/relationships/image" Target="../media/image263.png"/><Relationship Id="rId6" Type="http://schemas.openxmlformats.org/officeDocument/2006/relationships/image" Target="../media/image254.png"/><Relationship Id="rId7" Type="http://schemas.openxmlformats.org/officeDocument/2006/relationships/image" Target="../media/image262.png"/><Relationship Id="rId8" Type="http://schemas.openxmlformats.org/officeDocument/2006/relationships/image" Target="../media/image2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211"/>
          <p:cNvSpPr txBox="1"/>
          <p:nvPr>
            <p:ph idx="2" type="subTitle"/>
          </p:nvPr>
        </p:nvSpPr>
        <p:spPr>
          <a:xfrm>
            <a:off x="4245394" y="2920600"/>
            <a:ext cx="3334800" cy="114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TECHNICAL OVERVIEW</a:t>
            </a:r>
            <a:endParaRPr/>
          </a:p>
        </p:txBody>
      </p:sp>
      <p:sp>
        <p:nvSpPr>
          <p:cNvPr id="1462" name="Google Shape;1462;p21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463" name="Google Shape;1463;p211"/>
          <p:cNvSpPr txBox="1"/>
          <p:nvPr>
            <p:ph type="title"/>
          </p:nvPr>
        </p:nvSpPr>
        <p:spPr>
          <a:xfrm>
            <a:off x="4245394" y="1355420"/>
            <a:ext cx="4302300" cy="1446900"/>
          </a:xfrm>
          <a:prstGeom prst="rect">
            <a:avLst/>
          </a:prstGeom>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a:t>OPENSHIFT CONTAINER PLATFORM</a:t>
            </a:r>
            <a:endParaRPr/>
          </a:p>
        </p:txBody>
      </p:sp>
      <p:sp>
        <p:nvSpPr>
          <p:cNvPr id="1464" name="Google Shape;1464;p21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p>
            <a:pPr indent="0" lvl="0" marL="0" rtl="0" algn="l">
              <a:spcBef>
                <a:spcPts val="0"/>
              </a:spcBef>
              <a:spcAft>
                <a:spcPts val="0"/>
              </a:spcAft>
              <a:buNone/>
            </a:pPr>
            <a:r>
              <a:t/>
            </a:r>
            <a:endParaRPr/>
          </a:p>
        </p:txBody>
      </p:sp>
      <p:sp>
        <p:nvSpPr>
          <p:cNvPr id="1465" name="Google Shape;1465;p211"/>
          <p:cNvSpPr txBox="1"/>
          <p:nvPr/>
        </p:nvSpPr>
        <p:spPr>
          <a:xfrm>
            <a:off x="4245391" y="4292800"/>
            <a:ext cx="3253200" cy="886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latin typeface="Overpass Light"/>
                <a:ea typeface="Overpass Light"/>
                <a:cs typeface="Overpass Light"/>
                <a:sym typeface="Overpass Light"/>
              </a:rPr>
              <a:t>PRESENTER NAME</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PRESENTER TITLE</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DATE</a:t>
            </a:r>
            <a:endParaRPr>
              <a:latin typeface="Overpass Light"/>
              <a:ea typeface="Overpass Light"/>
              <a:cs typeface="Overpass Light"/>
              <a:sym typeface="Overpas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Google Shape;1633;p22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34" name="Google Shape;1634;p2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35" name="Google Shape;1635;p220"/>
          <p:cNvSpPr/>
          <p:nvPr/>
        </p:nvSpPr>
        <p:spPr>
          <a:xfrm>
            <a:off x="2127387" y="2142850"/>
            <a:ext cx="2488500" cy="1982400"/>
          </a:xfrm>
          <a:prstGeom prst="rect">
            <a:avLst/>
          </a:prstGeom>
          <a:noFill/>
          <a:ln cap="flat" cmpd="sng" w="19050">
            <a:solidFill>
              <a:srgbClr val="EC7A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IMAGE REGISTRY</a:t>
            </a:r>
            <a:endParaRPr sz="1000">
              <a:latin typeface="Overpass"/>
              <a:ea typeface="Overpass"/>
              <a:cs typeface="Overpass"/>
              <a:sym typeface="Overpass"/>
            </a:endParaRPr>
          </a:p>
        </p:txBody>
      </p:sp>
      <p:sp>
        <p:nvSpPr>
          <p:cNvPr id="1636" name="Google Shape;1636;p220"/>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 images are stored in </a:t>
            </a:r>
            <a:br>
              <a:rPr lang="en" sz="2800">
                <a:latin typeface="Overpass"/>
                <a:ea typeface="Overpass"/>
                <a:cs typeface="Overpass"/>
                <a:sym typeface="Overpass"/>
              </a:rPr>
            </a:br>
            <a:r>
              <a:rPr lang="en" sz="2800">
                <a:latin typeface="Overpass"/>
                <a:ea typeface="Overpass"/>
                <a:cs typeface="Overpass"/>
                <a:sym typeface="Overpass"/>
              </a:rPr>
              <a:t>an image registry</a:t>
            </a:r>
            <a:endParaRPr sz="2800">
              <a:latin typeface="Overpass"/>
              <a:ea typeface="Overpass"/>
              <a:cs typeface="Overpass"/>
              <a:sym typeface="Overpass"/>
            </a:endParaRPr>
          </a:p>
        </p:txBody>
      </p:sp>
      <p:cxnSp>
        <p:nvCxnSpPr>
          <p:cNvPr id="1637" name="Google Shape;1637;p220"/>
          <p:cNvCxnSpPr/>
          <p:nvPr/>
        </p:nvCxnSpPr>
        <p:spPr>
          <a:xfrm>
            <a:off x="4613313" y="3251401"/>
            <a:ext cx="1662900" cy="0"/>
          </a:xfrm>
          <a:prstGeom prst="straightConnector1">
            <a:avLst/>
          </a:prstGeom>
          <a:noFill/>
          <a:ln cap="flat" cmpd="sng" w="9525">
            <a:solidFill>
              <a:srgbClr val="666666"/>
            </a:solidFill>
            <a:prstDash val="solid"/>
            <a:round/>
            <a:headEnd len="med" w="med" type="none"/>
            <a:tailEnd len="med" w="med" type="triangle"/>
          </a:ln>
        </p:spPr>
      </p:cxnSp>
      <p:sp>
        <p:nvSpPr>
          <p:cNvPr id="1638" name="Google Shape;1638;p220"/>
          <p:cNvSpPr/>
          <p:nvPr/>
        </p:nvSpPr>
        <p:spPr>
          <a:xfrm>
            <a:off x="6276213" y="2930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39" name="Google Shape;1639;p220"/>
          <p:cNvSpPr/>
          <p:nvPr/>
        </p:nvSpPr>
        <p:spPr>
          <a:xfrm>
            <a:off x="2259050"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40" name="Google Shape;1640;p220"/>
          <p:cNvSpPr/>
          <p:nvPr/>
        </p:nvSpPr>
        <p:spPr>
          <a:xfrm>
            <a:off x="3028075"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41" name="Google Shape;1641;p220"/>
          <p:cNvSpPr/>
          <p:nvPr/>
        </p:nvSpPr>
        <p:spPr>
          <a:xfrm>
            <a:off x="3797100"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42" name="Google Shape;1642;p220"/>
          <p:cNvSpPr/>
          <p:nvPr/>
        </p:nvSpPr>
        <p:spPr>
          <a:xfrm>
            <a:off x="2259050"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43" name="Google Shape;1643;p220"/>
          <p:cNvSpPr/>
          <p:nvPr/>
        </p:nvSpPr>
        <p:spPr>
          <a:xfrm>
            <a:off x="3028075"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44" name="Google Shape;1644;p220"/>
          <p:cNvSpPr/>
          <p:nvPr/>
        </p:nvSpPr>
        <p:spPr>
          <a:xfrm>
            <a:off x="3797100"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2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50" name="Google Shape;1650;p22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51" name="Google Shape;1651;p221"/>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an image repository contains all versions of an image in the image registry</a:t>
            </a:r>
            <a:endParaRPr sz="2800">
              <a:latin typeface="Overpass"/>
              <a:ea typeface="Overpass"/>
              <a:cs typeface="Overpass"/>
              <a:sym typeface="Overpass"/>
            </a:endParaRPr>
          </a:p>
        </p:txBody>
      </p:sp>
      <p:sp>
        <p:nvSpPr>
          <p:cNvPr id="1652" name="Google Shape;1652;p221"/>
          <p:cNvSpPr/>
          <p:nvPr/>
        </p:nvSpPr>
        <p:spPr>
          <a:xfrm>
            <a:off x="1788000" y="1987250"/>
            <a:ext cx="5566500" cy="2242200"/>
          </a:xfrm>
          <a:prstGeom prst="rect">
            <a:avLst/>
          </a:prstGeom>
          <a:noFill/>
          <a:ln cap="flat" cmpd="sng" w="19050">
            <a:solidFill>
              <a:srgbClr val="EC7A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IMAGE REGISTRY</a:t>
            </a:r>
            <a:endParaRPr sz="1000">
              <a:latin typeface="Overpass"/>
              <a:ea typeface="Overpass"/>
              <a:cs typeface="Overpass"/>
              <a:sym typeface="Overpass"/>
            </a:endParaRPr>
          </a:p>
        </p:txBody>
      </p:sp>
      <p:sp>
        <p:nvSpPr>
          <p:cNvPr id="1653" name="Google Shape;1653;p221"/>
          <p:cNvSpPr/>
          <p:nvPr/>
        </p:nvSpPr>
        <p:spPr>
          <a:xfrm>
            <a:off x="1950400" y="2868525"/>
            <a:ext cx="2567700" cy="118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21"/>
          <p:cNvSpPr txBox="1"/>
          <p:nvPr/>
        </p:nvSpPr>
        <p:spPr>
          <a:xfrm>
            <a:off x="1970503" y="2968778"/>
            <a:ext cx="18948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frontend:latest</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frontend:2.0</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frontend:1.1</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frontend:1.0</a:t>
            </a:r>
            <a:endParaRPr sz="1100">
              <a:solidFill>
                <a:srgbClr val="434343"/>
              </a:solidFill>
              <a:latin typeface="Roboto Mono"/>
              <a:ea typeface="Roboto Mono"/>
              <a:cs typeface="Roboto Mono"/>
              <a:sym typeface="Roboto Mono"/>
            </a:endParaRPr>
          </a:p>
        </p:txBody>
      </p:sp>
      <p:sp>
        <p:nvSpPr>
          <p:cNvPr id="1655" name="Google Shape;1655;p221"/>
          <p:cNvSpPr/>
          <p:nvPr/>
        </p:nvSpPr>
        <p:spPr>
          <a:xfrm>
            <a:off x="4617400" y="2868525"/>
            <a:ext cx="2567700" cy="118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21"/>
          <p:cNvSpPr txBox="1"/>
          <p:nvPr/>
        </p:nvSpPr>
        <p:spPr>
          <a:xfrm>
            <a:off x="4637503" y="2968778"/>
            <a:ext cx="18948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mongo:latest</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mongo:3.7</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mongo:3.6</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mongo:3.4</a:t>
            </a:r>
            <a:endParaRPr sz="1100">
              <a:solidFill>
                <a:srgbClr val="434343"/>
              </a:solidFill>
              <a:latin typeface="Roboto Mono"/>
              <a:ea typeface="Roboto Mono"/>
              <a:cs typeface="Roboto Mono"/>
              <a:sym typeface="Roboto Mono"/>
            </a:endParaRPr>
          </a:p>
        </p:txBody>
      </p:sp>
      <p:sp>
        <p:nvSpPr>
          <p:cNvPr id="1657" name="Google Shape;1657;p221"/>
          <p:cNvSpPr txBox="1"/>
          <p:nvPr/>
        </p:nvSpPr>
        <p:spPr>
          <a:xfrm>
            <a:off x="1922615" y="2529903"/>
            <a:ext cx="20832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myregistry/frontend</a:t>
            </a:r>
            <a:endParaRPr sz="1200">
              <a:latin typeface="Overpass"/>
              <a:ea typeface="Overpass"/>
              <a:cs typeface="Overpass"/>
              <a:sym typeface="Overpass"/>
            </a:endParaRPr>
          </a:p>
        </p:txBody>
      </p:sp>
      <p:sp>
        <p:nvSpPr>
          <p:cNvPr id="1658" name="Google Shape;1658;p221"/>
          <p:cNvSpPr txBox="1"/>
          <p:nvPr/>
        </p:nvSpPr>
        <p:spPr>
          <a:xfrm>
            <a:off x="4589615" y="2529903"/>
            <a:ext cx="20832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myregistry/mongo</a:t>
            </a:r>
            <a:endParaRPr sz="1200">
              <a:latin typeface="Overpass"/>
              <a:ea typeface="Overpass"/>
              <a:cs typeface="Overpass"/>
              <a:sym typeface="Overpass"/>
            </a:endParaRPr>
          </a:p>
        </p:txBody>
      </p:sp>
      <p:grpSp>
        <p:nvGrpSpPr>
          <p:cNvPr id="1659" name="Google Shape;1659;p221"/>
          <p:cNvGrpSpPr/>
          <p:nvPr/>
        </p:nvGrpSpPr>
        <p:grpSpPr>
          <a:xfrm>
            <a:off x="3437871" y="3075846"/>
            <a:ext cx="871467" cy="770967"/>
            <a:chOff x="234071" y="3189584"/>
            <a:chExt cx="871467" cy="770967"/>
          </a:xfrm>
        </p:grpSpPr>
        <p:sp>
          <p:nvSpPr>
            <p:cNvPr id="1660" name="Google Shape;1660;p221"/>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61" name="Google Shape;1661;p221"/>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62" name="Google Shape;1662;p221"/>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63" name="Google Shape;1663;p221"/>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grpSp>
      <p:grpSp>
        <p:nvGrpSpPr>
          <p:cNvPr id="1664" name="Google Shape;1664;p221"/>
          <p:cNvGrpSpPr/>
          <p:nvPr/>
        </p:nvGrpSpPr>
        <p:grpSpPr>
          <a:xfrm>
            <a:off x="6031246" y="3094034"/>
            <a:ext cx="871467" cy="770967"/>
            <a:chOff x="234071" y="3189584"/>
            <a:chExt cx="871467" cy="770967"/>
          </a:xfrm>
        </p:grpSpPr>
        <p:sp>
          <p:nvSpPr>
            <p:cNvPr id="1665" name="Google Shape;1665;p221"/>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66" name="Google Shape;1666;p221"/>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67" name="Google Shape;1667;p221"/>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68" name="Google Shape;1668;p221"/>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2" name="Shape 1672"/>
        <p:cNvGrpSpPr/>
        <p:nvPr/>
      </p:nvGrpSpPr>
      <p:grpSpPr>
        <a:xfrm>
          <a:off x="0" y="0"/>
          <a:ext cx="0" cy="0"/>
          <a:chOff x="0" y="0"/>
          <a:chExt cx="0" cy="0"/>
        </a:xfrm>
      </p:grpSpPr>
      <p:sp>
        <p:nvSpPr>
          <p:cNvPr id="1673" name="Google Shape;1673;p2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74" name="Google Shape;1674;p2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75" name="Google Shape;1675;p222"/>
          <p:cNvSpPr txBox="1"/>
          <p:nvPr/>
        </p:nvSpPr>
        <p:spPr>
          <a:xfrm>
            <a:off x="826650" y="533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containers are wrapped in pods which are units of deployment and management</a:t>
            </a:r>
            <a:endParaRPr sz="2800">
              <a:latin typeface="Overpass"/>
              <a:ea typeface="Overpass"/>
              <a:cs typeface="Overpass"/>
              <a:sym typeface="Overpass"/>
            </a:endParaRPr>
          </a:p>
        </p:txBody>
      </p:sp>
      <p:sp>
        <p:nvSpPr>
          <p:cNvPr id="1676" name="Google Shape;1676;p222"/>
          <p:cNvSpPr/>
          <p:nvPr/>
        </p:nvSpPr>
        <p:spPr>
          <a:xfrm>
            <a:off x="2180344" y="24592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677" name="Google Shape;1677;p222"/>
          <p:cNvSpPr/>
          <p:nvPr/>
        </p:nvSpPr>
        <p:spPr>
          <a:xfrm>
            <a:off x="242724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78" name="Google Shape;1678;p222"/>
          <p:cNvSpPr txBox="1"/>
          <p:nvPr/>
        </p:nvSpPr>
        <p:spPr>
          <a:xfrm>
            <a:off x="2468053" y="35465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679" name="Google Shape;1679;p222"/>
          <p:cNvSpPr/>
          <p:nvPr/>
        </p:nvSpPr>
        <p:spPr>
          <a:xfrm>
            <a:off x="4897256" y="2459225"/>
            <a:ext cx="20664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680" name="Google Shape;1680;p222"/>
          <p:cNvSpPr/>
          <p:nvPr/>
        </p:nvSpPr>
        <p:spPr>
          <a:xfrm>
            <a:off x="514414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81" name="Google Shape;1681;p222"/>
          <p:cNvSpPr txBox="1"/>
          <p:nvPr/>
        </p:nvSpPr>
        <p:spPr>
          <a:xfrm>
            <a:off x="5144156" y="3546575"/>
            <a:ext cx="1572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10.15.6.55</a:t>
            </a:r>
            <a:endParaRPr sz="700">
              <a:solidFill>
                <a:srgbClr val="38761D"/>
              </a:solidFill>
              <a:latin typeface="Overpass"/>
              <a:ea typeface="Overpass"/>
              <a:cs typeface="Overpass"/>
              <a:sym typeface="Overpass"/>
            </a:endParaRPr>
          </a:p>
        </p:txBody>
      </p:sp>
      <p:sp>
        <p:nvSpPr>
          <p:cNvPr id="1682" name="Google Shape;1682;p222"/>
          <p:cNvSpPr/>
          <p:nvPr/>
        </p:nvSpPr>
        <p:spPr>
          <a:xfrm>
            <a:off x="597589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22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88" name="Google Shape;1688;p2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89" name="Google Shape;1689;p223"/>
          <p:cNvSpPr txBox="1"/>
          <p:nvPr/>
        </p:nvSpPr>
        <p:spPr>
          <a:xfrm>
            <a:off x="826650" y="7620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ReplicationControllers</a:t>
            </a:r>
            <a:r>
              <a:rPr lang="en" sz="2800">
                <a:latin typeface="Overpass"/>
                <a:ea typeface="Overpass"/>
                <a:cs typeface="Overpass"/>
                <a:sym typeface="Overpass"/>
              </a:rPr>
              <a:t> &amp; </a:t>
            </a:r>
            <a:r>
              <a:rPr lang="en" sz="2800">
                <a:latin typeface="Courier"/>
                <a:ea typeface="Courier"/>
                <a:cs typeface="Courier"/>
                <a:sym typeface="Courier"/>
              </a:rPr>
              <a:t>ReplicaSets</a:t>
            </a:r>
            <a:r>
              <a:rPr lang="en" sz="2800">
                <a:latin typeface="Overpass"/>
                <a:ea typeface="Overpass"/>
                <a:cs typeface="Overpass"/>
                <a:sym typeface="Overpass"/>
              </a:rPr>
              <a:t> ensure a specified number of pods are running at any given time</a:t>
            </a:r>
            <a:endParaRPr sz="2800">
              <a:latin typeface="Overpass"/>
              <a:ea typeface="Overpass"/>
              <a:cs typeface="Overpass"/>
              <a:sym typeface="Overpass"/>
            </a:endParaRPr>
          </a:p>
        </p:txBody>
      </p:sp>
      <p:sp>
        <p:nvSpPr>
          <p:cNvPr id="1690" name="Google Shape;1690;p223"/>
          <p:cNvSpPr/>
          <p:nvPr/>
        </p:nvSpPr>
        <p:spPr>
          <a:xfrm>
            <a:off x="1245571" y="2315555"/>
            <a:ext cx="9615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image name</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replicas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labels</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cpu</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memory</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storage</a:t>
            </a:r>
            <a:endParaRPr sz="900">
              <a:latin typeface="Roboto Mono"/>
              <a:ea typeface="Roboto Mono"/>
              <a:cs typeface="Roboto Mono"/>
              <a:sym typeface="Roboto Mono"/>
            </a:endParaRPr>
          </a:p>
        </p:txBody>
      </p:sp>
      <p:cxnSp>
        <p:nvCxnSpPr>
          <p:cNvPr id="1691" name="Google Shape;1691;p223"/>
          <p:cNvCxnSpPr/>
          <p:nvPr/>
        </p:nvCxnSpPr>
        <p:spPr>
          <a:xfrm>
            <a:off x="2329271" y="2912400"/>
            <a:ext cx="1137600" cy="0"/>
          </a:xfrm>
          <a:prstGeom prst="straightConnector1">
            <a:avLst/>
          </a:prstGeom>
          <a:noFill/>
          <a:ln cap="flat" cmpd="sng" w="9525">
            <a:solidFill>
              <a:srgbClr val="666666"/>
            </a:solidFill>
            <a:prstDash val="solid"/>
            <a:round/>
            <a:headEnd len="med" w="med" type="none"/>
            <a:tailEnd len="med" w="med" type="triangle"/>
          </a:ln>
        </p:spPr>
      </p:cxnSp>
      <p:sp>
        <p:nvSpPr>
          <p:cNvPr id="1692" name="Google Shape;1692;p223"/>
          <p:cNvSpPr txBox="1"/>
          <p:nvPr/>
        </p:nvSpPr>
        <p:spPr>
          <a:xfrm>
            <a:off x="1113736" y="3469350"/>
            <a:ext cx="1225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ReplicaSet</a:t>
            </a:r>
            <a:br>
              <a:rPr lang="en" sz="800">
                <a:latin typeface="Overpass"/>
                <a:ea typeface="Overpass"/>
                <a:cs typeface="Overpass"/>
                <a:sym typeface="Overpass"/>
              </a:rPr>
            </a:br>
            <a:r>
              <a:rPr lang="en" sz="800">
                <a:latin typeface="Overpass"/>
                <a:ea typeface="Overpass"/>
                <a:cs typeface="Overpass"/>
                <a:sym typeface="Overpass"/>
              </a:rPr>
              <a:t>ReplicationController</a:t>
            </a:r>
            <a:endParaRPr sz="800">
              <a:latin typeface="Overpass"/>
              <a:ea typeface="Overpass"/>
              <a:cs typeface="Overpass"/>
              <a:sym typeface="Overpass"/>
            </a:endParaRPr>
          </a:p>
        </p:txBody>
      </p:sp>
      <p:sp>
        <p:nvSpPr>
          <p:cNvPr id="1693" name="Google Shape;1693;p223"/>
          <p:cNvSpPr/>
          <p:nvPr/>
        </p:nvSpPr>
        <p:spPr>
          <a:xfrm>
            <a:off x="3619264" y="237781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694" name="Google Shape;1694;p223"/>
          <p:cNvSpPr/>
          <p:nvPr/>
        </p:nvSpPr>
        <p:spPr>
          <a:xfrm>
            <a:off x="3866164" y="2591705"/>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95" name="Google Shape;1695;p223"/>
          <p:cNvSpPr/>
          <p:nvPr/>
        </p:nvSpPr>
        <p:spPr>
          <a:xfrm>
            <a:off x="4971814" y="23830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696" name="Google Shape;1696;p223"/>
          <p:cNvSpPr/>
          <p:nvPr/>
        </p:nvSpPr>
        <p:spPr>
          <a:xfrm>
            <a:off x="5218714" y="25969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97" name="Google Shape;1697;p223"/>
          <p:cNvSpPr txBox="1"/>
          <p:nvPr/>
        </p:nvSpPr>
        <p:spPr>
          <a:xfrm>
            <a:off x="6259221" y="2444770"/>
            <a:ext cx="462600" cy="7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verpass Light"/>
                <a:ea typeface="Overpass Light"/>
                <a:cs typeface="Overpass Light"/>
                <a:sym typeface="Overpass Light"/>
              </a:rPr>
              <a:t>...</a:t>
            </a:r>
            <a:endParaRPr sz="2400">
              <a:latin typeface="Overpass Light"/>
              <a:ea typeface="Overpass Light"/>
              <a:cs typeface="Overpass Light"/>
              <a:sym typeface="Overpass Light"/>
            </a:endParaRPr>
          </a:p>
        </p:txBody>
      </p:sp>
      <p:sp>
        <p:nvSpPr>
          <p:cNvPr id="1698" name="Google Shape;1698;p223"/>
          <p:cNvSpPr/>
          <p:nvPr/>
        </p:nvSpPr>
        <p:spPr>
          <a:xfrm>
            <a:off x="6724414" y="23830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699" name="Google Shape;1699;p223"/>
          <p:cNvSpPr/>
          <p:nvPr/>
        </p:nvSpPr>
        <p:spPr>
          <a:xfrm>
            <a:off x="6971314" y="25969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00" name="Google Shape;1700;p223"/>
          <p:cNvSpPr txBox="1"/>
          <p:nvPr/>
        </p:nvSpPr>
        <p:spPr>
          <a:xfrm>
            <a:off x="38661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1</a:t>
            </a:r>
            <a:endParaRPr>
              <a:latin typeface="Overpass Light"/>
              <a:ea typeface="Overpass Light"/>
              <a:cs typeface="Overpass Light"/>
              <a:sym typeface="Overpass Light"/>
            </a:endParaRPr>
          </a:p>
        </p:txBody>
      </p:sp>
      <p:sp>
        <p:nvSpPr>
          <p:cNvPr id="1701" name="Google Shape;1701;p223"/>
          <p:cNvSpPr txBox="1"/>
          <p:nvPr/>
        </p:nvSpPr>
        <p:spPr>
          <a:xfrm>
            <a:off x="52407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2</a:t>
            </a:r>
            <a:endParaRPr>
              <a:latin typeface="Overpass Light"/>
              <a:ea typeface="Overpass Light"/>
              <a:cs typeface="Overpass Light"/>
              <a:sym typeface="Overpass Light"/>
            </a:endParaRPr>
          </a:p>
        </p:txBody>
      </p:sp>
      <p:sp>
        <p:nvSpPr>
          <p:cNvPr id="1702" name="Google Shape;1702;p223"/>
          <p:cNvSpPr txBox="1"/>
          <p:nvPr/>
        </p:nvSpPr>
        <p:spPr>
          <a:xfrm>
            <a:off x="69933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N</a:t>
            </a:r>
            <a:endParaRPr>
              <a:latin typeface="Overpass Light"/>
              <a:ea typeface="Overpass Light"/>
              <a:cs typeface="Overpass Light"/>
              <a:sym typeface="Overpas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sp>
        <p:nvSpPr>
          <p:cNvPr id="1707" name="Google Shape;1707;p2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08" name="Google Shape;1708;p22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09" name="Google Shape;1709;p224"/>
          <p:cNvSpPr txBox="1"/>
          <p:nvPr/>
        </p:nvSpPr>
        <p:spPr>
          <a:xfrm>
            <a:off x="826650" y="6858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Roboto Mono"/>
                <a:ea typeface="Roboto Mono"/>
                <a:cs typeface="Roboto Mono"/>
                <a:sym typeface="Roboto Mono"/>
              </a:rPr>
              <a:t>a </a:t>
            </a:r>
            <a:r>
              <a:rPr lang="en" sz="2800">
                <a:latin typeface="Courier"/>
                <a:ea typeface="Courier"/>
                <a:cs typeface="Courier"/>
                <a:sym typeface="Courier"/>
              </a:rPr>
              <a:t>daemonset</a:t>
            </a:r>
            <a:r>
              <a:rPr lang="en" sz="2800">
                <a:latin typeface="Roboto Mono"/>
                <a:ea typeface="Roboto Mono"/>
                <a:cs typeface="Roboto Mono"/>
                <a:sym typeface="Roboto Mono"/>
              </a:rPr>
              <a:t> ensures that all</a:t>
            </a:r>
            <a:br>
              <a:rPr lang="en" sz="2800">
                <a:latin typeface="Roboto Mono"/>
                <a:ea typeface="Roboto Mono"/>
                <a:cs typeface="Roboto Mono"/>
                <a:sym typeface="Roboto Mono"/>
              </a:rPr>
            </a:br>
            <a:r>
              <a:rPr lang="en" sz="2800">
                <a:latin typeface="Roboto Mono"/>
                <a:ea typeface="Roboto Mono"/>
                <a:cs typeface="Roboto Mono"/>
                <a:sym typeface="Roboto Mono"/>
              </a:rPr>
              <a:t>(or some) nodes run a copy of a pod</a:t>
            </a:r>
            <a:endParaRPr sz="2800">
              <a:latin typeface="Roboto Mono"/>
              <a:ea typeface="Roboto Mono"/>
              <a:cs typeface="Roboto Mono"/>
              <a:sym typeface="Roboto Mono"/>
            </a:endParaRPr>
          </a:p>
        </p:txBody>
      </p:sp>
      <p:sp>
        <p:nvSpPr>
          <p:cNvPr id="1710" name="Google Shape;1710;p224"/>
          <p:cNvSpPr/>
          <p:nvPr/>
        </p:nvSpPr>
        <p:spPr>
          <a:xfrm>
            <a:off x="28603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24"/>
          <p:cNvSpPr/>
          <p:nvPr/>
        </p:nvSpPr>
        <p:spPr>
          <a:xfrm>
            <a:off x="28603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bar</a:t>
            </a:r>
            <a:endParaRPr b="1">
              <a:latin typeface="Courier"/>
              <a:ea typeface="Courier"/>
              <a:cs typeface="Courier"/>
              <a:sym typeface="Courier"/>
            </a:endParaRPr>
          </a:p>
        </p:txBody>
      </p:sp>
      <p:sp>
        <p:nvSpPr>
          <p:cNvPr id="1712" name="Google Shape;1712;p224"/>
          <p:cNvSpPr/>
          <p:nvPr/>
        </p:nvSpPr>
        <p:spPr>
          <a:xfrm>
            <a:off x="28536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713" name="Google Shape;1713;p224"/>
          <p:cNvSpPr/>
          <p:nvPr/>
        </p:nvSpPr>
        <p:spPr>
          <a:xfrm>
            <a:off x="559771" y="2315555"/>
            <a:ext cx="9615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image name</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replicas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labels</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cpu</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memory</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storage</a:t>
            </a:r>
            <a:endParaRPr sz="900">
              <a:latin typeface="Roboto Mono"/>
              <a:ea typeface="Roboto Mono"/>
              <a:cs typeface="Roboto Mono"/>
              <a:sym typeface="Roboto Mono"/>
            </a:endParaRPr>
          </a:p>
        </p:txBody>
      </p:sp>
      <p:cxnSp>
        <p:nvCxnSpPr>
          <p:cNvPr id="1714" name="Google Shape;1714;p224"/>
          <p:cNvCxnSpPr/>
          <p:nvPr/>
        </p:nvCxnSpPr>
        <p:spPr>
          <a:xfrm>
            <a:off x="1643471" y="2912400"/>
            <a:ext cx="1137600" cy="0"/>
          </a:xfrm>
          <a:prstGeom prst="straightConnector1">
            <a:avLst/>
          </a:prstGeom>
          <a:noFill/>
          <a:ln cap="flat" cmpd="sng" w="9525">
            <a:solidFill>
              <a:srgbClr val="666666"/>
            </a:solidFill>
            <a:prstDash val="solid"/>
            <a:round/>
            <a:headEnd len="med" w="med" type="none"/>
            <a:tailEnd len="med" w="med" type="triangle"/>
          </a:ln>
        </p:spPr>
      </p:cxnSp>
      <p:sp>
        <p:nvSpPr>
          <p:cNvPr id="1715" name="Google Shape;1715;p224"/>
          <p:cNvSpPr txBox="1"/>
          <p:nvPr/>
        </p:nvSpPr>
        <p:spPr>
          <a:xfrm>
            <a:off x="427936" y="3469350"/>
            <a:ext cx="1225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DaemonSet</a:t>
            </a:r>
            <a:endParaRPr sz="800">
              <a:latin typeface="Overpass"/>
              <a:ea typeface="Overpass"/>
              <a:cs typeface="Overpass"/>
              <a:sym typeface="Overpass"/>
            </a:endParaRPr>
          </a:p>
        </p:txBody>
      </p:sp>
      <p:sp>
        <p:nvSpPr>
          <p:cNvPr id="1716" name="Google Shape;1716;p224"/>
          <p:cNvSpPr/>
          <p:nvPr/>
        </p:nvSpPr>
        <p:spPr>
          <a:xfrm>
            <a:off x="48415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24"/>
          <p:cNvSpPr/>
          <p:nvPr/>
        </p:nvSpPr>
        <p:spPr>
          <a:xfrm>
            <a:off x="48415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bar</a:t>
            </a:r>
            <a:endParaRPr b="1">
              <a:latin typeface="Courier"/>
              <a:ea typeface="Courier"/>
              <a:cs typeface="Courier"/>
              <a:sym typeface="Courier"/>
            </a:endParaRPr>
          </a:p>
        </p:txBody>
      </p:sp>
      <p:sp>
        <p:nvSpPr>
          <p:cNvPr id="1718" name="Google Shape;1718;p224"/>
          <p:cNvSpPr/>
          <p:nvPr/>
        </p:nvSpPr>
        <p:spPr>
          <a:xfrm>
            <a:off x="48348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719" name="Google Shape;1719;p224"/>
          <p:cNvSpPr/>
          <p:nvPr/>
        </p:nvSpPr>
        <p:spPr>
          <a:xfrm>
            <a:off x="68227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24"/>
          <p:cNvSpPr/>
          <p:nvPr/>
        </p:nvSpPr>
        <p:spPr>
          <a:xfrm>
            <a:off x="68227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baz</a:t>
            </a:r>
            <a:endParaRPr b="1">
              <a:latin typeface="Courier"/>
              <a:ea typeface="Courier"/>
              <a:cs typeface="Courier"/>
              <a:sym typeface="Courier"/>
            </a:endParaRPr>
          </a:p>
        </p:txBody>
      </p:sp>
      <p:sp>
        <p:nvSpPr>
          <p:cNvPr id="1721" name="Google Shape;1721;p224"/>
          <p:cNvSpPr/>
          <p:nvPr/>
        </p:nvSpPr>
        <p:spPr>
          <a:xfrm>
            <a:off x="68160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722" name="Google Shape;1722;p224"/>
          <p:cNvSpPr/>
          <p:nvPr/>
        </p:nvSpPr>
        <p:spPr>
          <a:xfrm>
            <a:off x="3150994" y="2264938"/>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23" name="Google Shape;1723;p224"/>
          <p:cNvSpPr/>
          <p:nvPr/>
        </p:nvSpPr>
        <p:spPr>
          <a:xfrm>
            <a:off x="3397894" y="2478832"/>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24" name="Google Shape;1724;p224"/>
          <p:cNvSpPr/>
          <p:nvPr/>
        </p:nvSpPr>
        <p:spPr>
          <a:xfrm>
            <a:off x="5132719" y="22649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25" name="Google Shape;1725;p224"/>
          <p:cNvSpPr/>
          <p:nvPr/>
        </p:nvSpPr>
        <p:spPr>
          <a:xfrm>
            <a:off x="5379619" y="24788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26" name="Google Shape;1726;p224"/>
          <p:cNvSpPr/>
          <p:nvPr/>
        </p:nvSpPr>
        <p:spPr>
          <a:xfrm>
            <a:off x="7550879" y="261936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24"/>
          <p:cNvSpPr txBox="1"/>
          <p:nvPr/>
        </p:nvSpPr>
        <p:spPr>
          <a:xfrm>
            <a:off x="4227354" y="19807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1728" name="Google Shape;1728;p224"/>
          <p:cNvSpPr txBox="1"/>
          <p:nvPr/>
        </p:nvSpPr>
        <p:spPr>
          <a:xfrm>
            <a:off x="6208554" y="19807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225"/>
          <p:cNvSpPr/>
          <p:nvPr/>
        </p:nvSpPr>
        <p:spPr>
          <a:xfrm>
            <a:off x="8645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Dev</a:t>
            </a:r>
            <a:endParaRPr>
              <a:latin typeface="Overpass"/>
              <a:ea typeface="Overpass"/>
              <a:cs typeface="Overpass"/>
              <a:sym typeface="Overpass"/>
            </a:endParaRPr>
          </a:p>
        </p:txBody>
      </p:sp>
      <p:sp>
        <p:nvSpPr>
          <p:cNvPr id="1734" name="Google Shape;1734;p2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35" name="Google Shape;1735;p2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36" name="Google Shape;1736;p225"/>
          <p:cNvSpPr txBox="1"/>
          <p:nvPr/>
        </p:nvSpPr>
        <p:spPr>
          <a:xfrm>
            <a:off x="826650" y="582975"/>
            <a:ext cx="7490700" cy="131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configmaps</a:t>
            </a:r>
            <a:r>
              <a:rPr lang="en" sz="2800">
                <a:latin typeface="Overpass"/>
                <a:ea typeface="Overpass"/>
                <a:cs typeface="Overpass"/>
                <a:sym typeface="Overpass"/>
              </a:rPr>
              <a:t> allow you to decouple configuration artifacts from image content</a:t>
            </a:r>
            <a:endParaRPr sz="2800">
              <a:latin typeface="Overpass"/>
              <a:ea typeface="Overpass"/>
              <a:cs typeface="Overpass"/>
              <a:sym typeface="Overpass"/>
            </a:endParaRPr>
          </a:p>
        </p:txBody>
      </p:sp>
      <p:sp>
        <p:nvSpPr>
          <p:cNvPr id="1737" name="Google Shape;1737;p225"/>
          <p:cNvSpPr/>
          <p:nvPr/>
        </p:nvSpPr>
        <p:spPr>
          <a:xfrm>
            <a:off x="10815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appconfig.conf</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MYCONFIG=true</a:t>
            </a:r>
            <a:endParaRPr sz="900">
              <a:latin typeface="Roboto Mono"/>
              <a:ea typeface="Roboto Mono"/>
              <a:cs typeface="Roboto Mono"/>
              <a:sym typeface="Roboto Mono"/>
            </a:endParaRPr>
          </a:p>
        </p:txBody>
      </p:sp>
      <p:sp>
        <p:nvSpPr>
          <p:cNvPr id="1738" name="Google Shape;1738;p225"/>
          <p:cNvSpPr txBox="1"/>
          <p:nvPr/>
        </p:nvSpPr>
        <p:spPr>
          <a:xfrm>
            <a:off x="1086175" y="3697950"/>
            <a:ext cx="13260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739" name="Google Shape;1739;p225"/>
          <p:cNvSpPr/>
          <p:nvPr/>
        </p:nvSpPr>
        <p:spPr>
          <a:xfrm>
            <a:off x="27691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40" name="Google Shape;1740;p225"/>
          <p:cNvSpPr/>
          <p:nvPr/>
        </p:nvSpPr>
        <p:spPr>
          <a:xfrm>
            <a:off x="30160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741" name="Google Shape;1741;p225"/>
          <p:cNvCxnSpPr>
            <a:stCxn id="1737" idx="0"/>
            <a:endCxn id="1740" idx="3"/>
          </p:cNvCxnSpPr>
          <p:nvPr/>
        </p:nvCxnSpPr>
        <p:spPr>
          <a:xfrm>
            <a:off x="2407531" y="3121055"/>
            <a:ext cx="608400" cy="0"/>
          </a:xfrm>
          <a:prstGeom prst="straightConnector1">
            <a:avLst/>
          </a:prstGeom>
          <a:noFill/>
          <a:ln cap="flat" cmpd="sng" w="9525">
            <a:solidFill>
              <a:srgbClr val="666666"/>
            </a:solidFill>
            <a:prstDash val="solid"/>
            <a:round/>
            <a:headEnd len="med" w="med" type="none"/>
            <a:tailEnd len="med" w="med" type="triangle"/>
          </a:ln>
        </p:spPr>
      </p:cxnSp>
      <p:sp>
        <p:nvSpPr>
          <p:cNvPr id="1742" name="Google Shape;1742;p225"/>
          <p:cNvSpPr/>
          <p:nvPr/>
        </p:nvSpPr>
        <p:spPr>
          <a:xfrm>
            <a:off x="49793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Prod</a:t>
            </a:r>
            <a:endParaRPr>
              <a:latin typeface="Overpass"/>
              <a:ea typeface="Overpass"/>
              <a:cs typeface="Overpass"/>
              <a:sym typeface="Overpass"/>
            </a:endParaRPr>
          </a:p>
        </p:txBody>
      </p:sp>
      <p:sp>
        <p:nvSpPr>
          <p:cNvPr id="1743" name="Google Shape;1743;p225"/>
          <p:cNvSpPr/>
          <p:nvPr/>
        </p:nvSpPr>
        <p:spPr>
          <a:xfrm>
            <a:off x="51963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appconfig.conf</a:t>
            </a: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MYCONFIG=false</a:t>
            </a:r>
            <a:endParaRPr sz="900">
              <a:latin typeface="Roboto Mono"/>
              <a:ea typeface="Roboto Mono"/>
              <a:cs typeface="Roboto Mono"/>
              <a:sym typeface="Roboto Mono"/>
            </a:endParaRPr>
          </a:p>
        </p:txBody>
      </p:sp>
      <p:sp>
        <p:nvSpPr>
          <p:cNvPr id="1744" name="Google Shape;1744;p225"/>
          <p:cNvSpPr txBox="1"/>
          <p:nvPr/>
        </p:nvSpPr>
        <p:spPr>
          <a:xfrm>
            <a:off x="5200975" y="3697950"/>
            <a:ext cx="1321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745" name="Google Shape;1745;p225"/>
          <p:cNvSpPr/>
          <p:nvPr/>
        </p:nvSpPr>
        <p:spPr>
          <a:xfrm>
            <a:off x="68839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46" name="Google Shape;1746;p225"/>
          <p:cNvSpPr/>
          <p:nvPr/>
        </p:nvSpPr>
        <p:spPr>
          <a:xfrm>
            <a:off x="71308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747" name="Google Shape;1747;p225"/>
          <p:cNvCxnSpPr>
            <a:stCxn id="1743" idx="0"/>
            <a:endCxn id="1746" idx="3"/>
          </p:cNvCxnSpPr>
          <p:nvPr/>
        </p:nvCxnSpPr>
        <p:spPr>
          <a:xfrm>
            <a:off x="6522331" y="3121055"/>
            <a:ext cx="6084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1" name="Shape 1751"/>
        <p:cNvGrpSpPr/>
        <p:nvPr/>
      </p:nvGrpSpPr>
      <p:grpSpPr>
        <a:xfrm>
          <a:off x="0" y="0"/>
          <a:ext cx="0" cy="0"/>
          <a:chOff x="0" y="0"/>
          <a:chExt cx="0" cy="0"/>
        </a:xfrm>
      </p:grpSpPr>
      <p:sp>
        <p:nvSpPr>
          <p:cNvPr id="1752" name="Google Shape;1752;p2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53" name="Google Shape;1753;p2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4" name="Google Shape;1754;p226"/>
          <p:cNvSpPr txBox="1"/>
          <p:nvPr/>
        </p:nvSpPr>
        <p:spPr>
          <a:xfrm>
            <a:off x="826650" y="914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secrets</a:t>
            </a:r>
            <a:r>
              <a:rPr lang="en" sz="2800">
                <a:latin typeface="Overpass"/>
                <a:ea typeface="Overpass"/>
                <a:cs typeface="Overpass"/>
                <a:sym typeface="Overpass"/>
              </a:rPr>
              <a:t> provide a mechanism to hold sensitive information such as passwords</a:t>
            </a:r>
            <a:endParaRPr sz="2800">
              <a:latin typeface="Overpass"/>
              <a:ea typeface="Overpass"/>
              <a:cs typeface="Overpass"/>
              <a:sym typeface="Overpass"/>
            </a:endParaRPr>
          </a:p>
        </p:txBody>
      </p:sp>
      <p:sp>
        <p:nvSpPr>
          <p:cNvPr id="1755" name="Google Shape;1755;p226"/>
          <p:cNvSpPr/>
          <p:nvPr/>
        </p:nvSpPr>
        <p:spPr>
          <a:xfrm>
            <a:off x="8645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Dev</a:t>
            </a:r>
            <a:endParaRPr>
              <a:latin typeface="Overpass"/>
              <a:ea typeface="Overpass"/>
              <a:cs typeface="Overpass"/>
              <a:sym typeface="Overpass"/>
            </a:endParaRPr>
          </a:p>
        </p:txBody>
      </p:sp>
      <p:sp>
        <p:nvSpPr>
          <p:cNvPr id="1756" name="Google Shape;1756;p226"/>
          <p:cNvSpPr/>
          <p:nvPr/>
        </p:nvSpPr>
        <p:spPr>
          <a:xfrm>
            <a:off x="10815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hash.pw</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ZGV2Cg==</a:t>
            </a:r>
            <a:endParaRPr sz="900">
              <a:latin typeface="Roboto Mono"/>
              <a:ea typeface="Roboto Mono"/>
              <a:cs typeface="Roboto Mono"/>
              <a:sym typeface="Roboto Mono"/>
            </a:endParaRPr>
          </a:p>
        </p:txBody>
      </p:sp>
      <p:sp>
        <p:nvSpPr>
          <p:cNvPr id="1757" name="Google Shape;1757;p226"/>
          <p:cNvSpPr txBox="1"/>
          <p:nvPr/>
        </p:nvSpPr>
        <p:spPr>
          <a:xfrm>
            <a:off x="1086175" y="3697950"/>
            <a:ext cx="13260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758" name="Google Shape;1758;p226"/>
          <p:cNvSpPr/>
          <p:nvPr/>
        </p:nvSpPr>
        <p:spPr>
          <a:xfrm>
            <a:off x="27691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59" name="Google Shape;1759;p226"/>
          <p:cNvSpPr/>
          <p:nvPr/>
        </p:nvSpPr>
        <p:spPr>
          <a:xfrm>
            <a:off x="30160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760" name="Google Shape;1760;p226"/>
          <p:cNvCxnSpPr>
            <a:stCxn id="1756" idx="0"/>
            <a:endCxn id="1759" idx="3"/>
          </p:cNvCxnSpPr>
          <p:nvPr/>
        </p:nvCxnSpPr>
        <p:spPr>
          <a:xfrm>
            <a:off x="2407531" y="3121055"/>
            <a:ext cx="608400" cy="0"/>
          </a:xfrm>
          <a:prstGeom prst="straightConnector1">
            <a:avLst/>
          </a:prstGeom>
          <a:noFill/>
          <a:ln cap="flat" cmpd="sng" w="9525">
            <a:solidFill>
              <a:srgbClr val="666666"/>
            </a:solidFill>
            <a:prstDash val="solid"/>
            <a:round/>
            <a:headEnd len="med" w="med" type="none"/>
            <a:tailEnd len="med" w="med" type="triangle"/>
          </a:ln>
        </p:spPr>
      </p:cxnSp>
      <p:sp>
        <p:nvSpPr>
          <p:cNvPr id="1761" name="Google Shape;1761;p226"/>
          <p:cNvSpPr/>
          <p:nvPr/>
        </p:nvSpPr>
        <p:spPr>
          <a:xfrm>
            <a:off x="49793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Prod</a:t>
            </a:r>
            <a:endParaRPr>
              <a:latin typeface="Overpass"/>
              <a:ea typeface="Overpass"/>
              <a:cs typeface="Overpass"/>
              <a:sym typeface="Overpass"/>
            </a:endParaRPr>
          </a:p>
        </p:txBody>
      </p:sp>
      <p:sp>
        <p:nvSpPr>
          <p:cNvPr id="1762" name="Google Shape;1762;p226"/>
          <p:cNvSpPr/>
          <p:nvPr/>
        </p:nvSpPr>
        <p:spPr>
          <a:xfrm>
            <a:off x="51963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hash.pw</a:t>
            </a: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cHJvZAo=</a:t>
            </a:r>
            <a:endParaRPr sz="900">
              <a:latin typeface="Roboto Mono"/>
              <a:ea typeface="Roboto Mono"/>
              <a:cs typeface="Roboto Mono"/>
              <a:sym typeface="Roboto Mono"/>
            </a:endParaRPr>
          </a:p>
        </p:txBody>
      </p:sp>
      <p:sp>
        <p:nvSpPr>
          <p:cNvPr id="1763" name="Google Shape;1763;p226"/>
          <p:cNvSpPr txBox="1"/>
          <p:nvPr/>
        </p:nvSpPr>
        <p:spPr>
          <a:xfrm>
            <a:off x="5200975" y="3697950"/>
            <a:ext cx="1321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764" name="Google Shape;1764;p226"/>
          <p:cNvSpPr/>
          <p:nvPr/>
        </p:nvSpPr>
        <p:spPr>
          <a:xfrm>
            <a:off x="68839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65" name="Google Shape;1765;p226"/>
          <p:cNvSpPr/>
          <p:nvPr/>
        </p:nvSpPr>
        <p:spPr>
          <a:xfrm>
            <a:off x="71308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766" name="Google Shape;1766;p226"/>
          <p:cNvCxnSpPr>
            <a:stCxn id="1762" idx="0"/>
            <a:endCxn id="1765" idx="3"/>
          </p:cNvCxnSpPr>
          <p:nvPr/>
        </p:nvCxnSpPr>
        <p:spPr>
          <a:xfrm>
            <a:off x="6522331" y="3121055"/>
            <a:ext cx="6084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Google Shape;1771;p2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72" name="Google Shape;1772;p2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&amp; KUBERNETES CONCEPTS</a:t>
            </a:r>
            <a:endParaRPr/>
          </a:p>
        </p:txBody>
      </p:sp>
      <p:sp>
        <p:nvSpPr>
          <p:cNvPr id="1773" name="Google Shape;1773;p227"/>
          <p:cNvSpPr txBox="1"/>
          <p:nvPr/>
        </p:nvSpPr>
        <p:spPr>
          <a:xfrm>
            <a:off x="826650" y="3810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services provide internal load-balancing and service discovery across pods</a:t>
            </a:r>
            <a:endParaRPr sz="2800">
              <a:latin typeface="Overpass"/>
              <a:ea typeface="Overpass"/>
              <a:cs typeface="Overpass"/>
              <a:sym typeface="Overpass"/>
            </a:endParaRPr>
          </a:p>
        </p:txBody>
      </p:sp>
      <p:sp>
        <p:nvSpPr>
          <p:cNvPr id="1774" name="Google Shape;1774;p227"/>
          <p:cNvSpPr/>
          <p:nvPr/>
        </p:nvSpPr>
        <p:spPr>
          <a:xfrm>
            <a:off x="345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75" name="Google Shape;1775;p227"/>
          <p:cNvSpPr/>
          <p:nvPr/>
        </p:nvSpPr>
        <p:spPr>
          <a:xfrm>
            <a:off x="5359144" y="1444201"/>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SERVICE</a:t>
            </a:r>
            <a:endParaRPr sz="11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“backend”</a:t>
            </a:r>
            <a:endParaRPr sz="1100">
              <a:latin typeface="Overpass SemiBold"/>
              <a:ea typeface="Overpass SemiBold"/>
              <a:cs typeface="Overpass SemiBold"/>
              <a:sym typeface="Overpass SemiBold"/>
            </a:endParaRPr>
          </a:p>
        </p:txBody>
      </p:sp>
      <p:sp>
        <p:nvSpPr>
          <p:cNvPr id="1776" name="Google Shape;1776;p227"/>
          <p:cNvSpPr/>
          <p:nvPr/>
        </p:nvSpPr>
        <p:spPr>
          <a:xfrm>
            <a:off x="370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77" name="Google Shape;1777;p227"/>
          <p:cNvSpPr txBox="1"/>
          <p:nvPr/>
        </p:nvSpPr>
        <p:spPr>
          <a:xfrm>
            <a:off x="374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10.110.1.11</a:t>
            </a:r>
            <a:endParaRPr sz="700">
              <a:solidFill>
                <a:srgbClr val="38761D"/>
              </a:solidFill>
              <a:latin typeface="Overpass"/>
              <a:ea typeface="Overpass"/>
              <a:cs typeface="Overpass"/>
              <a:sym typeface="Overpass"/>
            </a:endParaRPr>
          </a:p>
        </p:txBody>
      </p:sp>
      <p:sp>
        <p:nvSpPr>
          <p:cNvPr id="1778" name="Google Shape;1778;p227"/>
          <p:cNvSpPr/>
          <p:nvPr/>
        </p:nvSpPr>
        <p:spPr>
          <a:xfrm>
            <a:off x="293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779" name="Google Shape;1779;p227"/>
          <p:cNvSpPr/>
          <p:nvPr/>
        </p:nvSpPr>
        <p:spPr>
          <a:xfrm>
            <a:off x="5359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80" name="Google Shape;1780;p227"/>
          <p:cNvSpPr/>
          <p:nvPr/>
        </p:nvSpPr>
        <p:spPr>
          <a:xfrm>
            <a:off x="5606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81" name="Google Shape;1781;p227"/>
          <p:cNvSpPr txBox="1"/>
          <p:nvPr/>
        </p:nvSpPr>
        <p:spPr>
          <a:xfrm>
            <a:off x="5646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10.120.2.22</a:t>
            </a:r>
            <a:endParaRPr sz="700">
              <a:solidFill>
                <a:srgbClr val="38761D"/>
              </a:solidFill>
              <a:latin typeface="Overpass"/>
              <a:ea typeface="Overpass"/>
              <a:cs typeface="Overpass"/>
              <a:sym typeface="Overpass"/>
            </a:endParaRPr>
          </a:p>
        </p:txBody>
      </p:sp>
      <p:sp>
        <p:nvSpPr>
          <p:cNvPr id="1782" name="Google Shape;1782;p227"/>
          <p:cNvSpPr/>
          <p:nvPr/>
        </p:nvSpPr>
        <p:spPr>
          <a:xfrm>
            <a:off x="4836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783" name="Google Shape;1783;p227"/>
          <p:cNvSpPr/>
          <p:nvPr/>
        </p:nvSpPr>
        <p:spPr>
          <a:xfrm>
            <a:off x="726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84" name="Google Shape;1784;p227"/>
          <p:cNvSpPr/>
          <p:nvPr/>
        </p:nvSpPr>
        <p:spPr>
          <a:xfrm>
            <a:off x="751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85" name="Google Shape;1785;p227"/>
          <p:cNvSpPr txBox="1"/>
          <p:nvPr/>
        </p:nvSpPr>
        <p:spPr>
          <a:xfrm>
            <a:off x="755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10.130.3.33</a:t>
            </a:r>
            <a:endParaRPr sz="700">
              <a:solidFill>
                <a:srgbClr val="38761D"/>
              </a:solidFill>
              <a:latin typeface="Overpass"/>
              <a:ea typeface="Overpass"/>
              <a:cs typeface="Overpass"/>
              <a:sym typeface="Overpass"/>
            </a:endParaRPr>
          </a:p>
        </p:txBody>
      </p:sp>
      <p:sp>
        <p:nvSpPr>
          <p:cNvPr id="1786" name="Google Shape;1786;p227"/>
          <p:cNvSpPr/>
          <p:nvPr/>
        </p:nvSpPr>
        <p:spPr>
          <a:xfrm>
            <a:off x="674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787" name="Google Shape;1787;p227"/>
          <p:cNvSpPr/>
          <p:nvPr/>
        </p:nvSpPr>
        <p:spPr>
          <a:xfrm>
            <a:off x="1168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88" name="Google Shape;1788;p227"/>
          <p:cNvSpPr/>
          <p:nvPr/>
        </p:nvSpPr>
        <p:spPr>
          <a:xfrm>
            <a:off x="1415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89" name="Google Shape;1789;p227"/>
          <p:cNvSpPr txBox="1"/>
          <p:nvPr/>
        </p:nvSpPr>
        <p:spPr>
          <a:xfrm>
            <a:off x="1455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790" name="Google Shape;1790;p227"/>
          <p:cNvSpPr/>
          <p:nvPr/>
        </p:nvSpPr>
        <p:spPr>
          <a:xfrm>
            <a:off x="645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frontend</a:t>
            </a:r>
            <a:endParaRPr sz="600">
              <a:solidFill>
                <a:srgbClr val="FFFFFF"/>
              </a:solidFill>
              <a:latin typeface="Overpass SemiBold"/>
              <a:ea typeface="Overpass SemiBold"/>
              <a:cs typeface="Overpass SemiBold"/>
              <a:sym typeface="Overpass SemiBold"/>
            </a:endParaRPr>
          </a:p>
        </p:txBody>
      </p:sp>
      <p:cxnSp>
        <p:nvCxnSpPr>
          <p:cNvPr id="1791" name="Google Shape;1791;p227"/>
          <p:cNvCxnSpPr>
            <a:stCxn id="1792" idx="2"/>
            <a:endCxn id="1793" idx="0"/>
          </p:cNvCxnSpPr>
          <p:nvPr/>
        </p:nvCxnSpPr>
        <p:spPr>
          <a:xfrm rot="5400000">
            <a:off x="4701505" y="1882875"/>
            <a:ext cx="644100" cy="19107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1794" name="Google Shape;1794;p227"/>
          <p:cNvCxnSpPr>
            <a:stCxn id="1792" idx="2"/>
            <a:endCxn id="1795" idx="0"/>
          </p:cNvCxnSpPr>
          <p:nvPr/>
        </p:nvCxnSpPr>
        <p:spPr>
          <a:xfrm rot="5400000">
            <a:off x="5654005" y="2838375"/>
            <a:ext cx="647100" cy="27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1796" name="Google Shape;1796;p227"/>
          <p:cNvCxnSpPr>
            <a:stCxn id="1792" idx="2"/>
            <a:endCxn id="1797" idx="0"/>
          </p:cNvCxnSpPr>
          <p:nvPr/>
        </p:nvCxnSpPr>
        <p:spPr>
          <a:xfrm flipH="1" rot="-5400000">
            <a:off x="6612505" y="1882575"/>
            <a:ext cx="638100" cy="19053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1798" name="Google Shape;1798;p227"/>
          <p:cNvSpPr txBox="1"/>
          <p:nvPr/>
        </p:nvSpPr>
        <p:spPr>
          <a:xfrm>
            <a:off x="5646847" y="2103515"/>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backend</a:t>
            </a:r>
            <a:endParaRPr sz="700">
              <a:solidFill>
                <a:srgbClr val="38761D"/>
              </a:solidFill>
              <a:latin typeface="Overpass"/>
              <a:ea typeface="Overpass"/>
              <a:cs typeface="Overpass"/>
              <a:sym typeface="Overpass"/>
            </a:endParaRPr>
          </a:p>
        </p:txBody>
      </p:sp>
      <p:sp>
        <p:nvSpPr>
          <p:cNvPr id="1792" name="Google Shape;1792;p227"/>
          <p:cNvSpPr txBox="1"/>
          <p:nvPr/>
        </p:nvSpPr>
        <p:spPr>
          <a:xfrm>
            <a:off x="5637505" y="14529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793" name="Google Shape;1793;p227"/>
          <p:cNvSpPr txBox="1"/>
          <p:nvPr/>
        </p:nvSpPr>
        <p:spPr>
          <a:xfrm>
            <a:off x="3726850" y="3160200"/>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795" name="Google Shape;1795;p227"/>
          <p:cNvSpPr txBox="1"/>
          <p:nvPr/>
        </p:nvSpPr>
        <p:spPr>
          <a:xfrm>
            <a:off x="5634850" y="31633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797" name="Google Shape;1797;p227"/>
          <p:cNvSpPr txBox="1"/>
          <p:nvPr/>
        </p:nvSpPr>
        <p:spPr>
          <a:xfrm>
            <a:off x="7542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2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4" name="Google Shape;1804;p2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&amp; KUBERNETES CONCEPTS</a:t>
            </a:r>
            <a:endParaRPr/>
          </a:p>
        </p:txBody>
      </p:sp>
      <p:sp>
        <p:nvSpPr>
          <p:cNvPr id="1805" name="Google Shape;1805;p228"/>
          <p:cNvSpPr txBox="1"/>
          <p:nvPr/>
        </p:nvSpPr>
        <p:spPr>
          <a:xfrm>
            <a:off x="826650" y="3810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Overpass"/>
                <a:ea typeface="Overpass"/>
                <a:cs typeface="Overpass"/>
                <a:sym typeface="Overpass"/>
              </a:rPr>
              <a:t>apps can talk to each other via services</a:t>
            </a:r>
            <a:endParaRPr sz="2800">
              <a:latin typeface="Overpass"/>
              <a:ea typeface="Overpass"/>
              <a:cs typeface="Overpass"/>
              <a:sym typeface="Overpass"/>
            </a:endParaRPr>
          </a:p>
        </p:txBody>
      </p:sp>
      <p:sp>
        <p:nvSpPr>
          <p:cNvPr id="1806" name="Google Shape;1806;p228"/>
          <p:cNvSpPr/>
          <p:nvPr/>
        </p:nvSpPr>
        <p:spPr>
          <a:xfrm>
            <a:off x="345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07" name="Google Shape;1807;p228"/>
          <p:cNvSpPr/>
          <p:nvPr/>
        </p:nvSpPr>
        <p:spPr>
          <a:xfrm>
            <a:off x="5359144" y="1444201"/>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SERVICE</a:t>
            </a:r>
            <a:endParaRPr sz="11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“backend”</a:t>
            </a:r>
            <a:endParaRPr sz="1100">
              <a:latin typeface="Overpass SemiBold"/>
              <a:ea typeface="Overpass SemiBold"/>
              <a:cs typeface="Overpass SemiBold"/>
              <a:sym typeface="Overpass SemiBold"/>
            </a:endParaRPr>
          </a:p>
        </p:txBody>
      </p:sp>
      <p:sp>
        <p:nvSpPr>
          <p:cNvPr id="1808" name="Google Shape;1808;p228"/>
          <p:cNvSpPr/>
          <p:nvPr/>
        </p:nvSpPr>
        <p:spPr>
          <a:xfrm>
            <a:off x="370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09" name="Google Shape;1809;p228"/>
          <p:cNvSpPr txBox="1"/>
          <p:nvPr/>
        </p:nvSpPr>
        <p:spPr>
          <a:xfrm>
            <a:off x="374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10.110.1.11</a:t>
            </a:r>
            <a:endParaRPr sz="700">
              <a:solidFill>
                <a:srgbClr val="38761D"/>
              </a:solidFill>
              <a:latin typeface="Overpass"/>
              <a:ea typeface="Overpass"/>
              <a:cs typeface="Overpass"/>
              <a:sym typeface="Overpass"/>
            </a:endParaRPr>
          </a:p>
        </p:txBody>
      </p:sp>
      <p:sp>
        <p:nvSpPr>
          <p:cNvPr id="1810" name="Google Shape;1810;p228"/>
          <p:cNvSpPr/>
          <p:nvPr/>
        </p:nvSpPr>
        <p:spPr>
          <a:xfrm>
            <a:off x="293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11" name="Google Shape;1811;p228"/>
          <p:cNvSpPr/>
          <p:nvPr/>
        </p:nvSpPr>
        <p:spPr>
          <a:xfrm>
            <a:off x="5359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12" name="Google Shape;1812;p228"/>
          <p:cNvSpPr/>
          <p:nvPr/>
        </p:nvSpPr>
        <p:spPr>
          <a:xfrm>
            <a:off x="5606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13" name="Google Shape;1813;p228"/>
          <p:cNvSpPr txBox="1"/>
          <p:nvPr/>
        </p:nvSpPr>
        <p:spPr>
          <a:xfrm>
            <a:off x="5646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10.120.2.22</a:t>
            </a:r>
            <a:endParaRPr sz="700">
              <a:solidFill>
                <a:srgbClr val="38761D"/>
              </a:solidFill>
              <a:latin typeface="Overpass"/>
              <a:ea typeface="Overpass"/>
              <a:cs typeface="Overpass"/>
              <a:sym typeface="Overpass"/>
            </a:endParaRPr>
          </a:p>
        </p:txBody>
      </p:sp>
      <p:sp>
        <p:nvSpPr>
          <p:cNvPr id="1814" name="Google Shape;1814;p228"/>
          <p:cNvSpPr/>
          <p:nvPr/>
        </p:nvSpPr>
        <p:spPr>
          <a:xfrm>
            <a:off x="4836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15" name="Google Shape;1815;p228"/>
          <p:cNvSpPr/>
          <p:nvPr/>
        </p:nvSpPr>
        <p:spPr>
          <a:xfrm>
            <a:off x="726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16" name="Google Shape;1816;p228"/>
          <p:cNvSpPr/>
          <p:nvPr/>
        </p:nvSpPr>
        <p:spPr>
          <a:xfrm>
            <a:off x="751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17" name="Google Shape;1817;p228"/>
          <p:cNvSpPr txBox="1"/>
          <p:nvPr/>
        </p:nvSpPr>
        <p:spPr>
          <a:xfrm>
            <a:off x="755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10.130.3.33</a:t>
            </a:r>
            <a:endParaRPr sz="700">
              <a:solidFill>
                <a:srgbClr val="38761D"/>
              </a:solidFill>
              <a:latin typeface="Overpass"/>
              <a:ea typeface="Overpass"/>
              <a:cs typeface="Overpass"/>
              <a:sym typeface="Overpass"/>
            </a:endParaRPr>
          </a:p>
        </p:txBody>
      </p:sp>
      <p:sp>
        <p:nvSpPr>
          <p:cNvPr id="1818" name="Google Shape;1818;p228"/>
          <p:cNvSpPr/>
          <p:nvPr/>
        </p:nvSpPr>
        <p:spPr>
          <a:xfrm>
            <a:off x="674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19" name="Google Shape;1819;p228"/>
          <p:cNvSpPr/>
          <p:nvPr/>
        </p:nvSpPr>
        <p:spPr>
          <a:xfrm>
            <a:off x="1168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20" name="Google Shape;1820;p228"/>
          <p:cNvSpPr/>
          <p:nvPr/>
        </p:nvSpPr>
        <p:spPr>
          <a:xfrm>
            <a:off x="1415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21" name="Google Shape;1821;p228"/>
          <p:cNvSpPr txBox="1"/>
          <p:nvPr/>
        </p:nvSpPr>
        <p:spPr>
          <a:xfrm>
            <a:off x="1455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822" name="Google Shape;1822;p228"/>
          <p:cNvSpPr/>
          <p:nvPr/>
        </p:nvSpPr>
        <p:spPr>
          <a:xfrm>
            <a:off x="645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frontend</a:t>
            </a:r>
            <a:endParaRPr sz="600">
              <a:solidFill>
                <a:srgbClr val="FFFFFF"/>
              </a:solidFill>
              <a:latin typeface="Overpass SemiBold"/>
              <a:ea typeface="Overpass SemiBold"/>
              <a:cs typeface="Overpass SemiBold"/>
              <a:sym typeface="Overpass SemiBold"/>
            </a:endParaRPr>
          </a:p>
        </p:txBody>
      </p:sp>
      <p:cxnSp>
        <p:nvCxnSpPr>
          <p:cNvPr id="1823" name="Google Shape;1823;p228"/>
          <p:cNvCxnSpPr>
            <a:stCxn id="1824" idx="2"/>
            <a:endCxn id="1825" idx="0"/>
          </p:cNvCxnSpPr>
          <p:nvPr/>
        </p:nvCxnSpPr>
        <p:spPr>
          <a:xfrm rot="5400000">
            <a:off x="4701505" y="1882875"/>
            <a:ext cx="644100" cy="19107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1826" name="Google Shape;1826;p228"/>
          <p:cNvCxnSpPr>
            <a:stCxn id="1824" idx="2"/>
            <a:endCxn id="1827" idx="0"/>
          </p:cNvCxnSpPr>
          <p:nvPr/>
        </p:nvCxnSpPr>
        <p:spPr>
          <a:xfrm rot="5400000">
            <a:off x="5654005" y="2838375"/>
            <a:ext cx="647100" cy="27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1828" name="Google Shape;1828;p228"/>
          <p:cNvCxnSpPr>
            <a:stCxn id="1824" idx="2"/>
            <a:endCxn id="1829" idx="0"/>
          </p:cNvCxnSpPr>
          <p:nvPr/>
        </p:nvCxnSpPr>
        <p:spPr>
          <a:xfrm flipH="1" rot="-5400000">
            <a:off x="6612505" y="1882575"/>
            <a:ext cx="638100" cy="19053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1830" name="Google Shape;1830;p228"/>
          <p:cNvSpPr txBox="1"/>
          <p:nvPr/>
        </p:nvSpPr>
        <p:spPr>
          <a:xfrm>
            <a:off x="5646847" y="2103515"/>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backend</a:t>
            </a:r>
            <a:endParaRPr sz="700">
              <a:solidFill>
                <a:srgbClr val="38761D"/>
              </a:solidFill>
              <a:latin typeface="Overpass"/>
              <a:ea typeface="Overpass"/>
              <a:cs typeface="Overpass"/>
              <a:sym typeface="Overpass"/>
            </a:endParaRPr>
          </a:p>
        </p:txBody>
      </p:sp>
      <p:sp>
        <p:nvSpPr>
          <p:cNvPr id="1824" name="Google Shape;1824;p228"/>
          <p:cNvSpPr txBox="1"/>
          <p:nvPr/>
        </p:nvSpPr>
        <p:spPr>
          <a:xfrm>
            <a:off x="5637505" y="14529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25" name="Google Shape;1825;p228"/>
          <p:cNvSpPr txBox="1"/>
          <p:nvPr/>
        </p:nvSpPr>
        <p:spPr>
          <a:xfrm>
            <a:off x="3726850" y="3160200"/>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27" name="Google Shape;1827;p228"/>
          <p:cNvSpPr txBox="1"/>
          <p:nvPr/>
        </p:nvSpPr>
        <p:spPr>
          <a:xfrm>
            <a:off x="5634850" y="31633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29" name="Google Shape;1829;p228"/>
          <p:cNvSpPr txBox="1"/>
          <p:nvPr/>
        </p:nvSpPr>
        <p:spPr>
          <a:xfrm>
            <a:off x="7542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31" name="Google Shape;1831;p228"/>
          <p:cNvSpPr txBox="1"/>
          <p:nvPr/>
        </p:nvSpPr>
        <p:spPr>
          <a:xfrm>
            <a:off x="1443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1832" name="Google Shape;1832;p228"/>
          <p:cNvCxnSpPr>
            <a:stCxn id="1831" idx="0"/>
          </p:cNvCxnSpPr>
          <p:nvPr/>
        </p:nvCxnSpPr>
        <p:spPr>
          <a:xfrm rot="-5400000">
            <a:off x="2984500" y="779675"/>
            <a:ext cx="1175400" cy="3573900"/>
          </a:xfrm>
          <a:prstGeom prst="bentConnector2">
            <a:avLst/>
          </a:prstGeom>
          <a:noFill/>
          <a:ln cap="flat" cmpd="sng" w="9525">
            <a:solidFill>
              <a:srgbClr val="EC7A08"/>
            </a:solidFill>
            <a:prstDash val="dash"/>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Google Shape;1837;p2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838" name="Google Shape;1838;p2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39" name="Google Shape;1839;p229"/>
          <p:cNvSpPr txBox="1"/>
          <p:nvPr/>
        </p:nvSpPr>
        <p:spPr>
          <a:xfrm>
            <a:off x="339100" y="533400"/>
            <a:ext cx="8465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routes</a:t>
            </a:r>
            <a:r>
              <a:rPr lang="en" sz="2800">
                <a:latin typeface="Overpass"/>
                <a:ea typeface="Overpass"/>
                <a:cs typeface="Overpass"/>
                <a:sym typeface="Overpass"/>
              </a:rPr>
              <a:t> make services accessible to clients outside the environment via real-world urls</a:t>
            </a:r>
            <a:endParaRPr sz="2800">
              <a:latin typeface="Overpass"/>
              <a:ea typeface="Overpass"/>
              <a:cs typeface="Overpass"/>
              <a:sym typeface="Overpass"/>
            </a:endParaRPr>
          </a:p>
        </p:txBody>
      </p:sp>
      <p:grpSp>
        <p:nvGrpSpPr>
          <p:cNvPr id="1840" name="Google Shape;1840;p229"/>
          <p:cNvGrpSpPr/>
          <p:nvPr/>
        </p:nvGrpSpPr>
        <p:grpSpPr>
          <a:xfrm>
            <a:off x="616358" y="2031879"/>
            <a:ext cx="2688165" cy="1778400"/>
            <a:chOff x="1021750" y="2278875"/>
            <a:chExt cx="2688165" cy="1778400"/>
          </a:xfrm>
        </p:grpSpPr>
        <p:sp>
          <p:nvSpPr>
            <p:cNvPr id="1841" name="Google Shape;1841;p229"/>
            <p:cNvSpPr/>
            <p:nvPr/>
          </p:nvSpPr>
          <p:spPr>
            <a:xfrm>
              <a:off x="1021750" y="2278875"/>
              <a:ext cx="2611800" cy="17784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29"/>
            <p:cNvSpPr/>
            <p:nvPr/>
          </p:nvSpPr>
          <p:spPr>
            <a:xfrm>
              <a:off x="1090451" y="2530002"/>
              <a:ext cx="2475000" cy="14499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29"/>
            <p:cNvSpPr txBox="1"/>
            <p:nvPr/>
          </p:nvSpPr>
          <p:spPr>
            <a:xfrm>
              <a:off x="1098115" y="2583950"/>
              <a:ext cx="2611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Mono"/>
                  <a:ea typeface="Roboto Mono"/>
                  <a:cs typeface="Roboto Mono"/>
                  <a:sym typeface="Roboto Mono"/>
                </a:rPr>
                <a:t>&gt; curl http://app-prod.mycompany.com</a:t>
              </a:r>
              <a:endParaRPr sz="800">
                <a:latin typeface="Roboto Mono"/>
                <a:ea typeface="Roboto Mono"/>
                <a:cs typeface="Roboto Mono"/>
                <a:sym typeface="Roboto Mono"/>
              </a:endParaRPr>
            </a:p>
          </p:txBody>
        </p:sp>
        <p:sp>
          <p:nvSpPr>
            <p:cNvPr id="1844" name="Google Shape;1844;p229"/>
            <p:cNvSpPr/>
            <p:nvPr/>
          </p:nvSpPr>
          <p:spPr>
            <a:xfrm>
              <a:off x="1093690"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29"/>
            <p:cNvSpPr/>
            <p:nvPr/>
          </p:nvSpPr>
          <p:spPr>
            <a:xfrm>
              <a:off x="1222055"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6" name="Google Shape;1846;p229"/>
          <p:cNvCxnSpPr/>
          <p:nvPr/>
        </p:nvCxnSpPr>
        <p:spPr>
          <a:xfrm>
            <a:off x="3464258" y="2280954"/>
            <a:ext cx="1257900" cy="0"/>
          </a:xfrm>
          <a:prstGeom prst="straightConnector1">
            <a:avLst/>
          </a:prstGeom>
          <a:noFill/>
          <a:ln cap="flat" cmpd="sng" w="9525">
            <a:solidFill>
              <a:srgbClr val="666666"/>
            </a:solidFill>
            <a:prstDash val="dot"/>
            <a:round/>
            <a:headEnd len="med" w="med" type="none"/>
            <a:tailEnd len="med" w="med" type="triangle"/>
          </a:ln>
        </p:spPr>
      </p:cxnSp>
      <p:sp>
        <p:nvSpPr>
          <p:cNvPr id="1847" name="Google Shape;1847;p229"/>
          <p:cNvSpPr/>
          <p:nvPr/>
        </p:nvSpPr>
        <p:spPr>
          <a:xfrm>
            <a:off x="4310344"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48" name="Google Shape;1848;p229"/>
          <p:cNvSpPr/>
          <p:nvPr/>
        </p:nvSpPr>
        <p:spPr>
          <a:xfrm>
            <a:off x="5903149" y="1825201"/>
            <a:ext cx="1031700" cy="9015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SERVICE</a:t>
            </a:r>
            <a:endParaRPr sz="8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“frontend”</a:t>
            </a:r>
            <a:endParaRPr sz="800">
              <a:latin typeface="Overpass SemiBold"/>
              <a:ea typeface="Overpass SemiBold"/>
              <a:cs typeface="Overpass SemiBold"/>
              <a:sym typeface="Overpass SemiBold"/>
            </a:endParaRPr>
          </a:p>
        </p:txBody>
      </p:sp>
      <p:sp>
        <p:nvSpPr>
          <p:cNvPr id="1849" name="Google Shape;1849;p229"/>
          <p:cNvSpPr/>
          <p:nvPr/>
        </p:nvSpPr>
        <p:spPr>
          <a:xfrm>
            <a:off x="4516781"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50" name="Google Shape;1850;p229"/>
          <p:cNvSpPr/>
          <p:nvPr/>
        </p:nvSpPr>
        <p:spPr>
          <a:xfrm>
            <a:off x="3873495"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Overpass SemiBold"/>
                <a:ea typeface="Overpass SemiBold"/>
                <a:cs typeface="Overpass SemiBold"/>
                <a:sym typeface="Overpass SemiBold"/>
              </a:rPr>
              <a:t>role:</a:t>
            </a:r>
            <a:br>
              <a:rPr lang="en" sz="5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sp>
        <p:nvSpPr>
          <p:cNvPr id="1851" name="Google Shape;1851;p229"/>
          <p:cNvSpPr/>
          <p:nvPr/>
        </p:nvSpPr>
        <p:spPr>
          <a:xfrm>
            <a:off x="5903143"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52" name="Google Shape;1852;p229"/>
          <p:cNvSpPr/>
          <p:nvPr/>
        </p:nvSpPr>
        <p:spPr>
          <a:xfrm>
            <a:off x="6109580"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53" name="Google Shape;1853;p229"/>
          <p:cNvSpPr/>
          <p:nvPr/>
        </p:nvSpPr>
        <p:spPr>
          <a:xfrm>
            <a:off x="5466294"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sp>
        <p:nvSpPr>
          <p:cNvPr id="1854" name="Google Shape;1854;p229"/>
          <p:cNvSpPr/>
          <p:nvPr/>
        </p:nvSpPr>
        <p:spPr>
          <a:xfrm>
            <a:off x="7495942"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55" name="Google Shape;1855;p229"/>
          <p:cNvSpPr/>
          <p:nvPr/>
        </p:nvSpPr>
        <p:spPr>
          <a:xfrm>
            <a:off x="7702379"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56" name="Google Shape;1856;p229"/>
          <p:cNvSpPr/>
          <p:nvPr/>
        </p:nvSpPr>
        <p:spPr>
          <a:xfrm>
            <a:off x="7059093"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Overpass SemiBold"/>
                <a:ea typeface="Overpass SemiBold"/>
                <a:cs typeface="Overpass SemiBold"/>
                <a:sym typeface="Overpass SemiBold"/>
              </a:rPr>
              <a:t>role:</a:t>
            </a:r>
            <a:br>
              <a:rPr lang="en" sz="5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cxnSp>
        <p:nvCxnSpPr>
          <p:cNvPr id="1857" name="Google Shape;1857;p229"/>
          <p:cNvCxnSpPr>
            <a:stCxn id="1858" idx="2"/>
            <a:endCxn id="1859" idx="0"/>
          </p:cNvCxnSpPr>
          <p:nvPr/>
        </p:nvCxnSpPr>
        <p:spPr>
          <a:xfrm rot="5400000">
            <a:off x="5351240" y="2202051"/>
            <a:ext cx="543600" cy="1597500"/>
          </a:xfrm>
          <a:prstGeom prst="bentConnector3">
            <a:avLst>
              <a:gd fmla="val 49995" name="adj1"/>
            </a:avLst>
          </a:prstGeom>
          <a:noFill/>
          <a:ln cap="flat" cmpd="sng" w="9525">
            <a:solidFill>
              <a:srgbClr val="3F9C35"/>
            </a:solidFill>
            <a:prstDash val="solid"/>
            <a:round/>
            <a:headEnd len="med" w="med" type="none"/>
            <a:tailEnd len="med" w="med" type="triangle"/>
          </a:ln>
        </p:spPr>
      </p:cxnSp>
      <p:cxnSp>
        <p:nvCxnSpPr>
          <p:cNvPr id="1860" name="Google Shape;1860;p229"/>
          <p:cNvCxnSpPr>
            <a:stCxn id="1858" idx="2"/>
            <a:endCxn id="1861" idx="0"/>
          </p:cNvCxnSpPr>
          <p:nvPr/>
        </p:nvCxnSpPr>
        <p:spPr>
          <a:xfrm rot="5400000">
            <a:off x="6147590" y="3001101"/>
            <a:ext cx="546300" cy="2100"/>
          </a:xfrm>
          <a:prstGeom prst="bentConnector3">
            <a:avLst>
              <a:gd fmla="val 49993" name="adj1"/>
            </a:avLst>
          </a:prstGeom>
          <a:noFill/>
          <a:ln cap="flat" cmpd="sng" w="9525">
            <a:solidFill>
              <a:srgbClr val="3F9C35"/>
            </a:solidFill>
            <a:prstDash val="solid"/>
            <a:round/>
            <a:headEnd len="med" w="med" type="none"/>
            <a:tailEnd len="med" w="med" type="triangle"/>
          </a:ln>
        </p:spPr>
      </p:cxnSp>
      <p:cxnSp>
        <p:nvCxnSpPr>
          <p:cNvPr id="1862" name="Google Shape;1862;p229"/>
          <p:cNvCxnSpPr>
            <a:stCxn id="1858" idx="2"/>
            <a:endCxn id="1863" idx="0"/>
          </p:cNvCxnSpPr>
          <p:nvPr/>
        </p:nvCxnSpPr>
        <p:spPr>
          <a:xfrm flipH="1" rot="-5400000">
            <a:off x="6949040" y="2201751"/>
            <a:ext cx="538500" cy="1593000"/>
          </a:xfrm>
          <a:prstGeom prst="bentConnector3">
            <a:avLst>
              <a:gd fmla="val 50009" name="adj1"/>
            </a:avLst>
          </a:prstGeom>
          <a:noFill/>
          <a:ln cap="flat" cmpd="sng" w="9525">
            <a:solidFill>
              <a:srgbClr val="3F9C35"/>
            </a:solidFill>
            <a:prstDash val="solid"/>
            <a:round/>
            <a:headEnd len="med" w="med" type="none"/>
            <a:tailEnd len="med" w="med" type="triangle"/>
          </a:ln>
        </p:spPr>
      </p:cxnSp>
      <p:sp>
        <p:nvSpPr>
          <p:cNvPr id="1864" name="Google Shape;1864;p229"/>
          <p:cNvSpPr txBox="1"/>
          <p:nvPr/>
        </p:nvSpPr>
        <p:spPr>
          <a:xfrm>
            <a:off x="6143702" y="2381295"/>
            <a:ext cx="551100" cy="1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frontend</a:t>
            </a:r>
            <a:endParaRPr sz="700">
              <a:solidFill>
                <a:srgbClr val="38761D"/>
              </a:solidFill>
              <a:latin typeface="Overpass"/>
              <a:ea typeface="Overpass"/>
              <a:cs typeface="Overpass"/>
              <a:sym typeface="Overpass"/>
            </a:endParaRPr>
          </a:p>
        </p:txBody>
      </p:sp>
      <p:sp>
        <p:nvSpPr>
          <p:cNvPr id="1858" name="Google Shape;1858;p229"/>
          <p:cNvSpPr txBox="1"/>
          <p:nvPr/>
        </p:nvSpPr>
        <p:spPr>
          <a:xfrm>
            <a:off x="6135890" y="1832601"/>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59" name="Google Shape;1859;p229"/>
          <p:cNvSpPr txBox="1"/>
          <p:nvPr/>
        </p:nvSpPr>
        <p:spPr>
          <a:xfrm>
            <a:off x="4538363" y="3272551"/>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61" name="Google Shape;1861;p229"/>
          <p:cNvSpPr txBox="1"/>
          <p:nvPr/>
        </p:nvSpPr>
        <p:spPr>
          <a:xfrm>
            <a:off x="6133671" y="3275229"/>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63" name="Google Shape;1863;p229"/>
          <p:cNvSpPr txBox="1"/>
          <p:nvPr/>
        </p:nvSpPr>
        <p:spPr>
          <a:xfrm>
            <a:off x="7728978" y="3267596"/>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65" name="Google Shape;1865;p229"/>
          <p:cNvSpPr/>
          <p:nvPr/>
        </p:nvSpPr>
        <p:spPr>
          <a:xfrm>
            <a:off x="4836349" y="1825201"/>
            <a:ext cx="1031700" cy="901500"/>
          </a:xfrm>
          <a:prstGeom prst="hexagon">
            <a:avLst>
              <a:gd fmla="val 25000" name="adj"/>
              <a:gd fmla="val 115470" name="vf"/>
            </a:avLst>
          </a:prstGeom>
          <a:solidFill>
            <a:srgbClr val="3F9C35"/>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SemiBold"/>
                <a:ea typeface="Overpass SemiBold"/>
                <a:cs typeface="Overpass SemiBold"/>
                <a:sym typeface="Overpass SemiBold"/>
              </a:rPr>
              <a:t>ROUTE</a:t>
            </a:r>
            <a:endParaRPr sz="800">
              <a:solidFill>
                <a:srgbClr val="FFFFFF"/>
              </a:solidFill>
              <a:latin typeface="Overpass SemiBold"/>
              <a:ea typeface="Overpass SemiBold"/>
              <a:cs typeface="Overpass SemiBold"/>
              <a:sym typeface="Overpass SemiBold"/>
            </a:endParaRPr>
          </a:p>
        </p:txBody>
      </p:sp>
      <p:sp>
        <p:nvSpPr>
          <p:cNvPr id="1866" name="Google Shape;1866;p229"/>
          <p:cNvSpPr txBox="1"/>
          <p:nvPr/>
        </p:nvSpPr>
        <p:spPr>
          <a:xfrm>
            <a:off x="4555708" y="1596600"/>
            <a:ext cx="1593000" cy="29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urier"/>
                <a:ea typeface="Courier"/>
                <a:cs typeface="Courier"/>
                <a:sym typeface="Courier"/>
              </a:rPr>
              <a:t>app-prod.mycompany.com</a:t>
            </a:r>
            <a:endParaRPr sz="800">
              <a:latin typeface="Courier"/>
              <a:ea typeface="Courier"/>
              <a:cs typeface="Courier"/>
              <a:sym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sp>
        <p:nvSpPr>
          <p:cNvPr id="1470" name="Google Shape;1470;p21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71" name="Google Shape;1471;p212"/>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Functional overview</a:t>
            </a:r>
            <a:endParaRPr b="1">
              <a:latin typeface="Overpass"/>
              <a:ea typeface="Overpass"/>
              <a:cs typeface="Overpass"/>
              <a:sym typeface="Overpas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Google Shape;1871;p2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872" name="Google Shape;1872;p23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73" name="Google Shape;1873;p230"/>
          <p:cNvSpPr txBox="1"/>
          <p:nvPr/>
        </p:nvSpPr>
        <p:spPr>
          <a:xfrm>
            <a:off x="931925" y="533400"/>
            <a:ext cx="72801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projects isolate apps across environments, teams, groups and departments</a:t>
            </a:r>
            <a:endParaRPr sz="2800">
              <a:latin typeface="Proxima Nova"/>
              <a:ea typeface="Proxima Nova"/>
              <a:cs typeface="Proxima Nova"/>
              <a:sym typeface="Proxima Nova"/>
            </a:endParaRPr>
          </a:p>
        </p:txBody>
      </p:sp>
      <p:sp>
        <p:nvSpPr>
          <p:cNvPr id="1874" name="Google Shape;1874;p230"/>
          <p:cNvSpPr/>
          <p:nvPr/>
        </p:nvSpPr>
        <p:spPr>
          <a:xfrm>
            <a:off x="1295575" y="1894238"/>
            <a:ext cx="2058900" cy="1932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DEV</a:t>
            </a:r>
            <a:endParaRPr sz="900">
              <a:solidFill>
                <a:srgbClr val="FFFFFF"/>
              </a:solidFill>
              <a:latin typeface="Overpass"/>
              <a:ea typeface="Overpass"/>
              <a:cs typeface="Overpass"/>
              <a:sym typeface="Overpass"/>
            </a:endParaRPr>
          </a:p>
        </p:txBody>
      </p:sp>
      <p:sp>
        <p:nvSpPr>
          <p:cNvPr id="1875" name="Google Shape;1875;p230"/>
          <p:cNvSpPr/>
          <p:nvPr/>
        </p:nvSpPr>
        <p:spPr>
          <a:xfrm>
            <a:off x="1295575" y="3342038"/>
            <a:ext cx="2058900" cy="193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PROD</a:t>
            </a:r>
            <a:endParaRPr sz="900">
              <a:solidFill>
                <a:srgbClr val="FFFFFF"/>
              </a:solidFill>
              <a:latin typeface="Overpass"/>
              <a:ea typeface="Overpass"/>
              <a:cs typeface="Overpass"/>
              <a:sym typeface="Overpass"/>
            </a:endParaRPr>
          </a:p>
        </p:txBody>
      </p:sp>
      <p:sp>
        <p:nvSpPr>
          <p:cNvPr id="1876" name="Google Shape;1876;p230"/>
          <p:cNvSpPr/>
          <p:nvPr/>
        </p:nvSpPr>
        <p:spPr>
          <a:xfrm>
            <a:off x="4114913" y="2886315"/>
            <a:ext cx="721800" cy="721800"/>
          </a:xfrm>
          <a:prstGeom prst="ellipse">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7" name="Google Shape;1877;p230"/>
          <p:cNvPicPr preferRelativeResize="0"/>
          <p:nvPr/>
        </p:nvPicPr>
        <p:blipFill>
          <a:blip r:embed="rId3">
            <a:alphaModFix/>
          </a:blip>
          <a:stretch>
            <a:fillRect/>
          </a:stretch>
        </p:blipFill>
        <p:spPr>
          <a:xfrm>
            <a:off x="4314603" y="2998053"/>
            <a:ext cx="322488" cy="498391"/>
          </a:xfrm>
          <a:prstGeom prst="rect">
            <a:avLst/>
          </a:prstGeom>
          <a:noFill/>
          <a:ln>
            <a:noFill/>
          </a:ln>
        </p:spPr>
      </p:pic>
      <p:sp>
        <p:nvSpPr>
          <p:cNvPr id="1878" name="Google Shape;1878;p230"/>
          <p:cNvSpPr/>
          <p:nvPr/>
        </p:nvSpPr>
        <p:spPr>
          <a:xfrm>
            <a:off x="5675117" y="1894238"/>
            <a:ext cx="2058900" cy="1932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CATALOG</a:t>
            </a:r>
            <a:endParaRPr sz="900">
              <a:solidFill>
                <a:srgbClr val="FFFFFF"/>
              </a:solidFill>
              <a:latin typeface="Overpass"/>
              <a:ea typeface="Overpass"/>
              <a:cs typeface="Overpass"/>
              <a:sym typeface="Overpass"/>
            </a:endParaRPr>
          </a:p>
        </p:txBody>
      </p:sp>
      <p:sp>
        <p:nvSpPr>
          <p:cNvPr id="1879" name="Google Shape;1879;p230"/>
          <p:cNvSpPr/>
          <p:nvPr/>
        </p:nvSpPr>
        <p:spPr>
          <a:xfrm>
            <a:off x="5675117" y="3342038"/>
            <a:ext cx="2058900" cy="1932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INVENTORY</a:t>
            </a:r>
            <a:endParaRPr sz="900">
              <a:solidFill>
                <a:srgbClr val="FFFFFF"/>
              </a:solidFill>
              <a:latin typeface="Overpass"/>
              <a:ea typeface="Overpass"/>
              <a:cs typeface="Overpass"/>
              <a:sym typeface="Overpass"/>
            </a:endParaRPr>
          </a:p>
        </p:txBody>
      </p:sp>
      <p:cxnSp>
        <p:nvCxnSpPr>
          <p:cNvPr id="1880" name="Google Shape;1880;p230"/>
          <p:cNvCxnSpPr>
            <a:stCxn id="1876" idx="7"/>
            <a:endCxn id="1881" idx="1"/>
          </p:cNvCxnSpPr>
          <p:nvPr/>
        </p:nvCxnSpPr>
        <p:spPr>
          <a:xfrm rot="-5400000">
            <a:off x="4970558" y="2287471"/>
            <a:ext cx="465000" cy="944100"/>
          </a:xfrm>
          <a:prstGeom prst="bentConnector2">
            <a:avLst/>
          </a:prstGeom>
          <a:noFill/>
          <a:ln cap="flat" cmpd="sng" w="9525">
            <a:solidFill>
              <a:srgbClr val="666666"/>
            </a:solidFill>
            <a:prstDash val="solid"/>
            <a:round/>
            <a:headEnd len="med" w="med" type="none"/>
            <a:tailEnd len="med" w="med" type="none"/>
          </a:ln>
        </p:spPr>
      </p:cxnSp>
      <p:cxnSp>
        <p:nvCxnSpPr>
          <p:cNvPr id="1882" name="Google Shape;1882;p230"/>
          <p:cNvCxnSpPr>
            <a:stCxn id="1876" idx="1"/>
            <a:endCxn id="1883" idx="3"/>
          </p:cNvCxnSpPr>
          <p:nvPr/>
        </p:nvCxnSpPr>
        <p:spPr>
          <a:xfrm flipH="1" rot="5400000">
            <a:off x="3555068" y="2326471"/>
            <a:ext cx="465000" cy="866100"/>
          </a:xfrm>
          <a:prstGeom prst="bentConnector2">
            <a:avLst/>
          </a:prstGeom>
          <a:noFill/>
          <a:ln cap="flat" cmpd="sng" w="9525">
            <a:solidFill>
              <a:srgbClr val="666666"/>
            </a:solidFill>
            <a:prstDash val="solid"/>
            <a:round/>
            <a:headEnd len="med" w="med" type="none"/>
            <a:tailEnd len="med" w="med" type="none"/>
          </a:ln>
        </p:spPr>
      </p:cxnSp>
      <p:cxnSp>
        <p:nvCxnSpPr>
          <p:cNvPr id="1884" name="Google Shape;1884;p230"/>
          <p:cNvCxnSpPr>
            <a:stCxn id="1876" idx="3"/>
            <a:endCxn id="1885" idx="3"/>
          </p:cNvCxnSpPr>
          <p:nvPr/>
        </p:nvCxnSpPr>
        <p:spPr>
          <a:xfrm rot="5400000">
            <a:off x="3551318" y="3305610"/>
            <a:ext cx="472500" cy="866100"/>
          </a:xfrm>
          <a:prstGeom prst="bentConnector2">
            <a:avLst/>
          </a:prstGeom>
          <a:noFill/>
          <a:ln cap="flat" cmpd="sng" w="9525">
            <a:solidFill>
              <a:srgbClr val="666666"/>
            </a:solidFill>
            <a:prstDash val="solid"/>
            <a:round/>
            <a:headEnd len="med" w="med" type="none"/>
            <a:tailEnd len="med" w="med" type="none"/>
          </a:ln>
        </p:spPr>
      </p:cxnSp>
      <p:cxnSp>
        <p:nvCxnSpPr>
          <p:cNvPr id="1886" name="Google Shape;1886;p230"/>
          <p:cNvCxnSpPr>
            <a:stCxn id="1876" idx="5"/>
            <a:endCxn id="1887" idx="1"/>
          </p:cNvCxnSpPr>
          <p:nvPr/>
        </p:nvCxnSpPr>
        <p:spPr>
          <a:xfrm flipH="1" rot="-5400000">
            <a:off x="4966808" y="3266610"/>
            <a:ext cx="472500" cy="944100"/>
          </a:xfrm>
          <a:prstGeom prst="bentConnector2">
            <a:avLst/>
          </a:prstGeom>
          <a:noFill/>
          <a:ln cap="flat" cmpd="sng" w="9525">
            <a:solidFill>
              <a:srgbClr val="666666"/>
            </a:solidFill>
            <a:prstDash val="solid"/>
            <a:round/>
            <a:headEnd len="med" w="med" type="none"/>
            <a:tailEnd len="med" w="med" type="none"/>
          </a:ln>
        </p:spPr>
      </p:cxnSp>
      <p:sp>
        <p:nvSpPr>
          <p:cNvPr id="1888" name="Google Shape;1888;p230"/>
          <p:cNvSpPr txBox="1"/>
          <p:nvPr/>
        </p:nvSpPr>
        <p:spPr>
          <a:xfrm>
            <a:off x="4923800" y="23112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889" name="Google Shape;1889;p230"/>
          <p:cNvSpPr txBox="1"/>
          <p:nvPr/>
        </p:nvSpPr>
        <p:spPr>
          <a:xfrm>
            <a:off x="4923800" y="37590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890" name="Google Shape;1890;p230"/>
          <p:cNvSpPr txBox="1"/>
          <p:nvPr/>
        </p:nvSpPr>
        <p:spPr>
          <a:xfrm>
            <a:off x="3628400" y="37590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891" name="Google Shape;1891;p230"/>
          <p:cNvSpPr/>
          <p:nvPr/>
        </p:nvSpPr>
        <p:spPr>
          <a:xfrm>
            <a:off x="136749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892" name="Google Shape;1892;p230"/>
          <p:cNvSpPr/>
          <p:nvPr/>
        </p:nvSpPr>
        <p:spPr>
          <a:xfrm>
            <a:off x="148639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893" name="Google Shape;1893;p230"/>
          <p:cNvSpPr/>
          <p:nvPr/>
        </p:nvSpPr>
        <p:spPr>
          <a:xfrm>
            <a:off x="202423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894" name="Google Shape;1894;p230"/>
          <p:cNvSpPr/>
          <p:nvPr/>
        </p:nvSpPr>
        <p:spPr>
          <a:xfrm>
            <a:off x="214313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895" name="Google Shape;1895;p230"/>
          <p:cNvSpPr/>
          <p:nvPr/>
        </p:nvSpPr>
        <p:spPr>
          <a:xfrm>
            <a:off x="2688240"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896" name="Google Shape;1896;p230"/>
          <p:cNvSpPr/>
          <p:nvPr/>
        </p:nvSpPr>
        <p:spPr>
          <a:xfrm>
            <a:off x="2807137"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897" name="Google Shape;1897;p230"/>
          <p:cNvSpPr/>
          <p:nvPr/>
        </p:nvSpPr>
        <p:spPr>
          <a:xfrm>
            <a:off x="1367494"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898" name="Google Shape;1898;p230"/>
          <p:cNvSpPr/>
          <p:nvPr/>
        </p:nvSpPr>
        <p:spPr>
          <a:xfrm>
            <a:off x="1486391"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899" name="Google Shape;1899;p230"/>
          <p:cNvSpPr/>
          <p:nvPr/>
        </p:nvSpPr>
        <p:spPr>
          <a:xfrm>
            <a:off x="2024234"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00" name="Google Shape;1900;p230"/>
          <p:cNvSpPr/>
          <p:nvPr/>
        </p:nvSpPr>
        <p:spPr>
          <a:xfrm>
            <a:off x="2143131"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01" name="Google Shape;1901;p230"/>
          <p:cNvSpPr/>
          <p:nvPr/>
        </p:nvSpPr>
        <p:spPr>
          <a:xfrm>
            <a:off x="2688240"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02" name="Google Shape;1902;p230"/>
          <p:cNvSpPr/>
          <p:nvPr/>
        </p:nvSpPr>
        <p:spPr>
          <a:xfrm>
            <a:off x="2807137"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03" name="Google Shape;1903;p230"/>
          <p:cNvSpPr/>
          <p:nvPr/>
        </p:nvSpPr>
        <p:spPr>
          <a:xfrm>
            <a:off x="574704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04" name="Google Shape;1904;p230"/>
          <p:cNvSpPr/>
          <p:nvPr/>
        </p:nvSpPr>
        <p:spPr>
          <a:xfrm>
            <a:off x="586594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05" name="Google Shape;1905;p230"/>
          <p:cNvSpPr/>
          <p:nvPr/>
        </p:nvSpPr>
        <p:spPr>
          <a:xfrm>
            <a:off x="640378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06" name="Google Shape;1906;p230"/>
          <p:cNvSpPr/>
          <p:nvPr/>
        </p:nvSpPr>
        <p:spPr>
          <a:xfrm>
            <a:off x="652268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07" name="Google Shape;1907;p230"/>
          <p:cNvSpPr/>
          <p:nvPr/>
        </p:nvSpPr>
        <p:spPr>
          <a:xfrm>
            <a:off x="7067790"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08" name="Google Shape;1908;p230"/>
          <p:cNvSpPr/>
          <p:nvPr/>
        </p:nvSpPr>
        <p:spPr>
          <a:xfrm>
            <a:off x="7186687"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09" name="Google Shape;1909;p230"/>
          <p:cNvSpPr/>
          <p:nvPr/>
        </p:nvSpPr>
        <p:spPr>
          <a:xfrm>
            <a:off x="5746873"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10" name="Google Shape;1910;p230"/>
          <p:cNvSpPr/>
          <p:nvPr/>
        </p:nvSpPr>
        <p:spPr>
          <a:xfrm>
            <a:off x="5865770"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11" name="Google Shape;1911;p230"/>
          <p:cNvSpPr/>
          <p:nvPr/>
        </p:nvSpPr>
        <p:spPr>
          <a:xfrm>
            <a:off x="6403614"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12" name="Google Shape;1912;p230"/>
          <p:cNvSpPr/>
          <p:nvPr/>
        </p:nvSpPr>
        <p:spPr>
          <a:xfrm>
            <a:off x="6522511"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13" name="Google Shape;1913;p230"/>
          <p:cNvSpPr/>
          <p:nvPr/>
        </p:nvSpPr>
        <p:spPr>
          <a:xfrm>
            <a:off x="7067620"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14" name="Google Shape;1914;p230"/>
          <p:cNvSpPr/>
          <p:nvPr/>
        </p:nvSpPr>
        <p:spPr>
          <a:xfrm>
            <a:off x="7186517"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sp>
        <p:nvSpPr>
          <p:cNvPr id="1919" name="Google Shape;1919;p2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20" name="Google Shape;1920;p231"/>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OpenShift lifecycle, installation &amp; upgrades</a:t>
            </a:r>
            <a:endParaRPr b="1">
              <a:latin typeface="Overpass"/>
              <a:ea typeface="Overpass"/>
              <a:cs typeface="Overpass"/>
              <a:sym typeface="Overpas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4" name="Shape 1924"/>
        <p:cNvGrpSpPr/>
        <p:nvPr/>
      </p:nvGrpSpPr>
      <p:grpSpPr>
        <a:xfrm>
          <a:off x="0" y="0"/>
          <a:ext cx="0" cy="0"/>
          <a:chOff x="0" y="0"/>
          <a:chExt cx="0" cy="0"/>
        </a:xfrm>
      </p:grpSpPr>
      <p:sp>
        <p:nvSpPr>
          <p:cNvPr id="1925" name="Google Shape;1925;p23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26" name="Google Shape;1926;p23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3.11 Installation</a:t>
            </a:r>
            <a:endParaRPr/>
          </a:p>
        </p:txBody>
      </p:sp>
      <p:sp>
        <p:nvSpPr>
          <p:cNvPr id="1927" name="Google Shape;1927;p232"/>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Two new paradigms for deploying clusters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1" name="Shape 1931"/>
        <p:cNvGrpSpPr/>
        <p:nvPr/>
      </p:nvGrpSpPr>
      <p:grpSpPr>
        <a:xfrm>
          <a:off x="0" y="0"/>
          <a:ext cx="0" cy="0"/>
          <a:chOff x="0" y="0"/>
          <a:chExt cx="0" cy="0"/>
        </a:xfrm>
      </p:grpSpPr>
      <p:sp>
        <p:nvSpPr>
          <p:cNvPr id="1932" name="Google Shape;1932;p233"/>
          <p:cNvSpPr txBox="1"/>
          <p:nvPr>
            <p:ph type="title"/>
          </p:nvPr>
        </p:nvSpPr>
        <p:spPr>
          <a:xfrm>
            <a:off x="826650" y="1660724"/>
            <a:ext cx="7490700" cy="18222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Proxima Nova"/>
              <a:buNone/>
            </a:pPr>
            <a:r>
              <a:rPr b="1" i="0" lang="en" sz="3200" u="none" cap="none" strike="noStrike">
                <a:solidFill>
                  <a:srgbClr val="FFFFFF"/>
                </a:solidFill>
                <a:latin typeface="Proxima Nova"/>
                <a:ea typeface="Proxima Nova"/>
                <a:cs typeface="Proxima Nova"/>
                <a:sym typeface="Proxima Nova"/>
              </a:rPr>
              <a:t>Host Preparation</a:t>
            </a:r>
            <a:endParaRPr/>
          </a:p>
        </p:txBody>
      </p:sp>
      <p:pic>
        <p:nvPicPr>
          <p:cNvPr id="1933" name="Google Shape;1933;p233"/>
          <p:cNvPicPr preferRelativeResize="0"/>
          <p:nvPr/>
        </p:nvPicPr>
        <p:blipFill>
          <a:blip r:embed="rId3">
            <a:alphaModFix/>
          </a:blip>
          <a:stretch>
            <a:fillRect/>
          </a:stretch>
        </p:blipFill>
        <p:spPr>
          <a:xfrm>
            <a:off x="191699" y="4261925"/>
            <a:ext cx="1146176" cy="76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7" name="Shape 1937"/>
        <p:cNvGrpSpPr/>
        <p:nvPr/>
      </p:nvGrpSpPr>
      <p:grpSpPr>
        <a:xfrm>
          <a:off x="0" y="0"/>
          <a:ext cx="0" cy="0"/>
          <a:chOff x="0" y="0"/>
          <a:chExt cx="0" cy="0"/>
        </a:xfrm>
      </p:grpSpPr>
      <p:sp>
        <p:nvSpPr>
          <p:cNvPr id="1938" name="Google Shape;1938;p234"/>
          <p:cNvSpPr txBox="1"/>
          <p:nvPr>
            <p:ph type="title"/>
          </p:nvPr>
        </p:nvSpPr>
        <p:spPr>
          <a:xfrm>
            <a:off x="792000" y="25648"/>
            <a:ext cx="7560000" cy="6528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 Requisits</a:t>
            </a:r>
            <a:endParaRPr/>
          </a:p>
        </p:txBody>
      </p:sp>
      <p:sp>
        <p:nvSpPr>
          <p:cNvPr id="1939" name="Google Shape;1939;p234"/>
          <p:cNvSpPr txBox="1"/>
          <p:nvPr>
            <p:ph idx="1" type="body"/>
          </p:nvPr>
        </p:nvSpPr>
        <p:spPr>
          <a:xfrm>
            <a:off x="826700" y="1244924"/>
            <a:ext cx="23082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Infrastructure</a:t>
            </a:r>
            <a:endParaRPr/>
          </a:p>
          <a:p>
            <a:pPr indent="0" lvl="0" marL="0" marR="0" rtl="0" algn="l">
              <a:lnSpc>
                <a:spcPct val="115000"/>
              </a:lnSpc>
              <a:spcBef>
                <a:spcPts val="0"/>
              </a:spcBef>
              <a:spcAft>
                <a:spcPts val="0"/>
              </a:spcAft>
              <a:buClr>
                <a:srgbClr val="000000"/>
              </a:buClr>
              <a:buFont typeface="Helvetica Neue"/>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IP Address Segment</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DNS Server</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Subscriptions</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Internet Access</a:t>
            </a:r>
            <a:endParaRPr/>
          </a:p>
          <a:p>
            <a:pPr indent="0" lvl="0" marL="0" marR="0" rtl="0" algn="l">
              <a:lnSpc>
                <a:spcPct val="115000"/>
              </a:lnSpc>
              <a:spcBef>
                <a:spcPts val="0"/>
              </a:spcBef>
              <a:spcAft>
                <a:spcPts val="0"/>
              </a:spcAft>
              <a:buClr>
                <a:srgbClr val="000000"/>
              </a:buClr>
              <a:buFont typeface="Helvetica Neue"/>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x86 Hardware</a:t>
            </a:r>
            <a:endParaRPr/>
          </a:p>
        </p:txBody>
      </p:sp>
      <p:sp>
        <p:nvSpPr>
          <p:cNvPr id="1940" name="Google Shape;1940;p234"/>
          <p:cNvSpPr txBox="1"/>
          <p:nvPr/>
        </p:nvSpPr>
        <p:spPr>
          <a:xfrm>
            <a:off x="3252399" y="1244924"/>
            <a:ext cx="23082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Master Nodes</a:t>
            </a:r>
            <a:endParaRPr/>
          </a:p>
          <a:p>
            <a:pPr indent="0" lvl="0" marL="0" marR="0" rtl="0" algn="l">
              <a:lnSpc>
                <a:spcPct val="115000"/>
              </a:lnSpc>
              <a:spcBef>
                <a:spcPts val="0"/>
              </a:spcBef>
              <a:spcAft>
                <a:spcPts val="0"/>
              </a:spcAft>
              <a:buClr>
                <a:srgbClr val="000000"/>
              </a:buClr>
              <a:buFont typeface="Proxima Nova"/>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16 GB RAM</a:t>
            </a:r>
            <a:endParaRPr/>
          </a:p>
          <a:p>
            <a:pPr indent="0" lvl="0" marL="0" marR="0" rtl="0" algn="l">
              <a:lnSpc>
                <a:spcPct val="115000"/>
              </a:lnSpc>
              <a:spcBef>
                <a:spcPts val="0"/>
              </a:spcBef>
              <a:spcAft>
                <a:spcPts val="0"/>
              </a:spcAft>
              <a:buClr>
                <a:srgbClr val="000000"/>
              </a:buClr>
              <a:buFont typeface="Proxima Nova"/>
              <a:buNone/>
            </a:pPr>
            <a:r>
              <a:rPr lang="en">
                <a:latin typeface="Proxima Nova"/>
                <a:ea typeface="Proxima Nova"/>
                <a:cs typeface="Proxima Nova"/>
                <a:sym typeface="Proxima Nova"/>
              </a:rPr>
              <a:t>QUAD</a:t>
            </a:r>
            <a:r>
              <a:rPr b="0" i="0" lang="en" sz="1400" u="none" cap="none" strike="noStrike">
                <a:solidFill>
                  <a:srgbClr val="000000"/>
                </a:solidFill>
                <a:latin typeface="Proxima Nova"/>
                <a:ea typeface="Proxima Nova"/>
                <a:cs typeface="Proxima Nova"/>
                <a:sym typeface="Proxima Nova"/>
              </a:rPr>
              <a:t> Core CPU</a:t>
            </a:r>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2 Disks / min 50 GB</a:t>
            </a:r>
            <a:endParaRPr/>
          </a:p>
        </p:txBody>
      </p:sp>
      <p:sp>
        <p:nvSpPr>
          <p:cNvPr id="1941" name="Google Shape;1941;p234"/>
          <p:cNvSpPr txBox="1"/>
          <p:nvPr/>
        </p:nvSpPr>
        <p:spPr>
          <a:xfrm>
            <a:off x="5805099" y="1244924"/>
            <a:ext cx="23082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Nodes</a:t>
            </a:r>
            <a:endParaRPr/>
          </a:p>
          <a:p>
            <a:pPr indent="0" lvl="0" marL="0" marR="0" rtl="0" algn="l">
              <a:lnSpc>
                <a:spcPct val="115000"/>
              </a:lnSpc>
              <a:spcBef>
                <a:spcPts val="0"/>
              </a:spcBef>
              <a:spcAft>
                <a:spcPts val="0"/>
              </a:spcAft>
              <a:buClr>
                <a:srgbClr val="000000"/>
              </a:buClr>
              <a:buFont typeface="Proxima Nova"/>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8 GB RAM</a:t>
            </a:r>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Dual Core CPU</a:t>
            </a:r>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2 Disks / min 50 GB</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5" name="Shape 1945"/>
        <p:cNvGrpSpPr/>
        <p:nvPr/>
      </p:nvGrpSpPr>
      <p:grpSpPr>
        <a:xfrm>
          <a:off x="0" y="0"/>
          <a:ext cx="0" cy="0"/>
          <a:chOff x="0" y="0"/>
          <a:chExt cx="0" cy="0"/>
        </a:xfrm>
      </p:grpSpPr>
      <p:sp>
        <p:nvSpPr>
          <p:cNvPr id="1946" name="Google Shape;1946;p235"/>
          <p:cNvSpPr txBox="1"/>
          <p:nvPr>
            <p:ph type="title"/>
          </p:nvPr>
        </p:nvSpPr>
        <p:spPr>
          <a:xfrm>
            <a:off x="792000" y="25648"/>
            <a:ext cx="7560000" cy="6315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Prep. Installation all Node(s) </a:t>
            </a:r>
            <a:endParaRPr/>
          </a:p>
        </p:txBody>
      </p:sp>
      <p:sp>
        <p:nvSpPr>
          <p:cNvPr id="1947" name="Google Shape;1947;p235"/>
          <p:cNvSpPr txBox="1"/>
          <p:nvPr>
            <p:ph idx="1" type="body"/>
          </p:nvPr>
        </p:nvSpPr>
        <p:spPr>
          <a:xfrm>
            <a:off x="792000" y="657300"/>
            <a:ext cx="8154300" cy="46839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Install  OPENSHIFT on RHEL 7.3 / 7.4</a:t>
            </a:r>
            <a:endParaRPr/>
          </a:p>
          <a:p>
            <a:pPr indent="0" lvl="0" marL="0" marR="0" rtl="0" algn="l">
              <a:lnSpc>
                <a:spcPct val="115000"/>
              </a:lnSpc>
              <a:spcBef>
                <a:spcPts val="0"/>
              </a:spcBef>
              <a:spcAft>
                <a:spcPts val="0"/>
              </a:spcAft>
              <a:buClr>
                <a:srgbClr val="000000"/>
              </a:buClr>
              <a:buFont typeface="Helvetica Neue"/>
              <a:buNone/>
            </a:pPr>
            <a:r>
              <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Subscribe to the required cannels</a:t>
            </a:r>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—enable=„rhel-7-server-rpms" \</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—enable=„rhel-7-server-extras-rpms" \</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—enable=„rhel-7-server-ose-3.</a:t>
            </a:r>
            <a:r>
              <a:rPr b="1" lang="en" sz="1200">
                <a:solidFill>
                  <a:srgbClr val="232323"/>
                </a:solidFill>
                <a:latin typeface="Helvetica Neue"/>
                <a:ea typeface="Helvetica Neue"/>
                <a:cs typeface="Helvetica Neue"/>
                <a:sym typeface="Helvetica Neue"/>
              </a:rPr>
              <a:t>9</a:t>
            </a:r>
            <a:r>
              <a:rPr b="1" i="0" lang="en" sz="1200" u="none" cap="none" strike="noStrike">
                <a:solidFill>
                  <a:srgbClr val="232323"/>
                </a:solidFill>
                <a:latin typeface="Helvetica Neue"/>
                <a:ea typeface="Helvetica Neue"/>
                <a:cs typeface="Helvetica Neue"/>
                <a:sym typeface="Helvetica Neue"/>
              </a:rPr>
              <a:t>-rpms" \</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—enable=„rhel-7-fast-datapath-rpms" </a:t>
            </a:r>
            <a:r>
              <a:rPr b="1" lang="en" sz="1200">
                <a:solidFill>
                  <a:srgbClr val="232323"/>
                </a:solidFill>
                <a:latin typeface="Helvetica Neue"/>
                <a:ea typeface="Helvetica Neue"/>
                <a:cs typeface="Helvetica Neue"/>
                <a:sym typeface="Helvetica Neue"/>
              </a:rPr>
              <a:t>\</a:t>
            </a:r>
            <a:endParaRPr b="1" sz="12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1" lang="en" sz="1200">
                <a:solidFill>
                  <a:srgbClr val="232323"/>
                </a:solidFill>
                <a:latin typeface="Helvetica Neue"/>
                <a:ea typeface="Helvetica Neue"/>
                <a:cs typeface="Helvetica Neue"/>
                <a:sym typeface="Helvetica Neue"/>
              </a:rPr>
              <a:t>--enable="rhel-7-server-ansible-2.4-rpms"</a:t>
            </a:r>
            <a:endParaRPr b="1" sz="1200">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t/>
            </a:r>
            <a:endParaRPr b="0" i="0" sz="12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0" i="0" lang="en" sz="1400" u="none" cap="none" strike="noStrike">
                <a:solidFill>
                  <a:srgbClr val="232323"/>
                </a:solidFill>
                <a:latin typeface="Helvetica Neue"/>
                <a:ea typeface="Helvetica Neue"/>
                <a:cs typeface="Helvetica Neue"/>
                <a:sym typeface="Helvetica Neue"/>
              </a:rPr>
              <a:t>Install Bases Packages</a:t>
            </a:r>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yum install wget git net-tools bind-utils iptables-services</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bridge-utils bash-completion kexec-tools sos psacct</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If you want to use the RPM Installer</a:t>
            </a:r>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rPr>
              <a:t>yum install atomic-openshift-utils</a:t>
            </a:r>
            <a:endParaRPr b="1" i="0" sz="1200" u="none" cap="none" strike="noStrike">
              <a:solidFill>
                <a:srgbClr val="000000"/>
              </a:solidFill>
            </a:endParaRPr>
          </a:p>
          <a:p>
            <a:pPr indent="0" lvl="0" marL="0" marR="0" rtl="0" algn="l">
              <a:lnSpc>
                <a:spcPct val="115000"/>
              </a:lnSpc>
              <a:spcBef>
                <a:spcPts val="0"/>
              </a:spcBef>
              <a:spcAft>
                <a:spcPts val="0"/>
              </a:spcAft>
              <a:buClr>
                <a:srgbClr val="000000"/>
              </a:buClr>
              <a:buFont typeface="Helvetica Neue"/>
              <a:buNone/>
            </a:pPr>
            <a:r>
              <a:t/>
            </a:r>
            <a:endParaRPr sz="1200"/>
          </a:p>
          <a:p>
            <a:pPr indent="0" lvl="0" marL="0" marR="0" rtl="0" algn="l">
              <a:lnSpc>
                <a:spcPct val="115000"/>
              </a:lnSpc>
              <a:spcBef>
                <a:spcPts val="0"/>
              </a:spcBef>
              <a:spcAft>
                <a:spcPts val="0"/>
              </a:spcAft>
              <a:buClr>
                <a:schemeClr val="dk1"/>
              </a:buClr>
              <a:buSzPts val="1100"/>
              <a:buFont typeface="Arial"/>
              <a:buNone/>
            </a:pPr>
            <a:r>
              <a:rPr lang="en" sz="1200"/>
              <a:t>Install the following package, which provides RPM-based OpenShift Container Platform installer utilities and pulls in other tools required by the quick and advanced installation methods, such asAnsible and related configuration files:</a:t>
            </a:r>
            <a:endParaRPr sz="1200"/>
          </a:p>
          <a:p>
            <a:pPr indent="0" lvl="0" marL="0" marR="0" rtl="0" algn="l">
              <a:lnSpc>
                <a:spcPct val="115000"/>
              </a:lnSpc>
              <a:spcBef>
                <a:spcPts val="0"/>
              </a:spcBef>
              <a:spcAft>
                <a:spcPts val="0"/>
              </a:spcAft>
              <a:buClr>
                <a:schemeClr val="dk1"/>
              </a:buClr>
              <a:buSzPts val="1100"/>
              <a:buFont typeface="Arial"/>
              <a:buNone/>
            </a:pPr>
            <a:r>
              <a:rPr b="1" lang="en" sz="1200">
                <a:latin typeface="Helvetica Neue"/>
                <a:ea typeface="Helvetica Neue"/>
                <a:cs typeface="Helvetica Neue"/>
                <a:sym typeface="Helvetica Neue"/>
              </a:rPr>
              <a:t>yum install atomic-openshift-utils</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t/>
            </a:r>
            <a:endParaRPr sz="1200"/>
          </a:p>
        </p:txBody>
      </p:sp>
      <p:pic>
        <p:nvPicPr>
          <p:cNvPr descr="pasted-image.tiff" id="1948" name="Google Shape;1948;p235"/>
          <p:cNvPicPr preferRelativeResize="0"/>
          <p:nvPr/>
        </p:nvPicPr>
        <p:blipFill rotWithShape="1">
          <a:blip r:embed="rId3">
            <a:alphaModFix/>
          </a:blip>
          <a:srcRect b="0" l="0" r="0" t="0"/>
          <a:stretch/>
        </p:blipFill>
        <p:spPr>
          <a:xfrm>
            <a:off x="6410551" y="868251"/>
            <a:ext cx="2000400" cy="2912400"/>
          </a:xfrm>
          <a:prstGeom prst="rect">
            <a:avLst/>
          </a:prstGeom>
          <a:noFill/>
          <a:ln>
            <a:noFill/>
          </a:ln>
        </p:spPr>
      </p:pic>
      <p:pic>
        <p:nvPicPr>
          <p:cNvPr id="1949" name="Google Shape;1949;p235"/>
          <p:cNvPicPr preferRelativeResize="0"/>
          <p:nvPr/>
        </p:nvPicPr>
        <p:blipFill>
          <a:blip r:embed="rId4">
            <a:alphaModFix/>
          </a:blip>
          <a:stretch>
            <a:fillRect/>
          </a:stretch>
        </p:blipFill>
        <p:spPr>
          <a:xfrm>
            <a:off x="7528012" y="2817000"/>
            <a:ext cx="523366" cy="631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3" name="Shape 1953"/>
        <p:cNvGrpSpPr/>
        <p:nvPr/>
      </p:nvGrpSpPr>
      <p:grpSpPr>
        <a:xfrm>
          <a:off x="0" y="0"/>
          <a:ext cx="0" cy="0"/>
          <a:chOff x="0" y="0"/>
          <a:chExt cx="0" cy="0"/>
        </a:xfrm>
      </p:grpSpPr>
      <p:sp>
        <p:nvSpPr>
          <p:cNvPr id="1954" name="Google Shape;1954;p236"/>
          <p:cNvSpPr txBox="1"/>
          <p:nvPr>
            <p:ph type="title"/>
          </p:nvPr>
        </p:nvSpPr>
        <p:spPr>
          <a:xfrm>
            <a:off x="792000" y="25648"/>
            <a:ext cx="7560000" cy="9750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Prep. Installation all Node(s) 2/3</a:t>
            </a:r>
            <a:endParaRPr/>
          </a:p>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Install and Configure Docker</a:t>
            </a:r>
            <a:endParaRPr/>
          </a:p>
        </p:txBody>
      </p:sp>
      <p:sp>
        <p:nvSpPr>
          <p:cNvPr id="1955" name="Google Shape;1955;p236"/>
          <p:cNvSpPr txBox="1"/>
          <p:nvPr>
            <p:ph idx="1" type="body"/>
          </p:nvPr>
        </p:nvSpPr>
        <p:spPr>
          <a:xfrm>
            <a:off x="826700" y="1244925"/>
            <a:ext cx="7490700" cy="35028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Install Docker</a:t>
            </a:r>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rPr>
              <a:t>yum install docker-1.1</a:t>
            </a:r>
            <a:r>
              <a:rPr b="1" lang="en" sz="1200"/>
              <a:t>3</a:t>
            </a:r>
            <a:r>
              <a:rPr b="1" i="0" lang="en" sz="1200" u="none" cap="none" strike="noStrike">
                <a:solidFill>
                  <a:srgbClr val="000000"/>
                </a:solidFill>
              </a:rPr>
              <a:t>.</a:t>
            </a:r>
            <a:r>
              <a:rPr b="1" lang="en" sz="1200"/>
              <a:t>1</a:t>
            </a:r>
            <a:endParaRPr b="1"/>
          </a:p>
          <a:p>
            <a:pPr indent="0" lvl="0" marL="0" marR="0" rtl="0" algn="l">
              <a:lnSpc>
                <a:spcPct val="115000"/>
              </a:lnSpc>
              <a:spcBef>
                <a:spcPts val="0"/>
              </a:spcBef>
              <a:spcAft>
                <a:spcPts val="0"/>
              </a:spcAft>
              <a:buClr>
                <a:srgbClr val="000000"/>
              </a:buClr>
              <a:buFont typeface="Helvetica Neue"/>
              <a:buNone/>
            </a:pPr>
            <a:r>
              <a:t/>
            </a:r>
            <a:endParaRPr/>
          </a:p>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Configure insecure registiry</a:t>
            </a:r>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rPr>
              <a:t>Edit the /etc/sysconfig/docker file and add --insecure-registry 172.30.0.0/16</a:t>
            </a:r>
            <a:endParaRPr b="1"/>
          </a:p>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Configure Docker Storage</a:t>
            </a:r>
            <a:endParaRPr/>
          </a:p>
          <a:p>
            <a:pPr indent="0" lvl="5"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cat &lt;&lt;EOF &gt; /etc/sysconfig/docker-storage-setup</a:t>
            </a:r>
            <a:endParaRPr b="1" sz="1200">
              <a:latin typeface="Helvetica Neue"/>
              <a:ea typeface="Helvetica Neue"/>
              <a:cs typeface="Helvetica Neue"/>
              <a:sym typeface="Helvetica Neue"/>
            </a:endParaRPr>
          </a:p>
          <a:p>
            <a:pPr indent="0" lvl="1"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DEVS=/dev/vdc</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VG=docker-vg</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EOF</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run docker-storage-setup</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t/>
            </a:r>
            <a:endParaRPr/>
          </a:p>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Start Docker</a:t>
            </a:r>
            <a:endParaRPr/>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systemctl enable docker</a:t>
            </a:r>
            <a:endParaRPr b="1" sz="1200">
              <a:latin typeface="Helvetica Neue"/>
              <a:ea typeface="Helvetica Neue"/>
              <a:cs typeface="Helvetica Neue"/>
              <a:sym typeface="Helvetica Neue"/>
            </a:endParaRPr>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systemctl start docker</a:t>
            </a:r>
            <a:endParaRPr b="1" sz="1200">
              <a:latin typeface="Helvetica Neue"/>
              <a:ea typeface="Helvetica Neue"/>
              <a:cs typeface="Helvetica Neue"/>
              <a:sym typeface="Helvetica Neue"/>
            </a:endParaRPr>
          </a:p>
        </p:txBody>
      </p:sp>
      <p:pic>
        <p:nvPicPr>
          <p:cNvPr descr="pasted-image.tiff" id="1956" name="Google Shape;1956;p236"/>
          <p:cNvPicPr preferRelativeResize="0"/>
          <p:nvPr/>
        </p:nvPicPr>
        <p:blipFill rotWithShape="1">
          <a:blip r:embed="rId3">
            <a:alphaModFix/>
          </a:blip>
          <a:srcRect b="0" l="0" r="0" t="0"/>
          <a:stretch/>
        </p:blipFill>
        <p:spPr>
          <a:xfrm>
            <a:off x="6509451" y="835276"/>
            <a:ext cx="2000400" cy="2912400"/>
          </a:xfrm>
          <a:prstGeom prst="rect">
            <a:avLst/>
          </a:prstGeom>
          <a:noFill/>
          <a:ln>
            <a:noFill/>
          </a:ln>
        </p:spPr>
      </p:pic>
      <p:pic>
        <p:nvPicPr>
          <p:cNvPr id="1957" name="Google Shape;1957;p236"/>
          <p:cNvPicPr preferRelativeResize="0"/>
          <p:nvPr/>
        </p:nvPicPr>
        <p:blipFill>
          <a:blip r:embed="rId4">
            <a:alphaModFix/>
          </a:blip>
          <a:stretch>
            <a:fillRect/>
          </a:stretch>
        </p:blipFill>
        <p:spPr>
          <a:xfrm>
            <a:off x="7601712" y="2817000"/>
            <a:ext cx="523366" cy="631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1" name="Shape 1961"/>
        <p:cNvGrpSpPr/>
        <p:nvPr/>
      </p:nvGrpSpPr>
      <p:grpSpPr>
        <a:xfrm>
          <a:off x="0" y="0"/>
          <a:ext cx="0" cy="0"/>
          <a:chOff x="0" y="0"/>
          <a:chExt cx="0" cy="0"/>
        </a:xfrm>
      </p:grpSpPr>
      <p:sp>
        <p:nvSpPr>
          <p:cNvPr id="1962" name="Google Shape;1962;p237"/>
          <p:cNvSpPr txBox="1"/>
          <p:nvPr>
            <p:ph type="title"/>
          </p:nvPr>
        </p:nvSpPr>
        <p:spPr>
          <a:xfrm>
            <a:off x="792000" y="25648"/>
            <a:ext cx="7560000" cy="1046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Prep.Installation on one Node only (Install Node)</a:t>
            </a:r>
            <a:endParaRPr/>
          </a:p>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Ensuring Host Access</a:t>
            </a:r>
            <a:endParaRPr/>
          </a:p>
        </p:txBody>
      </p:sp>
      <p:sp>
        <p:nvSpPr>
          <p:cNvPr id="1963" name="Google Shape;1963;p237"/>
          <p:cNvSpPr txBox="1"/>
          <p:nvPr>
            <p:ph idx="1" type="body"/>
          </p:nvPr>
        </p:nvSpPr>
        <p:spPr>
          <a:xfrm>
            <a:off x="826700" y="1244925"/>
            <a:ext cx="80754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232323"/>
              </a:buClr>
              <a:buFont typeface="Helvetica Neue"/>
              <a:buNone/>
            </a:pPr>
            <a:r>
              <a:rPr b="0" i="0" lang="en" sz="1400" u="none" cap="none" strike="noStrike">
                <a:solidFill>
                  <a:srgbClr val="232323"/>
                </a:solidFill>
                <a:latin typeface="Helvetica Neue"/>
                <a:ea typeface="Helvetica Neue"/>
                <a:cs typeface="Helvetica Neue"/>
                <a:sym typeface="Helvetica Neue"/>
              </a:rPr>
              <a:t>The </a:t>
            </a:r>
            <a:r>
              <a:rPr b="0" i="0" lang="en" sz="1400" u="none" cap="none" strike="noStrike">
                <a:solidFill>
                  <a:srgbClr val="417DD7"/>
                </a:solidFill>
                <a:latin typeface="Helvetica Neue"/>
                <a:ea typeface="Helvetica Neue"/>
                <a:cs typeface="Helvetica Neue"/>
                <a:sym typeface="Helvetica Neue"/>
              </a:rPr>
              <a:t>quick </a:t>
            </a:r>
            <a:r>
              <a:rPr b="0" i="0" lang="en" sz="1400" u="none" cap="none" strike="noStrike">
                <a:solidFill>
                  <a:srgbClr val="232323"/>
                </a:solidFill>
                <a:latin typeface="Helvetica Neue"/>
                <a:ea typeface="Helvetica Neue"/>
                <a:cs typeface="Helvetica Neue"/>
                <a:sym typeface="Helvetica Neue"/>
              </a:rPr>
              <a:t>and </a:t>
            </a:r>
            <a:r>
              <a:rPr b="0" i="0" lang="en" sz="1400" u="none" cap="none" strike="noStrike">
                <a:solidFill>
                  <a:srgbClr val="417DD7"/>
                </a:solidFill>
                <a:latin typeface="Helvetica Neue"/>
                <a:ea typeface="Helvetica Neue"/>
                <a:cs typeface="Helvetica Neue"/>
                <a:sym typeface="Helvetica Neue"/>
              </a:rPr>
              <a:t>advanced installation </a:t>
            </a:r>
            <a:r>
              <a:rPr b="0" i="0" lang="en" sz="1400" u="none" cap="none" strike="noStrike">
                <a:solidFill>
                  <a:srgbClr val="232323"/>
                </a:solidFill>
                <a:latin typeface="Helvetica Neue"/>
                <a:ea typeface="Helvetica Neue"/>
                <a:cs typeface="Helvetica Neue"/>
                <a:sym typeface="Helvetica Neue"/>
              </a:rPr>
              <a:t>methods require a user that has access to all hosts. If you want to run the installer as a non-root user, passwordless sudo rights must be configured on each destination host.</a:t>
            </a:r>
            <a:endParaRPr/>
          </a:p>
          <a:p>
            <a:pPr indent="0" lvl="0" marL="0" marR="0" rtl="0" algn="l">
              <a:lnSpc>
                <a:spcPct val="100000"/>
              </a:lnSpc>
              <a:spcBef>
                <a:spcPts val="0"/>
              </a:spcBef>
              <a:spcAft>
                <a:spcPts val="0"/>
              </a:spcAft>
              <a:buClr>
                <a:srgbClr val="232323"/>
              </a:buClr>
              <a:buFont typeface="Helvetica Neue"/>
              <a:buNone/>
            </a:pPr>
            <a:r>
              <a:t/>
            </a:r>
            <a:endParaRPr b="0" i="0" sz="14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-&gt; ssh-keygen -&gt;Do not use a password.</a:t>
            </a:r>
            <a:endParaRPr b="1"/>
          </a:p>
          <a:p>
            <a:pPr indent="0" lvl="0" marL="0" marR="0" rtl="0" algn="l">
              <a:lnSpc>
                <a:spcPct val="100000"/>
              </a:lnSpc>
              <a:spcBef>
                <a:spcPts val="0"/>
              </a:spcBef>
              <a:spcAft>
                <a:spcPts val="0"/>
              </a:spcAft>
              <a:buClr>
                <a:srgbClr val="232323"/>
              </a:buClr>
              <a:buFont typeface="Helvetica Neue"/>
              <a:buNone/>
            </a:pPr>
            <a:r>
              <a:t/>
            </a:r>
            <a:endParaRPr b="0" i="0" sz="12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0" i="0" lang="en" sz="1400" u="none" cap="none" strike="noStrike">
                <a:solidFill>
                  <a:srgbClr val="232323"/>
                </a:solidFill>
                <a:latin typeface="Helvetica Neue"/>
                <a:ea typeface="Helvetica Neue"/>
                <a:cs typeface="Helvetica Neue"/>
                <a:sym typeface="Helvetica Neue"/>
              </a:rPr>
              <a:t>An easy way to distribute your SSH keys is by using a bash loop:</a:t>
            </a:r>
            <a:endParaRPr/>
          </a:p>
          <a:p>
            <a:pPr indent="0" lvl="0" marL="0" marR="0" rtl="0" algn="l">
              <a:lnSpc>
                <a:spcPct val="100000"/>
              </a:lnSpc>
              <a:spcBef>
                <a:spcPts val="0"/>
              </a:spcBef>
              <a:spcAft>
                <a:spcPts val="0"/>
              </a:spcAft>
              <a:buClr>
                <a:srgbClr val="232323"/>
              </a:buClr>
              <a:buFont typeface="Helvetica Neue"/>
              <a:buNone/>
            </a:pPr>
            <a:r>
              <a:t/>
            </a:r>
            <a:endParaRPr b="0" i="0" sz="14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0" i="0" lang="en" sz="1200" u="none" cap="none" strike="noStrike">
                <a:solidFill>
                  <a:srgbClr val="232323"/>
                </a:solidFill>
                <a:latin typeface="Helvetica Neue"/>
                <a:ea typeface="Helvetica Neue"/>
                <a:cs typeface="Helvetica Neue"/>
                <a:sym typeface="Helvetica Neue"/>
              </a:rPr>
              <a:t>f</a:t>
            </a:r>
            <a:r>
              <a:rPr b="1" i="0" lang="en" sz="1200" u="none" cap="none" strike="noStrike">
                <a:solidFill>
                  <a:srgbClr val="232323"/>
                </a:solidFill>
                <a:latin typeface="Helvetica Neue"/>
                <a:ea typeface="Helvetica Neue"/>
                <a:cs typeface="Helvetica Neue"/>
                <a:sym typeface="Helvetica Neue"/>
              </a:rPr>
              <a:t>or host in master.example.com \</a:t>
            </a:r>
            <a:endParaRPr b="1"/>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node1.example.com \</a:t>
            </a:r>
            <a:endParaRPr b="1"/>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node2.example.com; \</a:t>
            </a:r>
            <a:endParaRPr b="1"/>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do ssh-copy-id -i ~/.ssh/id_rsa.pub $host; \</a:t>
            </a:r>
            <a:endParaRPr b="1"/>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done</a:t>
            </a:r>
            <a:endParaRPr b="1"/>
          </a:p>
        </p:txBody>
      </p:sp>
      <p:pic>
        <p:nvPicPr>
          <p:cNvPr descr="pasted-image.tiff" id="1964" name="Google Shape;1964;p237"/>
          <p:cNvPicPr preferRelativeResize="0"/>
          <p:nvPr/>
        </p:nvPicPr>
        <p:blipFill rotWithShape="1">
          <a:blip r:embed="rId3">
            <a:alphaModFix/>
          </a:blip>
          <a:srcRect b="0" l="0" r="0" t="0"/>
          <a:stretch/>
        </p:blipFill>
        <p:spPr>
          <a:xfrm>
            <a:off x="4740001" y="2952525"/>
            <a:ext cx="1051800" cy="1531500"/>
          </a:xfrm>
          <a:prstGeom prst="rect">
            <a:avLst/>
          </a:prstGeom>
          <a:noFill/>
          <a:ln>
            <a:noFill/>
          </a:ln>
        </p:spPr>
      </p:pic>
      <p:pic>
        <p:nvPicPr>
          <p:cNvPr descr="pasted-image.tiff" id="1965" name="Google Shape;1965;p237"/>
          <p:cNvPicPr preferRelativeResize="0"/>
          <p:nvPr/>
        </p:nvPicPr>
        <p:blipFill rotWithShape="1">
          <a:blip r:embed="rId3">
            <a:alphaModFix/>
          </a:blip>
          <a:srcRect b="0" l="0" r="0" t="0"/>
          <a:stretch/>
        </p:blipFill>
        <p:spPr>
          <a:xfrm>
            <a:off x="6145301" y="3207050"/>
            <a:ext cx="800700" cy="1165500"/>
          </a:xfrm>
          <a:prstGeom prst="rect">
            <a:avLst/>
          </a:prstGeom>
          <a:noFill/>
          <a:ln>
            <a:noFill/>
          </a:ln>
        </p:spPr>
      </p:pic>
      <p:pic>
        <p:nvPicPr>
          <p:cNvPr descr="pasted-image.tiff" id="1966" name="Google Shape;1966;p237"/>
          <p:cNvPicPr preferRelativeResize="0"/>
          <p:nvPr/>
        </p:nvPicPr>
        <p:blipFill rotWithShape="1">
          <a:blip r:embed="rId3">
            <a:alphaModFix/>
          </a:blip>
          <a:srcRect b="0" l="0" r="0" t="0"/>
          <a:stretch/>
        </p:blipFill>
        <p:spPr>
          <a:xfrm>
            <a:off x="6297701" y="3359450"/>
            <a:ext cx="800700" cy="1165500"/>
          </a:xfrm>
          <a:prstGeom prst="rect">
            <a:avLst/>
          </a:prstGeom>
          <a:noFill/>
          <a:ln>
            <a:noFill/>
          </a:ln>
        </p:spPr>
      </p:pic>
      <p:pic>
        <p:nvPicPr>
          <p:cNvPr descr="pasted-image.tiff" id="1967" name="Google Shape;1967;p237"/>
          <p:cNvPicPr preferRelativeResize="0"/>
          <p:nvPr/>
        </p:nvPicPr>
        <p:blipFill rotWithShape="1">
          <a:blip r:embed="rId3">
            <a:alphaModFix/>
          </a:blip>
          <a:srcRect b="0" l="0" r="0" t="0"/>
          <a:stretch/>
        </p:blipFill>
        <p:spPr>
          <a:xfrm>
            <a:off x="6450101" y="3511850"/>
            <a:ext cx="800700" cy="1165500"/>
          </a:xfrm>
          <a:prstGeom prst="rect">
            <a:avLst/>
          </a:prstGeom>
          <a:noFill/>
          <a:ln>
            <a:noFill/>
          </a:ln>
        </p:spPr>
      </p:pic>
      <p:pic>
        <p:nvPicPr>
          <p:cNvPr descr="pasted-image.tiff" id="1968" name="Google Shape;1968;p237"/>
          <p:cNvPicPr preferRelativeResize="0"/>
          <p:nvPr/>
        </p:nvPicPr>
        <p:blipFill rotWithShape="1">
          <a:blip r:embed="rId3">
            <a:alphaModFix/>
          </a:blip>
          <a:srcRect b="0" l="0" r="0" t="0"/>
          <a:stretch/>
        </p:blipFill>
        <p:spPr>
          <a:xfrm>
            <a:off x="6602501" y="3664250"/>
            <a:ext cx="800700" cy="1165500"/>
          </a:xfrm>
          <a:prstGeom prst="rect">
            <a:avLst/>
          </a:prstGeom>
          <a:noFill/>
          <a:ln>
            <a:noFill/>
          </a:ln>
        </p:spPr>
      </p:pic>
      <p:pic>
        <p:nvPicPr>
          <p:cNvPr id="1969" name="Google Shape;1969;p237"/>
          <p:cNvPicPr preferRelativeResize="0"/>
          <p:nvPr/>
        </p:nvPicPr>
        <p:blipFill>
          <a:blip r:embed="rId4">
            <a:alphaModFix/>
          </a:blip>
          <a:stretch>
            <a:fillRect/>
          </a:stretch>
        </p:blipFill>
        <p:spPr>
          <a:xfrm>
            <a:off x="5261526" y="3944963"/>
            <a:ext cx="321250" cy="387725"/>
          </a:xfrm>
          <a:prstGeom prst="rect">
            <a:avLst/>
          </a:prstGeom>
          <a:noFill/>
          <a:ln>
            <a:noFill/>
          </a:ln>
        </p:spPr>
      </p:pic>
      <p:pic>
        <p:nvPicPr>
          <p:cNvPr id="1970" name="Google Shape;1970;p237"/>
          <p:cNvPicPr preferRelativeResize="0"/>
          <p:nvPr/>
        </p:nvPicPr>
        <p:blipFill>
          <a:blip r:embed="rId4">
            <a:alphaModFix/>
          </a:blip>
          <a:stretch>
            <a:fillRect/>
          </a:stretch>
        </p:blipFill>
        <p:spPr>
          <a:xfrm>
            <a:off x="7028350" y="4408879"/>
            <a:ext cx="222450" cy="268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4" name="Shape 1974"/>
        <p:cNvGrpSpPr/>
        <p:nvPr/>
      </p:nvGrpSpPr>
      <p:grpSpPr>
        <a:xfrm>
          <a:off x="0" y="0"/>
          <a:ext cx="0" cy="0"/>
          <a:chOff x="0" y="0"/>
          <a:chExt cx="0" cy="0"/>
        </a:xfrm>
      </p:grpSpPr>
      <p:cxnSp>
        <p:nvCxnSpPr>
          <p:cNvPr id="1975" name="Google Shape;1975;p238"/>
          <p:cNvCxnSpPr/>
          <p:nvPr/>
        </p:nvCxnSpPr>
        <p:spPr>
          <a:xfrm flipH="1">
            <a:off x="1386760" y="1731571"/>
            <a:ext cx="1287900" cy="632100"/>
          </a:xfrm>
          <a:prstGeom prst="straightConnector1">
            <a:avLst/>
          </a:prstGeom>
          <a:noFill/>
          <a:ln cap="flat" cmpd="sng" w="9525">
            <a:solidFill>
              <a:srgbClr val="CC0000"/>
            </a:solidFill>
            <a:prstDash val="solid"/>
            <a:round/>
            <a:headEnd len="sm" w="sm" type="none"/>
            <a:tailEnd len="lg" w="lg" type="triangle"/>
          </a:ln>
        </p:spPr>
      </p:cxnSp>
      <p:sp>
        <p:nvSpPr>
          <p:cNvPr id="1976" name="Google Shape;1976;p238"/>
          <p:cNvSpPr txBox="1"/>
          <p:nvPr/>
        </p:nvSpPr>
        <p:spPr>
          <a:xfrm>
            <a:off x="1721150" y="117650"/>
            <a:ext cx="66123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pen Sans"/>
                <a:ea typeface="Open Sans"/>
                <a:cs typeface="Open Sans"/>
                <a:sym typeface="Open Sans"/>
              </a:rPr>
              <a:t>NOTHING ROUTINE SHOULD BE DONE MANUALLY</a:t>
            </a:r>
            <a:endParaRPr b="1" sz="1600">
              <a:latin typeface="Open Sans"/>
              <a:ea typeface="Open Sans"/>
              <a:cs typeface="Open Sans"/>
              <a:sym typeface="Open Sans"/>
            </a:endParaRPr>
          </a:p>
        </p:txBody>
      </p:sp>
      <p:cxnSp>
        <p:nvCxnSpPr>
          <p:cNvPr id="1977" name="Google Shape;1977;p238"/>
          <p:cNvCxnSpPr/>
          <p:nvPr/>
        </p:nvCxnSpPr>
        <p:spPr>
          <a:xfrm rot="10800000">
            <a:off x="4628633" y="3259327"/>
            <a:ext cx="0" cy="430800"/>
          </a:xfrm>
          <a:prstGeom prst="straightConnector1">
            <a:avLst/>
          </a:prstGeom>
          <a:noFill/>
          <a:ln cap="flat" cmpd="sng" w="9525">
            <a:solidFill>
              <a:srgbClr val="CC0000"/>
            </a:solidFill>
            <a:prstDash val="solid"/>
            <a:round/>
            <a:headEnd len="sm" w="sm" type="none"/>
            <a:tailEnd len="lg" w="lg" type="triangle"/>
          </a:ln>
        </p:spPr>
      </p:cxnSp>
      <p:cxnSp>
        <p:nvCxnSpPr>
          <p:cNvPr id="1978" name="Google Shape;1978;p238"/>
          <p:cNvCxnSpPr/>
          <p:nvPr/>
        </p:nvCxnSpPr>
        <p:spPr>
          <a:xfrm flipH="1">
            <a:off x="6477884" y="1426193"/>
            <a:ext cx="4200" cy="2204700"/>
          </a:xfrm>
          <a:prstGeom prst="straightConnector1">
            <a:avLst/>
          </a:prstGeom>
          <a:noFill/>
          <a:ln cap="flat" cmpd="sng" w="9525">
            <a:solidFill>
              <a:srgbClr val="CC0000"/>
            </a:solidFill>
            <a:prstDash val="solid"/>
            <a:round/>
            <a:headEnd len="sm" w="sm" type="none"/>
            <a:tailEnd len="lg" w="lg" type="triangle"/>
          </a:ln>
        </p:spPr>
      </p:cxnSp>
      <p:cxnSp>
        <p:nvCxnSpPr>
          <p:cNvPr id="1979" name="Google Shape;1979;p238"/>
          <p:cNvCxnSpPr/>
          <p:nvPr/>
        </p:nvCxnSpPr>
        <p:spPr>
          <a:xfrm>
            <a:off x="3328746" y="1738708"/>
            <a:ext cx="1165200" cy="1968000"/>
          </a:xfrm>
          <a:prstGeom prst="straightConnector1">
            <a:avLst/>
          </a:prstGeom>
          <a:noFill/>
          <a:ln cap="flat" cmpd="sng" w="9525">
            <a:solidFill>
              <a:srgbClr val="CC0000"/>
            </a:solidFill>
            <a:prstDash val="solid"/>
            <a:round/>
            <a:headEnd len="sm" w="sm" type="none"/>
            <a:tailEnd len="lg" w="lg" type="triangle"/>
          </a:ln>
        </p:spPr>
      </p:cxnSp>
      <p:cxnSp>
        <p:nvCxnSpPr>
          <p:cNvPr id="1980" name="Google Shape;1980;p238"/>
          <p:cNvCxnSpPr/>
          <p:nvPr/>
        </p:nvCxnSpPr>
        <p:spPr>
          <a:xfrm>
            <a:off x="3125317" y="1747161"/>
            <a:ext cx="397800" cy="1908900"/>
          </a:xfrm>
          <a:prstGeom prst="straightConnector1">
            <a:avLst/>
          </a:prstGeom>
          <a:noFill/>
          <a:ln cap="flat" cmpd="sng" w="9525">
            <a:solidFill>
              <a:srgbClr val="CC0000"/>
            </a:solidFill>
            <a:prstDash val="solid"/>
            <a:round/>
            <a:headEnd len="sm" w="sm" type="none"/>
            <a:tailEnd len="lg" w="lg" type="triangle"/>
          </a:ln>
        </p:spPr>
      </p:cxnSp>
      <p:cxnSp>
        <p:nvCxnSpPr>
          <p:cNvPr id="1981" name="Google Shape;1981;p238"/>
          <p:cNvCxnSpPr/>
          <p:nvPr/>
        </p:nvCxnSpPr>
        <p:spPr>
          <a:xfrm flipH="1">
            <a:off x="2533537" y="1755615"/>
            <a:ext cx="462300" cy="1959600"/>
          </a:xfrm>
          <a:prstGeom prst="straightConnector1">
            <a:avLst/>
          </a:prstGeom>
          <a:noFill/>
          <a:ln cap="flat" cmpd="sng" w="9525">
            <a:solidFill>
              <a:srgbClr val="CC0000"/>
            </a:solidFill>
            <a:prstDash val="solid"/>
            <a:round/>
            <a:headEnd len="sm" w="sm" type="none"/>
            <a:tailEnd len="lg" w="lg" type="triangle"/>
          </a:ln>
        </p:spPr>
      </p:cxnSp>
      <p:cxnSp>
        <p:nvCxnSpPr>
          <p:cNvPr id="1982" name="Google Shape;1982;p238"/>
          <p:cNvCxnSpPr/>
          <p:nvPr/>
        </p:nvCxnSpPr>
        <p:spPr>
          <a:xfrm flipH="1">
            <a:off x="1506857" y="1740024"/>
            <a:ext cx="1362000" cy="2008800"/>
          </a:xfrm>
          <a:prstGeom prst="straightConnector1">
            <a:avLst/>
          </a:prstGeom>
          <a:noFill/>
          <a:ln cap="flat" cmpd="sng" w="9525">
            <a:solidFill>
              <a:srgbClr val="CC0000"/>
            </a:solidFill>
            <a:prstDash val="solid"/>
            <a:round/>
            <a:headEnd len="sm" w="sm" type="none"/>
            <a:tailEnd len="lg" w="lg" type="triangle"/>
          </a:ln>
        </p:spPr>
      </p:cxnSp>
      <p:pic>
        <p:nvPicPr>
          <p:cNvPr id="1983" name="Google Shape;1983;p238"/>
          <p:cNvPicPr preferRelativeResize="0"/>
          <p:nvPr/>
        </p:nvPicPr>
        <p:blipFill rotWithShape="1">
          <a:blip r:embed="rId3">
            <a:alphaModFix/>
          </a:blip>
          <a:srcRect b="0" l="0" r="0" t="0"/>
          <a:stretch/>
        </p:blipFill>
        <p:spPr>
          <a:xfrm>
            <a:off x="6900675" y="3114460"/>
            <a:ext cx="841500" cy="948300"/>
          </a:xfrm>
          <a:prstGeom prst="rect">
            <a:avLst/>
          </a:prstGeom>
          <a:noFill/>
          <a:ln>
            <a:noFill/>
          </a:ln>
        </p:spPr>
      </p:pic>
      <p:pic>
        <p:nvPicPr>
          <p:cNvPr id="1984" name="Google Shape;1984;p238"/>
          <p:cNvPicPr preferRelativeResize="0"/>
          <p:nvPr/>
        </p:nvPicPr>
        <p:blipFill rotWithShape="1">
          <a:blip r:embed="rId4">
            <a:alphaModFix/>
          </a:blip>
          <a:srcRect b="0" l="0" r="0" t="0"/>
          <a:stretch/>
        </p:blipFill>
        <p:spPr>
          <a:xfrm>
            <a:off x="728884" y="905370"/>
            <a:ext cx="385200" cy="542400"/>
          </a:xfrm>
          <a:prstGeom prst="rect">
            <a:avLst/>
          </a:prstGeom>
          <a:noFill/>
          <a:ln>
            <a:noFill/>
          </a:ln>
        </p:spPr>
      </p:pic>
      <p:pic>
        <p:nvPicPr>
          <p:cNvPr id="1985" name="Google Shape;1985;p238"/>
          <p:cNvPicPr preferRelativeResize="0"/>
          <p:nvPr/>
        </p:nvPicPr>
        <p:blipFill rotWithShape="1">
          <a:blip r:embed="rId5">
            <a:alphaModFix/>
          </a:blip>
          <a:srcRect b="0" l="0" r="0" t="0"/>
          <a:stretch/>
        </p:blipFill>
        <p:spPr>
          <a:xfrm>
            <a:off x="1580335" y="3792545"/>
            <a:ext cx="765000" cy="270300"/>
          </a:xfrm>
          <a:prstGeom prst="rect">
            <a:avLst/>
          </a:prstGeom>
          <a:noFill/>
          <a:ln>
            <a:noFill/>
          </a:ln>
        </p:spPr>
      </p:pic>
      <p:pic>
        <p:nvPicPr>
          <p:cNvPr id="1986" name="Google Shape;1986;p238"/>
          <p:cNvPicPr preferRelativeResize="0"/>
          <p:nvPr/>
        </p:nvPicPr>
        <p:blipFill rotWithShape="1">
          <a:blip r:embed="rId5">
            <a:alphaModFix/>
          </a:blip>
          <a:srcRect b="0" l="0" r="0" t="0"/>
          <a:stretch/>
        </p:blipFill>
        <p:spPr>
          <a:xfrm>
            <a:off x="2616864" y="3792545"/>
            <a:ext cx="765000" cy="270300"/>
          </a:xfrm>
          <a:prstGeom prst="rect">
            <a:avLst/>
          </a:prstGeom>
          <a:noFill/>
          <a:ln>
            <a:noFill/>
          </a:ln>
        </p:spPr>
      </p:pic>
      <p:pic>
        <p:nvPicPr>
          <p:cNvPr id="1987" name="Google Shape;1987;p238"/>
          <p:cNvPicPr preferRelativeResize="0"/>
          <p:nvPr/>
        </p:nvPicPr>
        <p:blipFill rotWithShape="1">
          <a:blip r:embed="rId5">
            <a:alphaModFix/>
          </a:blip>
          <a:srcRect b="0" l="0" r="0" t="0"/>
          <a:stretch/>
        </p:blipFill>
        <p:spPr>
          <a:xfrm>
            <a:off x="3653392" y="3792545"/>
            <a:ext cx="765000" cy="270300"/>
          </a:xfrm>
          <a:prstGeom prst="rect">
            <a:avLst/>
          </a:prstGeom>
          <a:noFill/>
          <a:ln>
            <a:noFill/>
          </a:ln>
        </p:spPr>
      </p:pic>
      <p:pic>
        <p:nvPicPr>
          <p:cNvPr id="1988" name="Google Shape;1988;p238"/>
          <p:cNvPicPr preferRelativeResize="0"/>
          <p:nvPr/>
        </p:nvPicPr>
        <p:blipFill rotWithShape="1">
          <a:blip r:embed="rId5">
            <a:alphaModFix/>
          </a:blip>
          <a:srcRect b="0" l="0" r="0" t="0"/>
          <a:stretch/>
        </p:blipFill>
        <p:spPr>
          <a:xfrm>
            <a:off x="4689922" y="3792545"/>
            <a:ext cx="765000" cy="270300"/>
          </a:xfrm>
          <a:prstGeom prst="rect">
            <a:avLst/>
          </a:prstGeom>
          <a:noFill/>
          <a:ln>
            <a:noFill/>
          </a:ln>
        </p:spPr>
      </p:pic>
      <p:pic>
        <p:nvPicPr>
          <p:cNvPr id="1989" name="Google Shape;1989;p238"/>
          <p:cNvPicPr preferRelativeResize="0"/>
          <p:nvPr/>
        </p:nvPicPr>
        <p:blipFill rotWithShape="1">
          <a:blip r:embed="rId5">
            <a:alphaModFix/>
          </a:blip>
          <a:srcRect b="0" l="0" r="0" t="0"/>
          <a:stretch/>
        </p:blipFill>
        <p:spPr>
          <a:xfrm>
            <a:off x="5726450" y="3792545"/>
            <a:ext cx="765000" cy="270300"/>
          </a:xfrm>
          <a:prstGeom prst="rect">
            <a:avLst/>
          </a:prstGeom>
          <a:noFill/>
          <a:ln>
            <a:noFill/>
          </a:ln>
        </p:spPr>
      </p:pic>
      <p:pic>
        <p:nvPicPr>
          <p:cNvPr id="1990" name="Google Shape;1990;p238"/>
          <p:cNvPicPr preferRelativeResize="0"/>
          <p:nvPr/>
        </p:nvPicPr>
        <p:blipFill rotWithShape="1">
          <a:blip r:embed="rId6">
            <a:alphaModFix/>
          </a:blip>
          <a:srcRect b="0" l="0" r="0" t="0"/>
          <a:stretch/>
        </p:blipFill>
        <p:spPr>
          <a:xfrm>
            <a:off x="624523" y="2129567"/>
            <a:ext cx="594000" cy="542400"/>
          </a:xfrm>
          <a:prstGeom prst="rect">
            <a:avLst/>
          </a:prstGeom>
          <a:noFill/>
          <a:ln>
            <a:noFill/>
          </a:ln>
        </p:spPr>
      </p:pic>
      <p:pic>
        <p:nvPicPr>
          <p:cNvPr id="1991" name="Google Shape;1991;p238"/>
          <p:cNvPicPr preferRelativeResize="0"/>
          <p:nvPr/>
        </p:nvPicPr>
        <p:blipFill rotWithShape="1">
          <a:blip r:embed="rId7">
            <a:alphaModFix/>
          </a:blip>
          <a:srcRect b="0" l="0" r="0" t="0"/>
          <a:stretch/>
        </p:blipFill>
        <p:spPr>
          <a:xfrm>
            <a:off x="2685333" y="831975"/>
            <a:ext cx="449700" cy="557700"/>
          </a:xfrm>
          <a:prstGeom prst="rect">
            <a:avLst/>
          </a:prstGeom>
          <a:noFill/>
          <a:ln>
            <a:noFill/>
          </a:ln>
        </p:spPr>
      </p:pic>
      <p:pic>
        <p:nvPicPr>
          <p:cNvPr id="1992" name="Google Shape;1992;p238"/>
          <p:cNvPicPr preferRelativeResize="0"/>
          <p:nvPr/>
        </p:nvPicPr>
        <p:blipFill rotWithShape="1">
          <a:blip r:embed="rId7">
            <a:alphaModFix/>
          </a:blip>
          <a:srcRect b="0" l="0" r="0" t="0"/>
          <a:stretch/>
        </p:blipFill>
        <p:spPr>
          <a:xfrm>
            <a:off x="2868863" y="978469"/>
            <a:ext cx="449700" cy="557700"/>
          </a:xfrm>
          <a:prstGeom prst="rect">
            <a:avLst/>
          </a:prstGeom>
          <a:noFill/>
          <a:ln>
            <a:noFill/>
          </a:ln>
        </p:spPr>
      </p:pic>
      <p:pic>
        <p:nvPicPr>
          <p:cNvPr id="1993" name="Google Shape;1993;p238"/>
          <p:cNvPicPr preferRelativeResize="0"/>
          <p:nvPr/>
        </p:nvPicPr>
        <p:blipFill rotWithShape="1">
          <a:blip r:embed="rId7">
            <a:alphaModFix/>
          </a:blip>
          <a:srcRect b="0" l="0" r="0" t="0"/>
          <a:stretch/>
        </p:blipFill>
        <p:spPr>
          <a:xfrm>
            <a:off x="1703253" y="897862"/>
            <a:ext cx="449700" cy="557700"/>
          </a:xfrm>
          <a:prstGeom prst="rect">
            <a:avLst/>
          </a:prstGeom>
          <a:noFill/>
          <a:ln>
            <a:noFill/>
          </a:ln>
        </p:spPr>
      </p:pic>
      <p:cxnSp>
        <p:nvCxnSpPr>
          <p:cNvPr id="1994" name="Google Shape;1994;p238"/>
          <p:cNvCxnSpPr/>
          <p:nvPr/>
        </p:nvCxnSpPr>
        <p:spPr>
          <a:xfrm>
            <a:off x="7351332" y="1198131"/>
            <a:ext cx="9300" cy="624900"/>
          </a:xfrm>
          <a:prstGeom prst="straightConnector1">
            <a:avLst/>
          </a:prstGeom>
          <a:noFill/>
          <a:ln cap="flat" cmpd="sng" w="9525">
            <a:solidFill>
              <a:srgbClr val="000000"/>
            </a:solidFill>
            <a:prstDash val="solid"/>
            <a:round/>
            <a:headEnd len="sm" w="sm" type="none"/>
            <a:tailEnd len="lg" w="lg" type="triangle"/>
          </a:ln>
        </p:spPr>
      </p:cxnSp>
      <p:cxnSp>
        <p:nvCxnSpPr>
          <p:cNvPr id="1995" name="Google Shape;1995;p238"/>
          <p:cNvCxnSpPr/>
          <p:nvPr/>
        </p:nvCxnSpPr>
        <p:spPr>
          <a:xfrm flipH="1">
            <a:off x="921425" y="1682680"/>
            <a:ext cx="600" cy="426900"/>
          </a:xfrm>
          <a:prstGeom prst="straightConnector1">
            <a:avLst/>
          </a:prstGeom>
          <a:noFill/>
          <a:ln cap="flat" cmpd="sng" w="9525">
            <a:solidFill>
              <a:srgbClr val="000000"/>
            </a:solidFill>
            <a:prstDash val="solid"/>
            <a:round/>
            <a:headEnd len="sm" w="sm" type="none"/>
            <a:tailEnd len="lg" w="lg" type="triangle"/>
          </a:ln>
        </p:spPr>
      </p:cxnSp>
      <p:cxnSp>
        <p:nvCxnSpPr>
          <p:cNvPr id="1996" name="Google Shape;1996;p238"/>
          <p:cNvCxnSpPr/>
          <p:nvPr/>
        </p:nvCxnSpPr>
        <p:spPr>
          <a:xfrm>
            <a:off x="932786" y="2843925"/>
            <a:ext cx="6900" cy="787800"/>
          </a:xfrm>
          <a:prstGeom prst="straightConnector1">
            <a:avLst/>
          </a:prstGeom>
          <a:noFill/>
          <a:ln cap="flat" cmpd="sng" w="9525">
            <a:solidFill>
              <a:srgbClr val="000000"/>
            </a:solidFill>
            <a:prstDash val="solid"/>
            <a:round/>
            <a:headEnd len="sm" w="sm" type="none"/>
            <a:tailEnd len="lg" w="lg" type="triangle"/>
          </a:ln>
        </p:spPr>
      </p:cxnSp>
      <p:sp>
        <p:nvSpPr>
          <p:cNvPr id="1997" name="Google Shape;1997;p238"/>
          <p:cNvSpPr txBox="1"/>
          <p:nvPr/>
        </p:nvSpPr>
        <p:spPr>
          <a:xfrm>
            <a:off x="423289" y="4079470"/>
            <a:ext cx="1025700" cy="18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900" u="none" cap="none" strike="noStrike">
                <a:solidFill>
                  <a:srgbClr val="000000"/>
                </a:solidFill>
                <a:latin typeface="Arial"/>
                <a:ea typeface="Arial"/>
                <a:cs typeface="Arial"/>
                <a:sym typeface="Arial"/>
              </a:rPr>
              <a:t>Virtual </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Font typeface="Arial"/>
              <a:buNone/>
            </a:pPr>
            <a:r>
              <a:rPr b="0" i="0" lang="en" sz="900" u="none" cap="none" strike="noStrike">
                <a:solidFill>
                  <a:srgbClr val="000000"/>
                </a:solidFill>
                <a:latin typeface="Arial"/>
                <a:ea typeface="Arial"/>
                <a:cs typeface="Arial"/>
                <a:sym typeface="Arial"/>
              </a:rPr>
              <a:t>Machine</a:t>
            </a:r>
            <a:endParaRPr sz="900"/>
          </a:p>
        </p:txBody>
      </p:sp>
      <p:pic>
        <p:nvPicPr>
          <p:cNvPr id="1998" name="Google Shape;1998;p238"/>
          <p:cNvPicPr preferRelativeResize="0"/>
          <p:nvPr/>
        </p:nvPicPr>
        <p:blipFill rotWithShape="1">
          <a:blip r:embed="rId8">
            <a:alphaModFix/>
          </a:blip>
          <a:srcRect b="0" l="0" r="0" t="0"/>
          <a:stretch/>
        </p:blipFill>
        <p:spPr>
          <a:xfrm>
            <a:off x="477782" y="3745004"/>
            <a:ext cx="841500" cy="365400"/>
          </a:xfrm>
          <a:prstGeom prst="rect">
            <a:avLst/>
          </a:prstGeom>
          <a:noFill/>
          <a:ln>
            <a:noFill/>
          </a:ln>
        </p:spPr>
      </p:pic>
      <p:sp>
        <p:nvSpPr>
          <p:cNvPr id="1999" name="Google Shape;1999;p238"/>
          <p:cNvSpPr txBox="1"/>
          <p:nvPr/>
        </p:nvSpPr>
        <p:spPr>
          <a:xfrm>
            <a:off x="1580326"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Server</a:t>
            </a:r>
            <a:endParaRPr sz="900"/>
          </a:p>
        </p:txBody>
      </p:sp>
      <p:sp>
        <p:nvSpPr>
          <p:cNvPr id="2000" name="Google Shape;2000;p238"/>
          <p:cNvSpPr txBox="1"/>
          <p:nvPr/>
        </p:nvSpPr>
        <p:spPr>
          <a:xfrm>
            <a:off x="2616889"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OS Image</a:t>
            </a:r>
            <a:endParaRPr sz="900"/>
          </a:p>
        </p:txBody>
      </p:sp>
      <p:sp>
        <p:nvSpPr>
          <p:cNvPr id="2001" name="Google Shape;2001;p238"/>
          <p:cNvSpPr txBox="1"/>
          <p:nvPr/>
        </p:nvSpPr>
        <p:spPr>
          <a:xfrm>
            <a:off x="3707604"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Configured Server</a:t>
            </a:r>
            <a:endParaRPr sz="900"/>
          </a:p>
        </p:txBody>
      </p:sp>
      <p:sp>
        <p:nvSpPr>
          <p:cNvPr id="2002" name="Google Shape;2002;p238"/>
          <p:cNvSpPr txBox="1"/>
          <p:nvPr/>
        </p:nvSpPr>
        <p:spPr>
          <a:xfrm>
            <a:off x="4729390"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Approved Server</a:t>
            </a:r>
            <a:endParaRPr sz="900"/>
          </a:p>
        </p:txBody>
      </p:sp>
      <p:sp>
        <p:nvSpPr>
          <p:cNvPr id="2003" name="Google Shape;2003;p238"/>
          <p:cNvSpPr txBox="1"/>
          <p:nvPr/>
        </p:nvSpPr>
        <p:spPr>
          <a:xfrm>
            <a:off x="5751176" y="415567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App-Ready Server</a:t>
            </a:r>
            <a:endParaRPr sz="900"/>
          </a:p>
        </p:txBody>
      </p:sp>
      <p:sp>
        <p:nvSpPr>
          <p:cNvPr id="2004" name="Google Shape;2004;p238"/>
          <p:cNvSpPr txBox="1"/>
          <p:nvPr/>
        </p:nvSpPr>
        <p:spPr>
          <a:xfrm>
            <a:off x="6784982" y="4155670"/>
            <a:ext cx="11661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Pool of </a:t>
            </a:r>
            <a:br>
              <a:rPr b="0" i="0" lang="en" sz="900" u="none" cap="none" strike="noStrike">
                <a:solidFill>
                  <a:schemeClr val="dk1"/>
                </a:solidFill>
                <a:latin typeface="Arial"/>
                <a:ea typeface="Arial"/>
                <a:cs typeface="Arial"/>
                <a:sym typeface="Arial"/>
              </a:rPr>
            </a:br>
            <a:r>
              <a:rPr b="0" i="0" lang="en" sz="900" u="none" cap="none" strike="noStrike">
                <a:solidFill>
                  <a:schemeClr val="dk1"/>
                </a:solidFill>
                <a:latin typeface="Arial"/>
                <a:ea typeface="Arial"/>
                <a:cs typeface="Arial"/>
                <a:sym typeface="Arial"/>
              </a:rPr>
              <a:t>Running Servers</a:t>
            </a:r>
            <a:endParaRPr sz="900"/>
          </a:p>
        </p:txBody>
      </p:sp>
      <p:sp>
        <p:nvSpPr>
          <p:cNvPr id="2005" name="Google Shape;2005;p238"/>
          <p:cNvSpPr txBox="1"/>
          <p:nvPr/>
        </p:nvSpPr>
        <p:spPr>
          <a:xfrm>
            <a:off x="4278137" y="3008657"/>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Security Manager</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cxnSp>
        <p:nvCxnSpPr>
          <p:cNvPr id="2006" name="Google Shape;2006;p238"/>
          <p:cNvCxnSpPr/>
          <p:nvPr/>
        </p:nvCxnSpPr>
        <p:spPr>
          <a:xfrm>
            <a:off x="1375370" y="3981260"/>
            <a:ext cx="148800" cy="4200"/>
          </a:xfrm>
          <a:prstGeom prst="straightConnector1">
            <a:avLst/>
          </a:prstGeom>
          <a:noFill/>
          <a:ln cap="flat" cmpd="sng" w="9525">
            <a:solidFill>
              <a:srgbClr val="000000"/>
            </a:solidFill>
            <a:prstDash val="solid"/>
            <a:round/>
            <a:headEnd len="sm" w="sm" type="none"/>
            <a:tailEnd len="lg" w="lg" type="triangle"/>
          </a:ln>
        </p:spPr>
      </p:cxnSp>
      <p:cxnSp>
        <p:nvCxnSpPr>
          <p:cNvPr id="2007" name="Google Shape;2007;p238"/>
          <p:cNvCxnSpPr/>
          <p:nvPr/>
        </p:nvCxnSpPr>
        <p:spPr>
          <a:xfrm>
            <a:off x="2406671" y="3981260"/>
            <a:ext cx="148800" cy="4200"/>
          </a:xfrm>
          <a:prstGeom prst="straightConnector1">
            <a:avLst/>
          </a:prstGeom>
          <a:noFill/>
          <a:ln cap="flat" cmpd="sng" w="9525">
            <a:solidFill>
              <a:srgbClr val="000000"/>
            </a:solidFill>
            <a:prstDash val="solid"/>
            <a:round/>
            <a:headEnd len="sm" w="sm" type="none"/>
            <a:tailEnd len="lg" w="lg" type="triangle"/>
          </a:ln>
        </p:spPr>
      </p:cxnSp>
      <p:cxnSp>
        <p:nvCxnSpPr>
          <p:cNvPr id="2008" name="Google Shape;2008;p238"/>
          <p:cNvCxnSpPr/>
          <p:nvPr/>
        </p:nvCxnSpPr>
        <p:spPr>
          <a:xfrm>
            <a:off x="3443217" y="3981260"/>
            <a:ext cx="148800" cy="4200"/>
          </a:xfrm>
          <a:prstGeom prst="straightConnector1">
            <a:avLst/>
          </a:prstGeom>
          <a:noFill/>
          <a:ln cap="flat" cmpd="sng" w="9525">
            <a:solidFill>
              <a:srgbClr val="000000"/>
            </a:solidFill>
            <a:prstDash val="solid"/>
            <a:round/>
            <a:headEnd len="sm" w="sm" type="none"/>
            <a:tailEnd len="lg" w="lg" type="triangle"/>
          </a:ln>
        </p:spPr>
      </p:cxnSp>
      <p:cxnSp>
        <p:nvCxnSpPr>
          <p:cNvPr id="2009" name="Google Shape;2009;p238"/>
          <p:cNvCxnSpPr/>
          <p:nvPr/>
        </p:nvCxnSpPr>
        <p:spPr>
          <a:xfrm>
            <a:off x="4479742" y="3981260"/>
            <a:ext cx="148800" cy="4200"/>
          </a:xfrm>
          <a:prstGeom prst="straightConnector1">
            <a:avLst/>
          </a:prstGeom>
          <a:noFill/>
          <a:ln cap="flat" cmpd="sng" w="9525">
            <a:solidFill>
              <a:srgbClr val="000000"/>
            </a:solidFill>
            <a:prstDash val="solid"/>
            <a:round/>
            <a:headEnd len="sm" w="sm" type="none"/>
            <a:tailEnd len="lg" w="lg" type="triangle"/>
          </a:ln>
        </p:spPr>
      </p:cxnSp>
      <p:cxnSp>
        <p:nvCxnSpPr>
          <p:cNvPr id="2010" name="Google Shape;2010;p238"/>
          <p:cNvCxnSpPr/>
          <p:nvPr/>
        </p:nvCxnSpPr>
        <p:spPr>
          <a:xfrm>
            <a:off x="5516266" y="3981260"/>
            <a:ext cx="148800" cy="4200"/>
          </a:xfrm>
          <a:prstGeom prst="straightConnector1">
            <a:avLst/>
          </a:prstGeom>
          <a:noFill/>
          <a:ln cap="flat" cmpd="sng" w="9525">
            <a:solidFill>
              <a:srgbClr val="000000"/>
            </a:solidFill>
            <a:prstDash val="solid"/>
            <a:round/>
            <a:headEnd len="sm" w="sm" type="none"/>
            <a:tailEnd len="lg" w="lg" type="triangle"/>
          </a:ln>
        </p:spPr>
      </p:cxnSp>
      <p:sp>
        <p:nvSpPr>
          <p:cNvPr id="2011" name="Google Shape;2011;p238"/>
          <p:cNvSpPr txBox="1"/>
          <p:nvPr/>
        </p:nvSpPr>
        <p:spPr>
          <a:xfrm>
            <a:off x="1415196" y="1500568"/>
            <a:ext cx="10257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add Playbook</a:t>
            </a:r>
            <a:endParaRPr sz="900"/>
          </a:p>
        </p:txBody>
      </p:sp>
      <p:sp>
        <p:nvSpPr>
          <p:cNvPr id="2012" name="Google Shape;2012;p238"/>
          <p:cNvSpPr/>
          <p:nvPr/>
        </p:nvSpPr>
        <p:spPr>
          <a:xfrm>
            <a:off x="6827626" y="1987361"/>
            <a:ext cx="1025700" cy="936900"/>
          </a:xfrm>
          <a:prstGeom prst="ellipse">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238"/>
          <p:cNvSpPr txBox="1"/>
          <p:nvPr/>
        </p:nvSpPr>
        <p:spPr>
          <a:xfrm>
            <a:off x="6852984" y="2371749"/>
            <a:ext cx="9654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Maintenance</a:t>
            </a:r>
            <a:endParaRPr sz="900"/>
          </a:p>
        </p:txBody>
      </p:sp>
      <p:pic>
        <p:nvPicPr>
          <p:cNvPr id="2014" name="Google Shape;2014;p238"/>
          <p:cNvPicPr preferRelativeResize="0"/>
          <p:nvPr/>
        </p:nvPicPr>
        <p:blipFill rotWithShape="1">
          <a:blip r:embed="rId4">
            <a:alphaModFix/>
          </a:blip>
          <a:srcRect b="0" l="0" r="0" t="0"/>
          <a:stretch/>
        </p:blipFill>
        <p:spPr>
          <a:xfrm>
            <a:off x="4467988" y="2360610"/>
            <a:ext cx="347100" cy="489000"/>
          </a:xfrm>
          <a:prstGeom prst="rect">
            <a:avLst/>
          </a:prstGeom>
          <a:noFill/>
          <a:ln>
            <a:noFill/>
          </a:ln>
        </p:spPr>
      </p:pic>
      <p:sp>
        <p:nvSpPr>
          <p:cNvPr id="2015" name="Google Shape;2015;p238"/>
          <p:cNvSpPr txBox="1"/>
          <p:nvPr/>
        </p:nvSpPr>
        <p:spPr>
          <a:xfrm>
            <a:off x="5068751" y="2945965"/>
            <a:ext cx="10257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App </a:t>
            </a:r>
            <a:br>
              <a:rPr b="0" i="0" lang="en" sz="900" u="none" cap="none" strike="noStrike">
                <a:solidFill>
                  <a:srgbClr val="CC0000"/>
                </a:solidFill>
                <a:latin typeface="Arial"/>
                <a:ea typeface="Arial"/>
                <a:cs typeface="Arial"/>
                <a:sym typeface="Arial"/>
              </a:rPr>
            </a:br>
            <a:r>
              <a:rPr b="0" i="0" lang="en" sz="900" u="none" cap="none" strike="noStrike">
                <a:solidFill>
                  <a:srgbClr val="CC0000"/>
                </a:solidFill>
                <a:latin typeface="Arial"/>
                <a:ea typeface="Arial"/>
                <a:cs typeface="Arial"/>
                <a:sym typeface="Arial"/>
              </a:rPr>
              <a:t>Delivery </a:t>
            </a:r>
            <a:br>
              <a:rPr b="0" i="0" lang="en" sz="900" u="none" cap="none" strike="noStrike">
                <a:solidFill>
                  <a:srgbClr val="CC0000"/>
                </a:solidFill>
                <a:latin typeface="Arial"/>
                <a:ea typeface="Arial"/>
                <a:cs typeface="Arial"/>
                <a:sym typeface="Arial"/>
              </a:rPr>
            </a:br>
            <a:r>
              <a:rPr b="0" i="0" lang="en" sz="900" u="none" cap="none" strike="noStrike">
                <a:solidFill>
                  <a:srgbClr val="CC0000"/>
                </a:solidFill>
                <a:latin typeface="Arial"/>
                <a:ea typeface="Arial"/>
                <a:cs typeface="Arial"/>
                <a:sym typeface="Arial"/>
              </a:rPr>
              <a:t>Team</a:t>
            </a:r>
            <a:endParaRPr sz="900"/>
          </a:p>
        </p:txBody>
      </p:sp>
      <p:sp>
        <p:nvSpPr>
          <p:cNvPr id="2016" name="Google Shape;2016;p238"/>
          <p:cNvSpPr/>
          <p:nvPr/>
        </p:nvSpPr>
        <p:spPr>
          <a:xfrm rot="-7252865">
            <a:off x="7415351" y="2862094"/>
            <a:ext cx="106964" cy="99952"/>
          </a:xfrm>
          <a:prstGeom prst="triangle">
            <a:avLst>
              <a:gd fmla="val 50000" name="adj"/>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238"/>
          <p:cNvSpPr txBox="1"/>
          <p:nvPr/>
        </p:nvSpPr>
        <p:spPr>
          <a:xfrm>
            <a:off x="409150" y="1496824"/>
            <a:ext cx="10257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System Admin</a:t>
            </a:r>
            <a:endParaRPr sz="900"/>
          </a:p>
        </p:txBody>
      </p:sp>
      <p:cxnSp>
        <p:nvCxnSpPr>
          <p:cNvPr id="2018" name="Google Shape;2018;p238"/>
          <p:cNvCxnSpPr/>
          <p:nvPr/>
        </p:nvCxnSpPr>
        <p:spPr>
          <a:xfrm>
            <a:off x="2241477" y="1215018"/>
            <a:ext cx="351300" cy="0"/>
          </a:xfrm>
          <a:prstGeom prst="straightConnector1">
            <a:avLst/>
          </a:prstGeom>
          <a:noFill/>
          <a:ln cap="flat" cmpd="sng" w="9525">
            <a:solidFill>
              <a:srgbClr val="000000"/>
            </a:solidFill>
            <a:prstDash val="solid"/>
            <a:round/>
            <a:headEnd len="sm" w="sm" type="none"/>
            <a:tailEnd len="lg" w="lg" type="triangle"/>
          </a:ln>
        </p:spPr>
      </p:cxnSp>
      <p:cxnSp>
        <p:nvCxnSpPr>
          <p:cNvPr id="2019" name="Google Shape;2019;p238"/>
          <p:cNvCxnSpPr/>
          <p:nvPr/>
        </p:nvCxnSpPr>
        <p:spPr>
          <a:xfrm>
            <a:off x="1233066" y="1203376"/>
            <a:ext cx="351300" cy="0"/>
          </a:xfrm>
          <a:prstGeom prst="straightConnector1">
            <a:avLst/>
          </a:prstGeom>
          <a:noFill/>
          <a:ln cap="flat" cmpd="sng" w="9525">
            <a:solidFill>
              <a:srgbClr val="000000"/>
            </a:solidFill>
            <a:prstDash val="solid"/>
            <a:round/>
            <a:headEnd len="sm" w="sm" type="none"/>
            <a:tailEnd len="lg" w="lg" type="triangle"/>
          </a:ln>
        </p:spPr>
      </p:cxnSp>
      <p:cxnSp>
        <p:nvCxnSpPr>
          <p:cNvPr id="2020" name="Google Shape;2020;p238"/>
          <p:cNvCxnSpPr/>
          <p:nvPr/>
        </p:nvCxnSpPr>
        <p:spPr>
          <a:xfrm>
            <a:off x="3476714" y="1426193"/>
            <a:ext cx="3005400" cy="0"/>
          </a:xfrm>
          <a:prstGeom prst="straightConnector1">
            <a:avLst/>
          </a:prstGeom>
          <a:noFill/>
          <a:ln cap="flat" cmpd="sng" w="9525">
            <a:solidFill>
              <a:srgbClr val="CC0000"/>
            </a:solidFill>
            <a:prstDash val="solid"/>
            <a:round/>
            <a:headEnd len="sm" w="sm" type="none"/>
            <a:tailEnd len="sm" w="sm" type="none"/>
          </a:ln>
        </p:spPr>
      </p:cxnSp>
      <p:sp>
        <p:nvSpPr>
          <p:cNvPr id="2021" name="Google Shape;2021;p238"/>
          <p:cNvSpPr txBox="1"/>
          <p:nvPr/>
        </p:nvSpPr>
        <p:spPr>
          <a:xfrm>
            <a:off x="5820911" y="1954500"/>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Security Validation</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22" name="Google Shape;2022;p238"/>
          <p:cNvSpPr txBox="1"/>
          <p:nvPr/>
        </p:nvSpPr>
        <p:spPr>
          <a:xfrm>
            <a:off x="1586339" y="2625408"/>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Provision</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23" name="Google Shape;2023;p238"/>
          <p:cNvSpPr txBox="1"/>
          <p:nvPr/>
        </p:nvSpPr>
        <p:spPr>
          <a:xfrm>
            <a:off x="2078363" y="3208976"/>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Patch</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24" name="Google Shape;2024;p238"/>
          <p:cNvSpPr txBox="1"/>
          <p:nvPr/>
        </p:nvSpPr>
        <p:spPr>
          <a:xfrm>
            <a:off x="2711226" y="3073319"/>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Configure</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25" name="Google Shape;2025;p238"/>
          <p:cNvSpPr txBox="1"/>
          <p:nvPr/>
        </p:nvSpPr>
        <p:spPr>
          <a:xfrm>
            <a:off x="3517663" y="2164593"/>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Security Baseline</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sp>
        <p:nvSpPr>
          <p:cNvPr id="2026" name="Google Shape;2026;p238"/>
          <p:cNvSpPr txBox="1"/>
          <p:nvPr/>
        </p:nvSpPr>
        <p:spPr>
          <a:xfrm>
            <a:off x="1837362" y="2062998"/>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Create</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cxnSp>
        <p:nvCxnSpPr>
          <p:cNvPr id="2027" name="Google Shape;2027;p238"/>
          <p:cNvCxnSpPr/>
          <p:nvPr/>
        </p:nvCxnSpPr>
        <p:spPr>
          <a:xfrm>
            <a:off x="6553005" y="3981260"/>
            <a:ext cx="148800" cy="4200"/>
          </a:xfrm>
          <a:prstGeom prst="straightConnector1">
            <a:avLst/>
          </a:prstGeom>
          <a:noFill/>
          <a:ln cap="flat" cmpd="sng" w="9525">
            <a:solidFill>
              <a:srgbClr val="000000"/>
            </a:solidFill>
            <a:prstDash val="solid"/>
            <a:round/>
            <a:headEnd len="sm" w="sm" type="none"/>
            <a:tailEnd len="lg" w="lg" type="triangle"/>
          </a:ln>
        </p:spPr>
      </p:cxnSp>
      <p:sp>
        <p:nvSpPr>
          <p:cNvPr id="2028" name="Google Shape;2028;p238"/>
          <p:cNvSpPr txBox="1"/>
          <p:nvPr/>
        </p:nvSpPr>
        <p:spPr>
          <a:xfrm>
            <a:off x="423292" y="2632946"/>
            <a:ext cx="10257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900" u="none" cap="none" strike="noStrike">
                <a:solidFill>
                  <a:schemeClr val="dk1"/>
                </a:solidFill>
                <a:latin typeface="Arial"/>
                <a:ea typeface="Arial"/>
                <a:cs typeface="Arial"/>
                <a:sym typeface="Arial"/>
              </a:rPr>
              <a:t>push the button</a:t>
            </a:r>
            <a:endParaRPr sz="900"/>
          </a:p>
        </p:txBody>
      </p:sp>
      <p:sp>
        <p:nvSpPr>
          <p:cNvPr id="2029" name="Google Shape;2029;p238"/>
          <p:cNvSpPr txBox="1"/>
          <p:nvPr/>
        </p:nvSpPr>
        <p:spPr>
          <a:xfrm>
            <a:off x="4418402" y="3409634"/>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report</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cxnSp>
        <p:nvCxnSpPr>
          <p:cNvPr id="2030" name="Google Shape;2030;p238"/>
          <p:cNvCxnSpPr/>
          <p:nvPr/>
        </p:nvCxnSpPr>
        <p:spPr>
          <a:xfrm>
            <a:off x="5557351" y="3275984"/>
            <a:ext cx="0" cy="405600"/>
          </a:xfrm>
          <a:prstGeom prst="straightConnector1">
            <a:avLst/>
          </a:prstGeom>
          <a:noFill/>
          <a:ln cap="flat" cmpd="sng" w="9525">
            <a:solidFill>
              <a:srgbClr val="CC0000"/>
            </a:solidFill>
            <a:prstDash val="solid"/>
            <a:round/>
            <a:headEnd len="sm" w="sm" type="none"/>
            <a:tailEnd len="lg" w="lg" type="triangle"/>
          </a:ln>
        </p:spPr>
      </p:cxnSp>
      <p:sp>
        <p:nvSpPr>
          <p:cNvPr id="2031" name="Google Shape;2031;p238"/>
          <p:cNvSpPr txBox="1"/>
          <p:nvPr/>
        </p:nvSpPr>
        <p:spPr>
          <a:xfrm>
            <a:off x="5399437" y="3432262"/>
            <a:ext cx="765000" cy="18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CC0000"/>
              </a:buClr>
              <a:buFont typeface="Arial"/>
              <a:buNone/>
            </a:pPr>
            <a:r>
              <a:rPr b="0" i="0" lang="en" sz="900" u="none" cap="none" strike="noStrike">
                <a:solidFill>
                  <a:srgbClr val="CC0000"/>
                </a:solidFill>
                <a:latin typeface="Arial"/>
                <a:ea typeface="Arial"/>
                <a:cs typeface="Arial"/>
                <a:sym typeface="Arial"/>
              </a:rPr>
              <a:t>deploy</a:t>
            </a:r>
            <a:endParaRPr sz="900"/>
          </a:p>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CC0000"/>
              </a:solidFill>
              <a:latin typeface="Arial"/>
              <a:ea typeface="Arial"/>
              <a:cs typeface="Arial"/>
              <a:sym typeface="Arial"/>
            </a:endParaRPr>
          </a:p>
        </p:txBody>
      </p:sp>
      <p:pic>
        <p:nvPicPr>
          <p:cNvPr id="2032" name="Google Shape;2032;p238"/>
          <p:cNvPicPr preferRelativeResize="0"/>
          <p:nvPr/>
        </p:nvPicPr>
        <p:blipFill rotWithShape="1">
          <a:blip r:embed="rId9">
            <a:alphaModFix/>
          </a:blip>
          <a:srcRect b="0" l="0" r="0" t="0"/>
          <a:stretch/>
        </p:blipFill>
        <p:spPr>
          <a:xfrm>
            <a:off x="5259750" y="2317688"/>
            <a:ext cx="594000" cy="481200"/>
          </a:xfrm>
          <a:prstGeom prst="rect">
            <a:avLst/>
          </a:prstGeom>
          <a:noFill/>
          <a:ln>
            <a:noFill/>
          </a:ln>
        </p:spPr>
      </p:pic>
      <p:cxnSp>
        <p:nvCxnSpPr>
          <p:cNvPr id="2033" name="Google Shape;2033;p238"/>
          <p:cNvCxnSpPr/>
          <p:nvPr/>
        </p:nvCxnSpPr>
        <p:spPr>
          <a:xfrm>
            <a:off x="3485946" y="1189678"/>
            <a:ext cx="3865500" cy="840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7" name="Shape 2037"/>
        <p:cNvGrpSpPr/>
        <p:nvPr/>
      </p:nvGrpSpPr>
      <p:grpSpPr>
        <a:xfrm>
          <a:off x="0" y="0"/>
          <a:ext cx="0" cy="0"/>
          <a:chOff x="0" y="0"/>
          <a:chExt cx="0" cy="0"/>
        </a:xfrm>
      </p:grpSpPr>
      <p:sp>
        <p:nvSpPr>
          <p:cNvPr id="2038" name="Google Shape;2038;p239"/>
          <p:cNvSpPr txBox="1"/>
          <p:nvPr/>
        </p:nvSpPr>
        <p:spPr>
          <a:xfrm>
            <a:off x="1721150" y="117638"/>
            <a:ext cx="39948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pen Sans"/>
                <a:ea typeface="Open Sans"/>
                <a:cs typeface="Open Sans"/>
                <a:sym typeface="Open Sans"/>
              </a:rPr>
              <a:t>HOW ANSIBLE WORKS</a:t>
            </a:r>
            <a:endParaRPr b="1" sz="1600">
              <a:latin typeface="Open Sans"/>
              <a:ea typeface="Open Sans"/>
              <a:cs typeface="Open Sans"/>
              <a:sym typeface="Open Sans"/>
            </a:endParaRPr>
          </a:p>
        </p:txBody>
      </p:sp>
      <p:sp>
        <p:nvSpPr>
          <p:cNvPr id="2039" name="Google Shape;2039;p239"/>
          <p:cNvSpPr/>
          <p:nvPr/>
        </p:nvSpPr>
        <p:spPr>
          <a:xfrm>
            <a:off x="2918633" y="1932955"/>
            <a:ext cx="3324000" cy="2452500"/>
          </a:xfrm>
          <a:prstGeom prst="rect">
            <a:avLst/>
          </a:prstGeom>
          <a:solidFill>
            <a:srgbClr val="F2F2F2"/>
          </a:solidFill>
          <a:ln cap="flat" cmpd="sng" w="28575">
            <a:solidFill>
              <a:srgbClr val="4CB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40" name="Google Shape;2040;p239"/>
          <p:cNvSpPr/>
          <p:nvPr/>
        </p:nvSpPr>
        <p:spPr>
          <a:xfrm>
            <a:off x="2918633" y="1932955"/>
            <a:ext cx="3324000" cy="356700"/>
          </a:xfrm>
          <a:prstGeom prst="rect">
            <a:avLst/>
          </a:prstGeom>
          <a:solidFill>
            <a:srgbClr val="4CB1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041" name="Google Shape;2041;p239"/>
          <p:cNvCxnSpPr/>
          <p:nvPr/>
        </p:nvCxnSpPr>
        <p:spPr>
          <a:xfrm>
            <a:off x="6551189" y="1811413"/>
            <a:ext cx="0" cy="2721300"/>
          </a:xfrm>
          <a:prstGeom prst="straightConnector1">
            <a:avLst/>
          </a:prstGeom>
          <a:noFill/>
          <a:ln cap="flat" cmpd="sng" w="25400">
            <a:solidFill>
              <a:srgbClr val="D8D8D8"/>
            </a:solidFill>
            <a:prstDash val="dash"/>
            <a:round/>
            <a:headEnd len="sm" w="sm" type="none"/>
            <a:tailEnd len="sm" w="sm" type="none"/>
          </a:ln>
        </p:spPr>
      </p:cxnSp>
      <p:sp>
        <p:nvSpPr>
          <p:cNvPr id="2042" name="Google Shape;2042;p239"/>
          <p:cNvSpPr/>
          <p:nvPr/>
        </p:nvSpPr>
        <p:spPr>
          <a:xfrm>
            <a:off x="2933417" y="1989485"/>
            <a:ext cx="3191700" cy="241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Open Sans"/>
                <a:ea typeface="Open Sans"/>
                <a:cs typeface="Open Sans"/>
                <a:sym typeface="Open Sans"/>
              </a:rPr>
              <a:t>ANSIBLE’S AUTOMATION ENGINE</a:t>
            </a:r>
            <a:endParaRPr b="1" sz="1400">
              <a:solidFill>
                <a:srgbClr val="FFFFFF"/>
              </a:solidFill>
              <a:latin typeface="Open Sans"/>
              <a:ea typeface="Open Sans"/>
              <a:cs typeface="Open Sans"/>
              <a:sym typeface="Open Sans"/>
            </a:endParaRPr>
          </a:p>
        </p:txBody>
      </p:sp>
      <p:grpSp>
        <p:nvGrpSpPr>
          <p:cNvPr id="2043" name="Google Shape;2043;p239"/>
          <p:cNvGrpSpPr/>
          <p:nvPr/>
        </p:nvGrpSpPr>
        <p:grpSpPr>
          <a:xfrm>
            <a:off x="753497" y="3437476"/>
            <a:ext cx="1517425" cy="908080"/>
            <a:chOff x="158606" y="5040813"/>
            <a:chExt cx="1862100" cy="1245310"/>
          </a:xfrm>
        </p:grpSpPr>
        <p:sp>
          <p:nvSpPr>
            <p:cNvPr id="2044" name="Google Shape;2044;p239"/>
            <p:cNvSpPr txBox="1"/>
            <p:nvPr/>
          </p:nvSpPr>
          <p:spPr>
            <a:xfrm>
              <a:off x="158606" y="6032323"/>
              <a:ext cx="18621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ANSIBLE PLAYBOOK</a:t>
              </a:r>
              <a:endParaRPr sz="900"/>
            </a:p>
          </p:txBody>
        </p:sp>
        <p:pic>
          <p:nvPicPr>
            <p:cNvPr descr="PlayBook.eps" id="2045" name="Google Shape;2045;p239"/>
            <p:cNvPicPr preferRelativeResize="0"/>
            <p:nvPr/>
          </p:nvPicPr>
          <p:blipFill rotWithShape="1">
            <a:blip r:embed="rId3">
              <a:alphaModFix/>
            </a:blip>
            <a:srcRect b="0" l="0" r="0" t="0"/>
            <a:stretch/>
          </p:blipFill>
          <p:spPr>
            <a:xfrm>
              <a:off x="733729" y="5040813"/>
              <a:ext cx="681000" cy="952200"/>
            </a:xfrm>
            <a:prstGeom prst="rect">
              <a:avLst/>
            </a:prstGeom>
            <a:noFill/>
            <a:ln>
              <a:noFill/>
            </a:ln>
          </p:spPr>
        </p:pic>
      </p:grpSp>
      <p:grpSp>
        <p:nvGrpSpPr>
          <p:cNvPr id="2046" name="Google Shape;2046;p239"/>
          <p:cNvGrpSpPr/>
          <p:nvPr/>
        </p:nvGrpSpPr>
        <p:grpSpPr>
          <a:xfrm>
            <a:off x="1431234" y="762511"/>
            <a:ext cx="1517425" cy="803505"/>
            <a:chOff x="2144875" y="2680956"/>
            <a:chExt cx="1862100" cy="1101900"/>
          </a:xfrm>
        </p:grpSpPr>
        <p:pic>
          <p:nvPicPr>
            <p:cNvPr descr="cloud.eps" id="2047" name="Google Shape;2047;p239"/>
            <p:cNvPicPr preferRelativeResize="0"/>
            <p:nvPr/>
          </p:nvPicPr>
          <p:blipFill rotWithShape="1">
            <a:blip r:embed="rId4">
              <a:alphaModFix/>
            </a:blip>
            <a:srcRect b="0" l="0" r="0" t="0"/>
            <a:stretch/>
          </p:blipFill>
          <p:spPr>
            <a:xfrm>
              <a:off x="2263456" y="2680956"/>
              <a:ext cx="1719900" cy="1101900"/>
            </a:xfrm>
            <a:prstGeom prst="rect">
              <a:avLst/>
            </a:prstGeom>
            <a:noFill/>
            <a:ln>
              <a:noFill/>
            </a:ln>
          </p:spPr>
        </p:pic>
        <p:sp>
          <p:nvSpPr>
            <p:cNvPr id="2048" name="Google Shape;2048;p239"/>
            <p:cNvSpPr txBox="1"/>
            <p:nvPr/>
          </p:nvSpPr>
          <p:spPr>
            <a:xfrm>
              <a:off x="2144875" y="3091682"/>
              <a:ext cx="18621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PUBLIC / PRIVATE</a:t>
              </a:r>
              <a:br>
                <a:rPr b="1" lang="en" sz="900">
                  <a:solidFill>
                    <a:srgbClr val="414E55"/>
                  </a:solidFill>
                  <a:latin typeface="Open Sans"/>
                  <a:ea typeface="Open Sans"/>
                  <a:cs typeface="Open Sans"/>
                  <a:sym typeface="Open Sans"/>
                </a:rPr>
              </a:br>
              <a:r>
                <a:rPr b="1" lang="en" sz="900">
                  <a:solidFill>
                    <a:srgbClr val="414E55"/>
                  </a:solidFill>
                  <a:latin typeface="Open Sans"/>
                  <a:ea typeface="Open Sans"/>
                  <a:cs typeface="Open Sans"/>
                  <a:sym typeface="Open Sans"/>
                </a:rPr>
                <a:t>CLOUD</a:t>
              </a:r>
              <a:endParaRPr sz="900"/>
            </a:p>
          </p:txBody>
        </p:sp>
      </p:grpSp>
      <p:grpSp>
        <p:nvGrpSpPr>
          <p:cNvPr id="2049" name="Google Shape;2049;p239"/>
          <p:cNvGrpSpPr/>
          <p:nvPr/>
        </p:nvGrpSpPr>
        <p:grpSpPr>
          <a:xfrm>
            <a:off x="3164952" y="763470"/>
            <a:ext cx="873491" cy="670281"/>
            <a:chOff x="3391975" y="1407992"/>
            <a:chExt cx="1071900" cy="919200"/>
          </a:xfrm>
        </p:grpSpPr>
        <p:pic>
          <p:nvPicPr>
            <p:cNvPr descr="db.eps" id="2050" name="Google Shape;2050;p239"/>
            <p:cNvPicPr preferRelativeResize="0"/>
            <p:nvPr/>
          </p:nvPicPr>
          <p:blipFill rotWithShape="1">
            <a:blip r:embed="rId5">
              <a:alphaModFix/>
            </a:blip>
            <a:srcRect b="0" l="0" r="0" t="0"/>
            <a:stretch/>
          </p:blipFill>
          <p:spPr>
            <a:xfrm>
              <a:off x="3391975" y="1407992"/>
              <a:ext cx="1071900" cy="919200"/>
            </a:xfrm>
            <a:prstGeom prst="rect">
              <a:avLst/>
            </a:prstGeom>
            <a:noFill/>
            <a:ln>
              <a:noFill/>
            </a:ln>
          </p:spPr>
        </p:pic>
        <p:sp>
          <p:nvSpPr>
            <p:cNvPr id="2051" name="Google Shape;2051;p239"/>
            <p:cNvSpPr txBox="1"/>
            <p:nvPr/>
          </p:nvSpPr>
          <p:spPr>
            <a:xfrm>
              <a:off x="3450827" y="1467592"/>
              <a:ext cx="949800" cy="27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FFFFFF"/>
                  </a:solidFill>
                  <a:latin typeface="Open Sans"/>
                  <a:ea typeface="Open Sans"/>
                  <a:cs typeface="Open Sans"/>
                  <a:sym typeface="Open Sans"/>
                </a:rPr>
                <a:t>CMDB</a:t>
              </a:r>
              <a:r>
                <a:rPr b="1" lang="en" sz="1050">
                  <a:solidFill>
                    <a:srgbClr val="FFFFFF"/>
                  </a:solidFill>
                  <a:latin typeface="Open Sans"/>
                  <a:ea typeface="Open Sans"/>
                  <a:cs typeface="Open Sans"/>
                  <a:sym typeface="Open Sans"/>
                </a:rPr>
                <a:t> </a:t>
              </a:r>
              <a:endParaRPr/>
            </a:p>
          </p:txBody>
        </p:sp>
      </p:grpSp>
      <p:cxnSp>
        <p:nvCxnSpPr>
          <p:cNvPr id="2052" name="Google Shape;2052;p239"/>
          <p:cNvCxnSpPr/>
          <p:nvPr/>
        </p:nvCxnSpPr>
        <p:spPr>
          <a:xfrm flipH="1" rot="10800000">
            <a:off x="1865767" y="3805899"/>
            <a:ext cx="956400" cy="7500"/>
          </a:xfrm>
          <a:prstGeom prst="straightConnector1">
            <a:avLst/>
          </a:prstGeom>
          <a:noFill/>
          <a:ln cap="flat" cmpd="sng" w="28575">
            <a:solidFill>
              <a:srgbClr val="4CB1B2"/>
            </a:solidFill>
            <a:prstDash val="solid"/>
            <a:round/>
            <a:headEnd len="sm" w="sm" type="none"/>
            <a:tailEnd len="lg" w="lg" type="triangle"/>
          </a:ln>
        </p:spPr>
      </p:cxnSp>
      <p:cxnSp>
        <p:nvCxnSpPr>
          <p:cNvPr id="2053" name="Google Shape;2053;p239"/>
          <p:cNvCxnSpPr/>
          <p:nvPr/>
        </p:nvCxnSpPr>
        <p:spPr>
          <a:xfrm>
            <a:off x="6245737" y="2553296"/>
            <a:ext cx="610800" cy="0"/>
          </a:xfrm>
          <a:prstGeom prst="straightConnector1">
            <a:avLst/>
          </a:prstGeom>
          <a:noFill/>
          <a:ln cap="flat" cmpd="sng" w="28575">
            <a:solidFill>
              <a:srgbClr val="4CB1B2"/>
            </a:solidFill>
            <a:prstDash val="solid"/>
            <a:round/>
            <a:headEnd len="sm" w="sm" type="none"/>
            <a:tailEnd len="lg" w="lg" type="triangle"/>
          </a:ln>
        </p:spPr>
      </p:cxnSp>
      <p:cxnSp>
        <p:nvCxnSpPr>
          <p:cNvPr id="2054" name="Google Shape;2054;p239"/>
          <p:cNvCxnSpPr/>
          <p:nvPr/>
        </p:nvCxnSpPr>
        <p:spPr>
          <a:xfrm>
            <a:off x="6324260" y="3959730"/>
            <a:ext cx="610800" cy="0"/>
          </a:xfrm>
          <a:prstGeom prst="straightConnector1">
            <a:avLst/>
          </a:prstGeom>
          <a:noFill/>
          <a:ln cap="flat" cmpd="sng" w="28575">
            <a:solidFill>
              <a:srgbClr val="4CB1B2"/>
            </a:solidFill>
            <a:prstDash val="solid"/>
            <a:round/>
            <a:headEnd len="sm" w="sm" type="none"/>
            <a:tailEnd len="lg" w="lg" type="triangle"/>
          </a:ln>
        </p:spPr>
      </p:cxnSp>
      <p:cxnSp>
        <p:nvCxnSpPr>
          <p:cNvPr id="2055" name="Google Shape;2055;p239"/>
          <p:cNvCxnSpPr/>
          <p:nvPr/>
        </p:nvCxnSpPr>
        <p:spPr>
          <a:xfrm>
            <a:off x="1556617" y="3142965"/>
            <a:ext cx="1265700" cy="0"/>
          </a:xfrm>
          <a:prstGeom prst="straightConnector1">
            <a:avLst/>
          </a:prstGeom>
          <a:noFill/>
          <a:ln cap="flat" cmpd="sng" w="28575">
            <a:solidFill>
              <a:srgbClr val="4CB1B2"/>
            </a:solidFill>
            <a:prstDash val="solid"/>
            <a:round/>
            <a:headEnd len="sm" w="sm" type="none"/>
            <a:tailEnd len="lg" w="lg" type="triangle"/>
          </a:ln>
        </p:spPr>
      </p:cxnSp>
      <p:cxnSp>
        <p:nvCxnSpPr>
          <p:cNvPr id="2056" name="Google Shape;2056;p239"/>
          <p:cNvCxnSpPr/>
          <p:nvPr/>
        </p:nvCxnSpPr>
        <p:spPr>
          <a:xfrm>
            <a:off x="1441217" y="2926408"/>
            <a:ext cx="0" cy="389700"/>
          </a:xfrm>
          <a:prstGeom prst="straightConnector1">
            <a:avLst/>
          </a:prstGeom>
          <a:noFill/>
          <a:ln cap="flat" cmpd="sng" w="28575">
            <a:solidFill>
              <a:srgbClr val="4CB1B2"/>
            </a:solidFill>
            <a:prstDash val="solid"/>
            <a:round/>
            <a:headEnd len="sm" w="sm" type="none"/>
            <a:tailEnd len="lg" w="lg" type="triangle"/>
          </a:ln>
        </p:spPr>
      </p:cxnSp>
      <p:cxnSp>
        <p:nvCxnSpPr>
          <p:cNvPr id="2057" name="Google Shape;2057;p239"/>
          <p:cNvCxnSpPr/>
          <p:nvPr/>
        </p:nvCxnSpPr>
        <p:spPr>
          <a:xfrm>
            <a:off x="1560905" y="2923732"/>
            <a:ext cx="0" cy="225900"/>
          </a:xfrm>
          <a:prstGeom prst="straightConnector1">
            <a:avLst/>
          </a:prstGeom>
          <a:noFill/>
          <a:ln cap="flat" cmpd="sng" w="28575">
            <a:solidFill>
              <a:srgbClr val="4CB1B2"/>
            </a:solidFill>
            <a:prstDash val="solid"/>
            <a:round/>
            <a:headEnd len="sm" w="sm" type="none"/>
            <a:tailEnd len="sm" w="sm" type="none"/>
          </a:ln>
        </p:spPr>
      </p:cxnSp>
      <p:cxnSp>
        <p:nvCxnSpPr>
          <p:cNvPr id="2058" name="Google Shape;2058;p239"/>
          <p:cNvCxnSpPr/>
          <p:nvPr/>
        </p:nvCxnSpPr>
        <p:spPr>
          <a:xfrm flipH="1" rot="10800000">
            <a:off x="2305056" y="2817557"/>
            <a:ext cx="519600" cy="6600"/>
          </a:xfrm>
          <a:prstGeom prst="straightConnector1">
            <a:avLst/>
          </a:prstGeom>
          <a:noFill/>
          <a:ln cap="flat" cmpd="sng" w="28575">
            <a:solidFill>
              <a:srgbClr val="4CB1B2"/>
            </a:solidFill>
            <a:prstDash val="solid"/>
            <a:round/>
            <a:headEnd len="sm" w="sm" type="none"/>
            <a:tailEnd len="lg" w="lg" type="triangle"/>
          </a:ln>
        </p:spPr>
      </p:cxnSp>
      <p:cxnSp>
        <p:nvCxnSpPr>
          <p:cNvPr id="2059" name="Google Shape;2059;p239"/>
          <p:cNvCxnSpPr/>
          <p:nvPr/>
        </p:nvCxnSpPr>
        <p:spPr>
          <a:xfrm>
            <a:off x="2312448" y="1582262"/>
            <a:ext cx="0" cy="1248300"/>
          </a:xfrm>
          <a:prstGeom prst="straightConnector1">
            <a:avLst/>
          </a:prstGeom>
          <a:noFill/>
          <a:ln cap="flat" cmpd="sng" w="28575">
            <a:solidFill>
              <a:srgbClr val="4CB1B2"/>
            </a:solidFill>
            <a:prstDash val="solid"/>
            <a:round/>
            <a:headEnd len="sm" w="sm" type="none"/>
            <a:tailEnd len="sm" w="sm" type="none"/>
          </a:ln>
        </p:spPr>
      </p:cxnSp>
      <p:cxnSp>
        <p:nvCxnSpPr>
          <p:cNvPr id="2060" name="Google Shape;2060;p239"/>
          <p:cNvCxnSpPr/>
          <p:nvPr/>
        </p:nvCxnSpPr>
        <p:spPr>
          <a:xfrm>
            <a:off x="2578574" y="2492119"/>
            <a:ext cx="244500" cy="0"/>
          </a:xfrm>
          <a:prstGeom prst="straightConnector1">
            <a:avLst/>
          </a:prstGeom>
          <a:noFill/>
          <a:ln cap="flat" cmpd="sng" w="28575">
            <a:solidFill>
              <a:srgbClr val="4CB1B2"/>
            </a:solidFill>
            <a:prstDash val="solid"/>
            <a:round/>
            <a:headEnd len="sm" w="sm" type="none"/>
            <a:tailEnd len="lg" w="lg" type="triangle"/>
          </a:ln>
        </p:spPr>
      </p:cxnSp>
      <p:cxnSp>
        <p:nvCxnSpPr>
          <p:cNvPr id="2061" name="Google Shape;2061;p239"/>
          <p:cNvCxnSpPr/>
          <p:nvPr/>
        </p:nvCxnSpPr>
        <p:spPr>
          <a:xfrm>
            <a:off x="2591877" y="1686775"/>
            <a:ext cx="0" cy="805200"/>
          </a:xfrm>
          <a:prstGeom prst="straightConnector1">
            <a:avLst/>
          </a:prstGeom>
          <a:noFill/>
          <a:ln cap="flat" cmpd="sng" w="28575">
            <a:solidFill>
              <a:srgbClr val="4CB1B2"/>
            </a:solidFill>
            <a:prstDash val="solid"/>
            <a:round/>
            <a:headEnd len="sm" w="sm" type="none"/>
            <a:tailEnd len="sm" w="sm" type="none"/>
          </a:ln>
        </p:spPr>
      </p:cxnSp>
      <p:cxnSp>
        <p:nvCxnSpPr>
          <p:cNvPr id="2062" name="Google Shape;2062;p239"/>
          <p:cNvCxnSpPr/>
          <p:nvPr/>
        </p:nvCxnSpPr>
        <p:spPr>
          <a:xfrm rot="10800000">
            <a:off x="2578470" y="1686775"/>
            <a:ext cx="1038000" cy="0"/>
          </a:xfrm>
          <a:prstGeom prst="straightConnector1">
            <a:avLst/>
          </a:prstGeom>
          <a:noFill/>
          <a:ln cap="flat" cmpd="sng" w="28575">
            <a:solidFill>
              <a:srgbClr val="4CB1B2"/>
            </a:solidFill>
            <a:prstDash val="solid"/>
            <a:round/>
            <a:headEnd len="sm" w="sm" type="none"/>
            <a:tailEnd len="sm" w="sm" type="none"/>
          </a:ln>
        </p:spPr>
      </p:cxnSp>
      <p:cxnSp>
        <p:nvCxnSpPr>
          <p:cNvPr id="2063" name="Google Shape;2063;p239"/>
          <p:cNvCxnSpPr/>
          <p:nvPr/>
        </p:nvCxnSpPr>
        <p:spPr>
          <a:xfrm>
            <a:off x="3616469" y="1470648"/>
            <a:ext cx="0" cy="225900"/>
          </a:xfrm>
          <a:prstGeom prst="straightConnector1">
            <a:avLst/>
          </a:prstGeom>
          <a:noFill/>
          <a:ln cap="flat" cmpd="sng" w="28575">
            <a:solidFill>
              <a:srgbClr val="4CB1B2"/>
            </a:solidFill>
            <a:prstDash val="solid"/>
            <a:round/>
            <a:headEnd len="sm" w="sm" type="none"/>
            <a:tailEnd len="sm" w="sm" type="none"/>
          </a:ln>
        </p:spPr>
      </p:cxnSp>
      <p:grpSp>
        <p:nvGrpSpPr>
          <p:cNvPr id="2064" name="Google Shape;2064;p239"/>
          <p:cNvGrpSpPr/>
          <p:nvPr/>
        </p:nvGrpSpPr>
        <p:grpSpPr>
          <a:xfrm>
            <a:off x="706748" y="1996396"/>
            <a:ext cx="1517425" cy="902616"/>
            <a:chOff x="173807" y="2971794"/>
            <a:chExt cx="1862100" cy="1237816"/>
          </a:xfrm>
        </p:grpSpPr>
        <p:pic>
          <p:nvPicPr>
            <p:cNvPr descr="DevOps-Team.eps" id="2065" name="Google Shape;2065;p239"/>
            <p:cNvPicPr preferRelativeResize="0"/>
            <p:nvPr/>
          </p:nvPicPr>
          <p:blipFill rotWithShape="1">
            <a:blip r:embed="rId6">
              <a:alphaModFix/>
            </a:blip>
            <a:srcRect b="0" l="0" r="0" t="0"/>
            <a:stretch/>
          </p:blipFill>
          <p:spPr>
            <a:xfrm>
              <a:off x="373118" y="2971794"/>
              <a:ext cx="1455900" cy="991500"/>
            </a:xfrm>
            <a:prstGeom prst="rect">
              <a:avLst/>
            </a:prstGeom>
            <a:noFill/>
            <a:ln>
              <a:noFill/>
            </a:ln>
          </p:spPr>
        </p:pic>
        <p:sp>
          <p:nvSpPr>
            <p:cNvPr id="2066" name="Google Shape;2066;p239"/>
            <p:cNvSpPr txBox="1"/>
            <p:nvPr/>
          </p:nvSpPr>
          <p:spPr>
            <a:xfrm>
              <a:off x="173807" y="3963310"/>
              <a:ext cx="1862100" cy="246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USERS</a:t>
              </a:r>
              <a:endParaRPr sz="900"/>
            </a:p>
          </p:txBody>
        </p:sp>
      </p:grpSp>
      <p:sp>
        <p:nvSpPr>
          <p:cNvPr id="2067" name="Google Shape;2067;p239"/>
          <p:cNvSpPr txBox="1"/>
          <p:nvPr/>
        </p:nvSpPr>
        <p:spPr>
          <a:xfrm>
            <a:off x="3258810" y="3071198"/>
            <a:ext cx="11931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INVENTORY</a:t>
            </a:r>
            <a:endParaRPr sz="900"/>
          </a:p>
        </p:txBody>
      </p:sp>
      <p:pic>
        <p:nvPicPr>
          <p:cNvPr descr="hosts.eps" id="2068" name="Google Shape;2068;p239"/>
          <p:cNvPicPr preferRelativeResize="0"/>
          <p:nvPr/>
        </p:nvPicPr>
        <p:blipFill rotWithShape="1">
          <a:blip r:embed="rId7">
            <a:alphaModFix/>
          </a:blip>
          <a:srcRect b="0" l="0" r="0" t="0"/>
          <a:stretch/>
        </p:blipFill>
        <p:spPr>
          <a:xfrm>
            <a:off x="6987728" y="2293965"/>
            <a:ext cx="598800" cy="454500"/>
          </a:xfrm>
          <a:prstGeom prst="rect">
            <a:avLst/>
          </a:prstGeom>
          <a:noFill/>
          <a:ln>
            <a:noFill/>
          </a:ln>
        </p:spPr>
      </p:pic>
      <p:sp>
        <p:nvSpPr>
          <p:cNvPr id="2069" name="Google Shape;2069;p239"/>
          <p:cNvSpPr txBox="1"/>
          <p:nvPr/>
        </p:nvSpPr>
        <p:spPr>
          <a:xfrm>
            <a:off x="6690548" y="2815528"/>
            <a:ext cx="1193100" cy="17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HOSTS</a:t>
            </a:r>
            <a:endParaRPr sz="900"/>
          </a:p>
        </p:txBody>
      </p:sp>
      <p:sp>
        <p:nvSpPr>
          <p:cNvPr id="2070" name="Google Shape;2070;p239"/>
          <p:cNvSpPr txBox="1"/>
          <p:nvPr/>
        </p:nvSpPr>
        <p:spPr>
          <a:xfrm>
            <a:off x="6690556" y="4260949"/>
            <a:ext cx="1193100" cy="31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NETWORK DEVICES</a:t>
            </a:r>
            <a:endParaRPr b="1" sz="900">
              <a:solidFill>
                <a:srgbClr val="414E55"/>
              </a:solidFill>
              <a:latin typeface="Open Sans"/>
              <a:ea typeface="Open Sans"/>
              <a:cs typeface="Open Sans"/>
              <a:sym typeface="Open Sans"/>
            </a:endParaRPr>
          </a:p>
        </p:txBody>
      </p:sp>
      <p:pic>
        <p:nvPicPr>
          <p:cNvPr descr="networking.eps" id="2071" name="Google Shape;2071;p239"/>
          <p:cNvPicPr preferRelativeResize="0"/>
          <p:nvPr/>
        </p:nvPicPr>
        <p:blipFill rotWithShape="1">
          <a:blip r:embed="rId8">
            <a:alphaModFix/>
          </a:blip>
          <a:srcRect b="0" l="0" r="0" t="0"/>
          <a:stretch/>
        </p:blipFill>
        <p:spPr>
          <a:xfrm>
            <a:off x="7016749" y="3702433"/>
            <a:ext cx="575400" cy="514500"/>
          </a:xfrm>
          <a:prstGeom prst="rect">
            <a:avLst/>
          </a:prstGeom>
          <a:noFill/>
          <a:ln>
            <a:noFill/>
          </a:ln>
        </p:spPr>
      </p:pic>
      <p:sp>
        <p:nvSpPr>
          <p:cNvPr id="2072" name="Google Shape;2072;p239"/>
          <p:cNvSpPr txBox="1"/>
          <p:nvPr/>
        </p:nvSpPr>
        <p:spPr>
          <a:xfrm>
            <a:off x="4676103" y="3959735"/>
            <a:ext cx="11931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24C55"/>
                </a:solidFill>
                <a:latin typeface="Open Sans"/>
                <a:ea typeface="Open Sans"/>
                <a:cs typeface="Open Sans"/>
                <a:sym typeface="Open Sans"/>
              </a:rPr>
              <a:t>PLUGINS</a:t>
            </a:r>
            <a:endParaRPr sz="900"/>
          </a:p>
        </p:txBody>
      </p:sp>
      <p:pic>
        <p:nvPicPr>
          <p:cNvPr descr="inventory.eps" id="2073" name="Google Shape;2073;p239"/>
          <p:cNvPicPr preferRelativeResize="0"/>
          <p:nvPr/>
        </p:nvPicPr>
        <p:blipFill rotWithShape="1">
          <a:blip r:embed="rId9">
            <a:alphaModFix/>
          </a:blip>
          <a:srcRect b="0" l="0" r="0" t="0"/>
          <a:stretch/>
        </p:blipFill>
        <p:spPr>
          <a:xfrm>
            <a:off x="3573977" y="2520537"/>
            <a:ext cx="540900" cy="516900"/>
          </a:xfrm>
          <a:prstGeom prst="rect">
            <a:avLst/>
          </a:prstGeom>
          <a:noFill/>
          <a:ln>
            <a:noFill/>
          </a:ln>
        </p:spPr>
      </p:pic>
      <p:pic>
        <p:nvPicPr>
          <p:cNvPr descr="api.eps" id="2074" name="Google Shape;2074;p239"/>
          <p:cNvPicPr preferRelativeResize="0"/>
          <p:nvPr/>
        </p:nvPicPr>
        <p:blipFill rotWithShape="1">
          <a:blip r:embed="rId10">
            <a:alphaModFix/>
          </a:blip>
          <a:srcRect b="0" l="0" r="0" t="0"/>
          <a:stretch/>
        </p:blipFill>
        <p:spPr>
          <a:xfrm>
            <a:off x="4960005" y="2538181"/>
            <a:ext cx="608700" cy="507000"/>
          </a:xfrm>
          <a:prstGeom prst="rect">
            <a:avLst/>
          </a:prstGeom>
          <a:noFill/>
          <a:ln>
            <a:noFill/>
          </a:ln>
        </p:spPr>
      </p:pic>
      <p:sp>
        <p:nvSpPr>
          <p:cNvPr id="2075" name="Google Shape;2075;p239"/>
          <p:cNvSpPr txBox="1"/>
          <p:nvPr/>
        </p:nvSpPr>
        <p:spPr>
          <a:xfrm>
            <a:off x="4794325" y="3076441"/>
            <a:ext cx="9372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24C55"/>
                </a:solidFill>
                <a:latin typeface="Open Sans"/>
                <a:ea typeface="Open Sans"/>
                <a:cs typeface="Open Sans"/>
                <a:sym typeface="Open Sans"/>
              </a:rPr>
              <a:t>API</a:t>
            </a:r>
            <a:endParaRPr sz="900"/>
          </a:p>
        </p:txBody>
      </p:sp>
      <p:pic>
        <p:nvPicPr>
          <p:cNvPr descr="plugin.eps" id="2076" name="Google Shape;2076;p239"/>
          <p:cNvPicPr preferRelativeResize="0"/>
          <p:nvPr/>
        </p:nvPicPr>
        <p:blipFill rotWithShape="1">
          <a:blip r:embed="rId11">
            <a:alphaModFix/>
          </a:blip>
          <a:srcRect b="0" l="0" r="0" t="0"/>
          <a:stretch/>
        </p:blipFill>
        <p:spPr>
          <a:xfrm>
            <a:off x="4919488" y="3487821"/>
            <a:ext cx="722100" cy="434100"/>
          </a:xfrm>
          <a:prstGeom prst="rect">
            <a:avLst/>
          </a:prstGeom>
          <a:noFill/>
          <a:ln>
            <a:noFill/>
          </a:ln>
        </p:spPr>
      </p:pic>
      <p:sp>
        <p:nvSpPr>
          <p:cNvPr id="2077" name="Google Shape;2077;p239"/>
          <p:cNvSpPr txBox="1"/>
          <p:nvPr/>
        </p:nvSpPr>
        <p:spPr>
          <a:xfrm>
            <a:off x="3241226" y="3959268"/>
            <a:ext cx="11931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24C55"/>
                </a:solidFill>
                <a:latin typeface="Open Sans"/>
                <a:ea typeface="Open Sans"/>
                <a:cs typeface="Open Sans"/>
                <a:sym typeface="Open Sans"/>
              </a:rPr>
              <a:t>MODULES</a:t>
            </a:r>
            <a:endParaRPr sz="900"/>
          </a:p>
        </p:txBody>
      </p:sp>
      <p:pic>
        <p:nvPicPr>
          <p:cNvPr descr="tools.eps" id="2078" name="Google Shape;2078;p239"/>
          <p:cNvPicPr preferRelativeResize="0"/>
          <p:nvPr/>
        </p:nvPicPr>
        <p:blipFill rotWithShape="1">
          <a:blip r:embed="rId12">
            <a:alphaModFix/>
          </a:blip>
          <a:srcRect b="0" l="0" r="0" t="0"/>
          <a:stretch/>
        </p:blipFill>
        <p:spPr>
          <a:xfrm>
            <a:off x="3616469" y="3506883"/>
            <a:ext cx="471000" cy="420600"/>
          </a:xfrm>
          <a:prstGeom prst="rect">
            <a:avLst/>
          </a:prstGeom>
          <a:noFill/>
          <a:ln>
            <a:noFill/>
          </a:ln>
        </p:spPr>
      </p:pic>
      <p:pic>
        <p:nvPicPr>
          <p:cNvPr descr="cloud.eps" id="2079" name="Google Shape;2079;p239"/>
          <p:cNvPicPr preferRelativeResize="0"/>
          <p:nvPr/>
        </p:nvPicPr>
        <p:blipFill rotWithShape="1">
          <a:blip r:embed="rId4">
            <a:alphaModFix/>
          </a:blip>
          <a:srcRect b="0" l="0" r="0" t="0"/>
          <a:stretch/>
        </p:blipFill>
        <p:spPr>
          <a:xfrm>
            <a:off x="6689153" y="1082430"/>
            <a:ext cx="1401300" cy="803400"/>
          </a:xfrm>
          <a:prstGeom prst="rect">
            <a:avLst/>
          </a:prstGeom>
          <a:noFill/>
          <a:ln>
            <a:noFill/>
          </a:ln>
        </p:spPr>
      </p:pic>
      <p:sp>
        <p:nvSpPr>
          <p:cNvPr id="2080" name="Google Shape;2080;p239"/>
          <p:cNvSpPr txBox="1"/>
          <p:nvPr/>
        </p:nvSpPr>
        <p:spPr>
          <a:xfrm>
            <a:off x="6592520" y="1381924"/>
            <a:ext cx="1517700" cy="291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PUBLIC / PRIVATE</a:t>
            </a:r>
            <a:br>
              <a:rPr b="1" lang="en" sz="900">
                <a:solidFill>
                  <a:srgbClr val="414E55"/>
                </a:solidFill>
                <a:latin typeface="Open Sans"/>
                <a:ea typeface="Open Sans"/>
                <a:cs typeface="Open Sans"/>
                <a:sym typeface="Open Sans"/>
              </a:rPr>
            </a:br>
            <a:r>
              <a:rPr b="1" lang="en" sz="900">
                <a:solidFill>
                  <a:srgbClr val="414E55"/>
                </a:solidFill>
                <a:latin typeface="Open Sans"/>
                <a:ea typeface="Open Sans"/>
                <a:cs typeface="Open Sans"/>
                <a:sym typeface="Open Sans"/>
              </a:rPr>
              <a:t>CLOUD</a:t>
            </a:r>
            <a:endParaRPr sz="900"/>
          </a:p>
        </p:txBody>
      </p:sp>
      <p:cxnSp>
        <p:nvCxnSpPr>
          <p:cNvPr id="2081" name="Google Shape;2081;p239"/>
          <p:cNvCxnSpPr/>
          <p:nvPr/>
        </p:nvCxnSpPr>
        <p:spPr>
          <a:xfrm rot="10800000">
            <a:off x="7351277" y="1714273"/>
            <a:ext cx="0" cy="348900"/>
          </a:xfrm>
          <a:prstGeom prst="straightConnector1">
            <a:avLst/>
          </a:prstGeom>
          <a:noFill/>
          <a:ln cap="flat" cmpd="sng" w="28575">
            <a:solidFill>
              <a:srgbClr val="4CB1B2"/>
            </a:solidFill>
            <a:prstDash val="solid"/>
            <a:round/>
            <a:headEnd len="sm" w="sm" type="none"/>
            <a:tailEnd len="lg" w="lg" type="triangle"/>
          </a:ln>
        </p:spPr>
      </p:cxnSp>
      <p:cxnSp>
        <p:nvCxnSpPr>
          <p:cNvPr id="2082" name="Google Shape;2082;p239"/>
          <p:cNvCxnSpPr/>
          <p:nvPr/>
        </p:nvCxnSpPr>
        <p:spPr>
          <a:xfrm>
            <a:off x="6336877" y="2061844"/>
            <a:ext cx="1014300" cy="0"/>
          </a:xfrm>
          <a:prstGeom prst="straightConnector1">
            <a:avLst/>
          </a:prstGeom>
          <a:noFill/>
          <a:ln cap="flat" cmpd="sng" w="28575">
            <a:solidFill>
              <a:srgbClr val="4CB1B2"/>
            </a:solidFill>
            <a:prstDash val="solid"/>
            <a:round/>
            <a:headEnd len="sm" w="sm" type="none"/>
            <a:tailEnd len="sm" w="sm" type="none"/>
          </a:ln>
        </p:spPr>
      </p:cxnSp>
      <p:cxnSp>
        <p:nvCxnSpPr>
          <p:cNvPr id="2083" name="Google Shape;2083;p239"/>
          <p:cNvCxnSpPr/>
          <p:nvPr/>
        </p:nvCxnSpPr>
        <p:spPr>
          <a:xfrm>
            <a:off x="6269559" y="3222321"/>
            <a:ext cx="533700" cy="0"/>
          </a:xfrm>
          <a:prstGeom prst="straightConnector1">
            <a:avLst/>
          </a:prstGeom>
          <a:noFill/>
          <a:ln cap="flat" cmpd="sng" w="28575">
            <a:solidFill>
              <a:srgbClr val="4CB1B2"/>
            </a:solidFill>
            <a:prstDash val="solid"/>
            <a:round/>
            <a:headEnd len="sm" w="sm" type="none"/>
            <a:tailEnd len="lg" w="lg" type="triangle"/>
          </a:ln>
        </p:spPr>
      </p:cxnSp>
      <p:sp>
        <p:nvSpPr>
          <p:cNvPr id="2084" name="Google Shape;2084;p239"/>
          <p:cNvSpPr txBox="1"/>
          <p:nvPr/>
        </p:nvSpPr>
        <p:spPr>
          <a:xfrm>
            <a:off x="6690555" y="3498750"/>
            <a:ext cx="1193100" cy="146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APPS &amp; SERVICES</a:t>
            </a:r>
            <a:endParaRPr sz="900"/>
          </a:p>
        </p:txBody>
      </p:sp>
      <p:pic>
        <p:nvPicPr>
          <p:cNvPr descr="Software_Application-B-Microservice_Black.png" id="2085" name="Google Shape;2085;p239"/>
          <p:cNvPicPr preferRelativeResize="0"/>
          <p:nvPr/>
        </p:nvPicPr>
        <p:blipFill>
          <a:blip r:embed="rId13">
            <a:alphaModFix amt="52000"/>
          </a:blip>
          <a:stretch>
            <a:fillRect/>
          </a:stretch>
        </p:blipFill>
        <p:spPr>
          <a:xfrm>
            <a:off x="6987721" y="3042354"/>
            <a:ext cx="598805" cy="4091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p21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Technical Value</a:t>
            </a:r>
            <a:endParaRPr>
              <a:solidFill>
                <a:srgbClr val="000000"/>
              </a:solidFill>
            </a:endParaRPr>
          </a:p>
        </p:txBody>
      </p:sp>
      <p:sp>
        <p:nvSpPr>
          <p:cNvPr id="1477" name="Google Shape;1477;p2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78" name="Google Shape;1478;p213"/>
          <p:cNvSpPr txBox="1"/>
          <p:nvPr/>
        </p:nvSpPr>
        <p:spPr>
          <a:xfrm>
            <a:off x="957674" y="765347"/>
            <a:ext cx="16833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Self-Service</a:t>
            </a:r>
            <a:endParaRPr sz="1800">
              <a:solidFill>
                <a:srgbClr val="434343"/>
              </a:solidFill>
              <a:latin typeface="Overpass"/>
              <a:ea typeface="Overpass"/>
              <a:cs typeface="Overpass"/>
              <a:sym typeface="Overpass"/>
            </a:endParaRPr>
          </a:p>
        </p:txBody>
      </p:sp>
      <p:sp>
        <p:nvSpPr>
          <p:cNvPr id="1479" name="Google Shape;1479;p213"/>
          <p:cNvSpPr txBox="1"/>
          <p:nvPr/>
        </p:nvSpPr>
        <p:spPr>
          <a:xfrm>
            <a:off x="221350" y="1521622"/>
            <a:ext cx="18120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Multi-language</a:t>
            </a:r>
            <a:endParaRPr sz="1800">
              <a:solidFill>
                <a:srgbClr val="434343"/>
              </a:solidFill>
              <a:latin typeface="Overpass"/>
              <a:ea typeface="Overpass"/>
              <a:cs typeface="Overpass"/>
              <a:sym typeface="Overpass"/>
            </a:endParaRPr>
          </a:p>
        </p:txBody>
      </p:sp>
      <p:sp>
        <p:nvSpPr>
          <p:cNvPr id="1480" name="Google Shape;1480;p213"/>
          <p:cNvSpPr txBox="1"/>
          <p:nvPr/>
        </p:nvSpPr>
        <p:spPr>
          <a:xfrm>
            <a:off x="486775" y="2294822"/>
            <a:ext cx="1546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Automation</a:t>
            </a:r>
            <a:endParaRPr sz="1800">
              <a:solidFill>
                <a:srgbClr val="434343"/>
              </a:solidFill>
              <a:latin typeface="Overpass"/>
              <a:ea typeface="Overpass"/>
              <a:cs typeface="Overpass"/>
              <a:sym typeface="Overpass"/>
            </a:endParaRPr>
          </a:p>
        </p:txBody>
      </p:sp>
      <p:sp>
        <p:nvSpPr>
          <p:cNvPr id="1481" name="Google Shape;1481;p213"/>
          <p:cNvSpPr txBox="1"/>
          <p:nvPr/>
        </p:nvSpPr>
        <p:spPr>
          <a:xfrm>
            <a:off x="162475" y="3204691"/>
            <a:ext cx="1591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Collaboration</a:t>
            </a:r>
            <a:endParaRPr sz="1800">
              <a:solidFill>
                <a:srgbClr val="434343"/>
              </a:solidFill>
              <a:latin typeface="Overpass"/>
              <a:ea typeface="Overpass"/>
              <a:cs typeface="Overpass"/>
              <a:sym typeface="Overpass"/>
            </a:endParaRPr>
          </a:p>
        </p:txBody>
      </p:sp>
      <p:sp>
        <p:nvSpPr>
          <p:cNvPr id="1482" name="Google Shape;1482;p213"/>
          <p:cNvSpPr txBox="1"/>
          <p:nvPr/>
        </p:nvSpPr>
        <p:spPr>
          <a:xfrm>
            <a:off x="957675" y="3886172"/>
            <a:ext cx="15363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Multi-tenant</a:t>
            </a:r>
            <a:endParaRPr sz="1800">
              <a:solidFill>
                <a:srgbClr val="434343"/>
              </a:solidFill>
              <a:latin typeface="Overpass"/>
              <a:ea typeface="Overpass"/>
              <a:cs typeface="Overpass"/>
              <a:sym typeface="Overpass"/>
            </a:endParaRPr>
          </a:p>
        </p:txBody>
      </p:sp>
      <p:sp>
        <p:nvSpPr>
          <p:cNvPr id="1483" name="Google Shape;1483;p213"/>
          <p:cNvSpPr txBox="1"/>
          <p:nvPr/>
        </p:nvSpPr>
        <p:spPr>
          <a:xfrm>
            <a:off x="6658324" y="757922"/>
            <a:ext cx="19794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Standards-based</a:t>
            </a:r>
            <a:endParaRPr sz="1800">
              <a:solidFill>
                <a:srgbClr val="434343"/>
              </a:solidFill>
              <a:latin typeface="Overpass"/>
              <a:ea typeface="Overpass"/>
              <a:cs typeface="Overpass"/>
              <a:sym typeface="Overpass"/>
            </a:endParaRPr>
          </a:p>
        </p:txBody>
      </p:sp>
      <p:sp>
        <p:nvSpPr>
          <p:cNvPr id="1484" name="Google Shape;1484;p213"/>
          <p:cNvSpPr txBox="1"/>
          <p:nvPr/>
        </p:nvSpPr>
        <p:spPr>
          <a:xfrm>
            <a:off x="7140715" y="1550366"/>
            <a:ext cx="12807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Web-scale</a:t>
            </a:r>
            <a:endParaRPr sz="1800">
              <a:solidFill>
                <a:srgbClr val="434343"/>
              </a:solidFill>
              <a:latin typeface="Overpass"/>
              <a:ea typeface="Overpass"/>
              <a:cs typeface="Overpass"/>
              <a:sym typeface="Overpass"/>
            </a:endParaRPr>
          </a:p>
        </p:txBody>
      </p:sp>
      <p:sp>
        <p:nvSpPr>
          <p:cNvPr id="1485" name="Google Shape;1485;p213"/>
          <p:cNvSpPr txBox="1"/>
          <p:nvPr/>
        </p:nvSpPr>
        <p:spPr>
          <a:xfrm>
            <a:off x="7032702" y="2260287"/>
            <a:ext cx="1546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Open Source</a:t>
            </a:r>
            <a:endParaRPr sz="1800">
              <a:solidFill>
                <a:srgbClr val="434343"/>
              </a:solidFill>
              <a:latin typeface="Overpass"/>
              <a:ea typeface="Overpass"/>
              <a:cs typeface="Overpass"/>
              <a:sym typeface="Overpass"/>
            </a:endParaRPr>
          </a:p>
        </p:txBody>
      </p:sp>
      <p:sp>
        <p:nvSpPr>
          <p:cNvPr id="1486" name="Google Shape;1486;p213"/>
          <p:cNvSpPr txBox="1"/>
          <p:nvPr/>
        </p:nvSpPr>
        <p:spPr>
          <a:xfrm>
            <a:off x="6922625" y="3117597"/>
            <a:ext cx="2058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Enterprise Grade</a:t>
            </a:r>
            <a:endParaRPr sz="1800">
              <a:solidFill>
                <a:srgbClr val="434343"/>
              </a:solidFill>
              <a:latin typeface="Overpass"/>
              <a:ea typeface="Overpass"/>
              <a:cs typeface="Overpass"/>
              <a:sym typeface="Overpass"/>
            </a:endParaRPr>
          </a:p>
        </p:txBody>
      </p:sp>
      <p:sp>
        <p:nvSpPr>
          <p:cNvPr id="1487" name="Google Shape;1487;p213"/>
          <p:cNvSpPr txBox="1"/>
          <p:nvPr/>
        </p:nvSpPr>
        <p:spPr>
          <a:xfrm>
            <a:off x="6404610" y="3923835"/>
            <a:ext cx="9594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Secure</a:t>
            </a:r>
            <a:endParaRPr sz="1800">
              <a:solidFill>
                <a:srgbClr val="434343"/>
              </a:solidFill>
              <a:latin typeface="Overpass"/>
              <a:ea typeface="Overpass"/>
              <a:cs typeface="Overpass"/>
              <a:sym typeface="Overpass"/>
            </a:endParaRPr>
          </a:p>
        </p:txBody>
      </p:sp>
      <p:pic>
        <p:nvPicPr>
          <p:cNvPr id="1488" name="Google Shape;1488;p213"/>
          <p:cNvPicPr preferRelativeResize="0"/>
          <p:nvPr/>
        </p:nvPicPr>
        <p:blipFill>
          <a:blip r:embed="rId3">
            <a:alphaModFix/>
          </a:blip>
          <a:stretch>
            <a:fillRect/>
          </a:stretch>
        </p:blipFill>
        <p:spPr>
          <a:xfrm>
            <a:off x="1857153" y="719850"/>
            <a:ext cx="5154699" cy="37038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9" name="Shape 2089"/>
        <p:cNvGrpSpPr/>
        <p:nvPr/>
      </p:nvGrpSpPr>
      <p:grpSpPr>
        <a:xfrm>
          <a:off x="0" y="0"/>
          <a:ext cx="0" cy="0"/>
          <a:chOff x="0" y="0"/>
          <a:chExt cx="0" cy="0"/>
        </a:xfrm>
      </p:grpSpPr>
      <p:sp>
        <p:nvSpPr>
          <p:cNvPr id="2090" name="Google Shape;2090;p240"/>
          <p:cNvSpPr txBox="1"/>
          <p:nvPr>
            <p:ph type="title"/>
          </p:nvPr>
        </p:nvSpPr>
        <p:spPr>
          <a:xfrm>
            <a:off x="361225" y="136825"/>
            <a:ext cx="7490700" cy="67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111111"/>
                </a:solidFill>
                <a:latin typeface="Arial"/>
                <a:ea typeface="Arial"/>
                <a:cs typeface="Arial"/>
                <a:sym typeface="Arial"/>
              </a:rPr>
              <a:t>/etc/ansible/hosts</a:t>
            </a:r>
            <a:endParaRPr sz="3000"/>
          </a:p>
        </p:txBody>
      </p:sp>
      <p:pic>
        <p:nvPicPr>
          <p:cNvPr id="2091" name="Google Shape;2091;p240"/>
          <p:cNvPicPr preferRelativeResize="0"/>
          <p:nvPr/>
        </p:nvPicPr>
        <p:blipFill>
          <a:blip r:embed="rId3">
            <a:alphaModFix/>
          </a:blip>
          <a:stretch>
            <a:fillRect/>
          </a:stretch>
        </p:blipFill>
        <p:spPr>
          <a:xfrm>
            <a:off x="361225" y="934925"/>
            <a:ext cx="8580674" cy="3903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5" name="Shape 2095"/>
        <p:cNvGrpSpPr/>
        <p:nvPr/>
      </p:nvGrpSpPr>
      <p:grpSpPr>
        <a:xfrm>
          <a:off x="0" y="0"/>
          <a:ext cx="0" cy="0"/>
          <a:chOff x="0" y="0"/>
          <a:chExt cx="0" cy="0"/>
        </a:xfrm>
      </p:grpSpPr>
      <p:sp>
        <p:nvSpPr>
          <p:cNvPr id="2096" name="Google Shape;2096;p241"/>
          <p:cNvSpPr txBox="1"/>
          <p:nvPr>
            <p:ph type="title"/>
          </p:nvPr>
        </p:nvSpPr>
        <p:spPr>
          <a:xfrm>
            <a:off x="792000" y="2564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Inventory Files (Single Master)</a:t>
            </a:r>
            <a:endParaRPr/>
          </a:p>
        </p:txBody>
      </p:sp>
      <p:pic>
        <p:nvPicPr>
          <p:cNvPr id="2097" name="Google Shape;2097;p241"/>
          <p:cNvPicPr preferRelativeResize="0"/>
          <p:nvPr/>
        </p:nvPicPr>
        <p:blipFill>
          <a:blip r:embed="rId3">
            <a:alphaModFix/>
          </a:blip>
          <a:stretch>
            <a:fillRect/>
          </a:stretch>
        </p:blipFill>
        <p:spPr>
          <a:xfrm>
            <a:off x="615675" y="965650"/>
            <a:ext cx="7821424" cy="3175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1" name="Shape 2101"/>
        <p:cNvGrpSpPr/>
        <p:nvPr/>
      </p:nvGrpSpPr>
      <p:grpSpPr>
        <a:xfrm>
          <a:off x="0" y="0"/>
          <a:ext cx="0" cy="0"/>
          <a:chOff x="0" y="0"/>
          <a:chExt cx="0" cy="0"/>
        </a:xfrm>
      </p:grpSpPr>
      <p:sp>
        <p:nvSpPr>
          <p:cNvPr id="2102" name="Google Shape;2102;p242"/>
          <p:cNvSpPr txBox="1"/>
          <p:nvPr>
            <p:ph type="title"/>
          </p:nvPr>
        </p:nvSpPr>
        <p:spPr>
          <a:xfrm>
            <a:off x="792000" y="2564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Inventory Files (Single Master)</a:t>
            </a:r>
            <a:endParaRPr/>
          </a:p>
        </p:txBody>
      </p:sp>
      <p:sp>
        <p:nvSpPr>
          <p:cNvPr id="2103" name="Google Shape;2103;p242"/>
          <p:cNvSpPr txBox="1"/>
          <p:nvPr>
            <p:ph idx="1" type="body"/>
          </p:nvPr>
        </p:nvSpPr>
        <p:spPr>
          <a:xfrm>
            <a:off x="826650" y="754649"/>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Clr>
                <a:schemeClr val="dk1"/>
              </a:buClr>
              <a:buSzPts val="1100"/>
              <a:buFont typeface="Arial"/>
              <a:buNone/>
            </a:pPr>
            <a:r>
              <a:rPr lang="en" sz="1000"/>
              <a:t># Create an OSEv3 group that contains the masters, nodes, and etcd groups</a:t>
            </a:r>
            <a:endParaRPr sz="1000"/>
          </a:p>
          <a:p>
            <a:pPr indent="0" lvl="0" marL="88900" rtl="0" algn="l">
              <a:spcBef>
                <a:spcPts val="0"/>
              </a:spcBef>
              <a:spcAft>
                <a:spcPts val="0"/>
              </a:spcAft>
              <a:buClr>
                <a:schemeClr val="dk1"/>
              </a:buClr>
              <a:buSzPts val="1100"/>
              <a:buFont typeface="Arial"/>
              <a:buNone/>
            </a:pPr>
            <a:r>
              <a:rPr lang="en" sz="1000"/>
              <a:t>[OSEv3:children]</a:t>
            </a:r>
            <a:endParaRPr sz="1000"/>
          </a:p>
          <a:p>
            <a:pPr indent="0" lvl="0" marL="88900" rtl="0" algn="l">
              <a:spcBef>
                <a:spcPts val="0"/>
              </a:spcBef>
              <a:spcAft>
                <a:spcPts val="0"/>
              </a:spcAft>
              <a:buClr>
                <a:schemeClr val="dk1"/>
              </a:buClr>
              <a:buSzPts val="1100"/>
              <a:buFont typeface="Arial"/>
              <a:buNone/>
            </a:pPr>
            <a:r>
              <a:rPr lang="en" sz="1000"/>
              <a:t>masters</a:t>
            </a:r>
            <a:endParaRPr sz="1000"/>
          </a:p>
          <a:p>
            <a:pPr indent="0" lvl="0" marL="88900" rtl="0" algn="l">
              <a:spcBef>
                <a:spcPts val="0"/>
              </a:spcBef>
              <a:spcAft>
                <a:spcPts val="0"/>
              </a:spcAft>
              <a:buClr>
                <a:schemeClr val="dk1"/>
              </a:buClr>
              <a:buSzPts val="1100"/>
              <a:buFont typeface="Arial"/>
              <a:buNone/>
            </a:pPr>
            <a:r>
              <a:rPr lang="en" sz="1000"/>
              <a:t>nodes</a:t>
            </a:r>
            <a:endParaRPr sz="1000"/>
          </a:p>
          <a:p>
            <a:pPr indent="0" lvl="0" marL="88900" rtl="0" algn="l">
              <a:spcBef>
                <a:spcPts val="0"/>
              </a:spcBef>
              <a:spcAft>
                <a:spcPts val="0"/>
              </a:spcAft>
              <a:buClr>
                <a:schemeClr val="dk1"/>
              </a:buClr>
              <a:buSzPts val="1100"/>
              <a:buFont typeface="Arial"/>
              <a:buNone/>
            </a:pPr>
            <a:r>
              <a:rPr lang="en" sz="1000"/>
              <a:t>etcd</a:t>
            </a:r>
            <a:endParaRPr sz="1000"/>
          </a:p>
          <a:p>
            <a:pPr indent="0" lvl="0" marL="88900" rtl="0" algn="l">
              <a:spcBef>
                <a:spcPts val="0"/>
              </a:spcBef>
              <a:spcAft>
                <a:spcPts val="0"/>
              </a:spcAft>
              <a:buClr>
                <a:schemeClr val="dk1"/>
              </a:buClr>
              <a:buSzPts val="1100"/>
              <a:buFont typeface="Arial"/>
              <a:buNone/>
            </a:pPr>
            <a:r>
              <a:rPr lang="en" sz="1000"/>
              <a:t># Set variables common for all OSEv3 hosts</a:t>
            </a:r>
            <a:endParaRPr sz="1000"/>
          </a:p>
          <a:p>
            <a:pPr indent="0" lvl="0" marL="88900" rtl="0" algn="l">
              <a:spcBef>
                <a:spcPts val="0"/>
              </a:spcBef>
              <a:spcAft>
                <a:spcPts val="0"/>
              </a:spcAft>
              <a:buClr>
                <a:schemeClr val="dk1"/>
              </a:buClr>
              <a:buSzPts val="1100"/>
              <a:buFont typeface="Arial"/>
              <a:buNone/>
            </a:pPr>
            <a:r>
              <a:rPr lang="en" sz="1000"/>
              <a:t>CHAPTER 2. INSTALLING A CLUSTER</a:t>
            </a:r>
            <a:endParaRPr sz="1000"/>
          </a:p>
          <a:p>
            <a:pPr indent="0" lvl="0" marL="88900" rtl="0" algn="l">
              <a:spcBef>
                <a:spcPts val="0"/>
              </a:spcBef>
              <a:spcAft>
                <a:spcPts val="0"/>
              </a:spcAft>
              <a:buClr>
                <a:schemeClr val="dk1"/>
              </a:buClr>
              <a:buSzPts val="1100"/>
              <a:buFont typeface="Arial"/>
              <a:buNone/>
            </a:pPr>
            <a:r>
              <a:rPr lang="en" sz="1000"/>
              <a:t>85</a:t>
            </a:r>
            <a:endParaRPr sz="1000"/>
          </a:p>
          <a:p>
            <a:pPr indent="0" lvl="0" marL="88900" rtl="0" algn="l">
              <a:spcBef>
                <a:spcPts val="0"/>
              </a:spcBef>
              <a:spcAft>
                <a:spcPts val="0"/>
              </a:spcAft>
              <a:buClr>
                <a:schemeClr val="dk1"/>
              </a:buClr>
              <a:buSzPts val="1100"/>
              <a:buFont typeface="Arial"/>
              <a:buNone/>
            </a:pPr>
            <a:r>
              <a:rPr lang="en" sz="1000"/>
              <a:t>[OSEv3:vars]</a:t>
            </a:r>
            <a:endParaRPr sz="1000"/>
          </a:p>
          <a:p>
            <a:pPr indent="0" lvl="0" marL="88900" rtl="0" algn="l">
              <a:spcBef>
                <a:spcPts val="0"/>
              </a:spcBef>
              <a:spcAft>
                <a:spcPts val="0"/>
              </a:spcAft>
              <a:buClr>
                <a:schemeClr val="dk1"/>
              </a:buClr>
              <a:buSzPts val="1100"/>
              <a:buFont typeface="Arial"/>
              <a:buNone/>
            </a:pPr>
            <a:r>
              <a:rPr lang="en" sz="1000"/>
              <a:t># SSH user, this user should allow ssh based auth without requiring a</a:t>
            </a:r>
            <a:endParaRPr sz="1000"/>
          </a:p>
          <a:p>
            <a:pPr indent="0" lvl="0" marL="88900" rtl="0" algn="l">
              <a:spcBef>
                <a:spcPts val="0"/>
              </a:spcBef>
              <a:spcAft>
                <a:spcPts val="0"/>
              </a:spcAft>
              <a:buClr>
                <a:schemeClr val="dk1"/>
              </a:buClr>
              <a:buSzPts val="1100"/>
              <a:buFont typeface="Arial"/>
              <a:buNone/>
            </a:pPr>
            <a:r>
              <a:rPr lang="en" sz="1000"/>
              <a:t>password</a:t>
            </a:r>
            <a:endParaRPr sz="1000"/>
          </a:p>
          <a:p>
            <a:pPr indent="0" lvl="0" marL="88900" rtl="0" algn="l">
              <a:spcBef>
                <a:spcPts val="0"/>
              </a:spcBef>
              <a:spcAft>
                <a:spcPts val="0"/>
              </a:spcAft>
              <a:buClr>
                <a:schemeClr val="dk1"/>
              </a:buClr>
              <a:buSzPts val="1100"/>
              <a:buFont typeface="Arial"/>
              <a:buNone/>
            </a:pPr>
            <a:r>
              <a:rPr lang="en" sz="1000"/>
              <a:t>ansible_ssh_user=root</a:t>
            </a:r>
            <a:endParaRPr sz="1000"/>
          </a:p>
          <a:p>
            <a:pPr indent="0" lvl="0" marL="88900" rtl="0" algn="l">
              <a:spcBef>
                <a:spcPts val="0"/>
              </a:spcBef>
              <a:spcAft>
                <a:spcPts val="0"/>
              </a:spcAft>
              <a:buClr>
                <a:schemeClr val="dk1"/>
              </a:buClr>
              <a:buSzPts val="1100"/>
              <a:buFont typeface="Arial"/>
              <a:buNone/>
            </a:pPr>
            <a:r>
              <a:rPr lang="en" sz="1000"/>
              <a:t># If ansible_ssh_user is not root, ansible_become must be set to true</a:t>
            </a:r>
            <a:endParaRPr sz="1000"/>
          </a:p>
          <a:p>
            <a:pPr indent="0" lvl="0" marL="88900" rtl="0" algn="l">
              <a:spcBef>
                <a:spcPts val="0"/>
              </a:spcBef>
              <a:spcAft>
                <a:spcPts val="0"/>
              </a:spcAft>
              <a:buClr>
                <a:schemeClr val="dk1"/>
              </a:buClr>
              <a:buSzPts val="1100"/>
              <a:buFont typeface="Arial"/>
              <a:buNone/>
            </a:pPr>
            <a:r>
              <a:rPr lang="en" sz="1000"/>
              <a:t>#ansible_become=true</a:t>
            </a:r>
            <a:endParaRPr sz="1000"/>
          </a:p>
          <a:p>
            <a:pPr indent="0" lvl="0" marL="88900" rtl="0" algn="l">
              <a:spcBef>
                <a:spcPts val="0"/>
              </a:spcBef>
              <a:spcAft>
                <a:spcPts val="0"/>
              </a:spcAft>
              <a:buClr>
                <a:schemeClr val="dk1"/>
              </a:buClr>
              <a:buSzPts val="1100"/>
              <a:buFont typeface="Arial"/>
              <a:buNone/>
            </a:pPr>
            <a:r>
              <a:rPr lang="en" sz="1000"/>
              <a:t>openshift_deployment_type=openshift-enterprise</a:t>
            </a:r>
            <a:endParaRPr sz="1000"/>
          </a:p>
          <a:p>
            <a:pPr indent="0" lvl="0" marL="88900" rtl="0" algn="l">
              <a:spcBef>
                <a:spcPts val="0"/>
              </a:spcBef>
              <a:spcAft>
                <a:spcPts val="0"/>
              </a:spcAft>
              <a:buClr>
                <a:schemeClr val="dk1"/>
              </a:buClr>
              <a:buSzPts val="1100"/>
              <a:buFont typeface="Arial"/>
              <a:buNone/>
            </a:pPr>
            <a:r>
              <a:rPr lang="en" sz="1000"/>
              <a:t># uncomment the following to enable htpasswd authentication; defaults to</a:t>
            </a:r>
            <a:endParaRPr sz="1000"/>
          </a:p>
          <a:p>
            <a:pPr indent="0" lvl="0" marL="88900" rtl="0" algn="l">
              <a:spcBef>
                <a:spcPts val="0"/>
              </a:spcBef>
              <a:spcAft>
                <a:spcPts val="0"/>
              </a:spcAft>
              <a:buClr>
                <a:schemeClr val="dk1"/>
              </a:buClr>
              <a:buSzPts val="1100"/>
              <a:buFont typeface="Arial"/>
              <a:buNone/>
            </a:pPr>
            <a:r>
              <a:rPr lang="en" sz="1000"/>
              <a:t>DenyAllPasswordIdentityProvider</a:t>
            </a:r>
            <a:endParaRPr sz="1000"/>
          </a:p>
          <a:p>
            <a:pPr indent="0" lvl="0" marL="88900" rtl="0" algn="l">
              <a:spcBef>
                <a:spcPts val="0"/>
              </a:spcBef>
              <a:spcAft>
                <a:spcPts val="0"/>
              </a:spcAft>
              <a:buClr>
                <a:schemeClr val="dk1"/>
              </a:buClr>
              <a:buSzPts val="1100"/>
              <a:buFont typeface="Arial"/>
              <a:buNone/>
            </a:pPr>
            <a:r>
              <a:rPr lang="en" sz="1000"/>
              <a:t>#openshift_master_identity_providers=[{'name': 'htpasswd_auth', 'login':</a:t>
            </a:r>
            <a:endParaRPr sz="1000"/>
          </a:p>
          <a:p>
            <a:pPr indent="0" lvl="0" marL="88900" rtl="0" algn="l">
              <a:spcBef>
                <a:spcPts val="0"/>
              </a:spcBef>
              <a:spcAft>
                <a:spcPts val="0"/>
              </a:spcAft>
              <a:buClr>
                <a:schemeClr val="dk1"/>
              </a:buClr>
              <a:buSzPts val="1100"/>
              <a:buFont typeface="Arial"/>
              <a:buNone/>
            </a:pPr>
            <a:r>
              <a:rPr lang="en" sz="1000"/>
              <a:t>'true', 'challenge': 'true', 'kind': 'HTPasswdPasswordIdentityProvider',</a:t>
            </a:r>
            <a:endParaRPr sz="1000"/>
          </a:p>
          <a:p>
            <a:pPr indent="0" lvl="0" marL="88900" rtl="0" algn="l">
              <a:spcBef>
                <a:spcPts val="0"/>
              </a:spcBef>
              <a:spcAft>
                <a:spcPts val="0"/>
              </a:spcAft>
              <a:buClr>
                <a:schemeClr val="dk1"/>
              </a:buClr>
              <a:buSzPts val="1100"/>
              <a:buFont typeface="Arial"/>
              <a:buNone/>
            </a:pPr>
            <a:r>
              <a:rPr lang="en" sz="1000"/>
              <a:t>'filename': '/etc/origin/master/htpasswd'}]</a:t>
            </a:r>
            <a:endParaRPr sz="1000"/>
          </a:p>
          <a:p>
            <a:pPr indent="0" lvl="0" marL="8890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7" name="Shape 2107"/>
        <p:cNvGrpSpPr/>
        <p:nvPr/>
      </p:nvGrpSpPr>
      <p:grpSpPr>
        <a:xfrm>
          <a:off x="0" y="0"/>
          <a:ext cx="0" cy="0"/>
          <a:chOff x="0" y="0"/>
          <a:chExt cx="0" cy="0"/>
        </a:xfrm>
      </p:grpSpPr>
      <p:sp>
        <p:nvSpPr>
          <p:cNvPr id="2108" name="Google Shape;2108;p243"/>
          <p:cNvSpPr txBox="1"/>
          <p:nvPr>
            <p:ph type="title"/>
          </p:nvPr>
        </p:nvSpPr>
        <p:spPr>
          <a:xfrm>
            <a:off x="792000" y="2564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Inventory Files (Single Master) (cont)</a:t>
            </a:r>
            <a:endParaRPr/>
          </a:p>
        </p:txBody>
      </p:sp>
      <p:sp>
        <p:nvSpPr>
          <p:cNvPr id="2109" name="Google Shape;2109;p243"/>
          <p:cNvSpPr txBox="1"/>
          <p:nvPr>
            <p:ph idx="1" type="body"/>
          </p:nvPr>
        </p:nvSpPr>
        <p:spPr>
          <a:xfrm>
            <a:off x="826700" y="1244924"/>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Clr>
                <a:schemeClr val="dk1"/>
              </a:buClr>
              <a:buSzPts val="1100"/>
              <a:buFont typeface="Arial"/>
              <a:buNone/>
            </a:pPr>
            <a:r>
              <a:rPr lang="en" sz="1000">
                <a:solidFill>
                  <a:schemeClr val="dk1"/>
                </a:solidFill>
              </a:rPr>
              <a:t># host group for masters</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[masters]</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 host group for etcd</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[etcd]</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 host group for nodes, includes region info</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[nodes]</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node1.example.com openshift_node_labels="{'region': 'primary',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'east'}"</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node2.example.com openshift_node_labels="{'region': 'primary',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'west'}"</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infra-node1.example.com openshift_node_labels="{'region': 'infra',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'default'}"</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infra-node2.example.com openshift_node_labels="{'region': 'infra',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'default'}"</a:t>
            </a:r>
            <a:endParaRPr sz="1000">
              <a:solidFill>
                <a:schemeClr val="dk1"/>
              </a:solidFill>
            </a:endParaRPr>
          </a:p>
          <a:p>
            <a:pPr indent="0" lvl="0" marL="8890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3" name="Shape 2113"/>
        <p:cNvGrpSpPr/>
        <p:nvPr/>
      </p:nvGrpSpPr>
      <p:grpSpPr>
        <a:xfrm>
          <a:off x="0" y="0"/>
          <a:ext cx="0" cy="0"/>
          <a:chOff x="0" y="0"/>
          <a:chExt cx="0" cy="0"/>
        </a:xfrm>
      </p:grpSpPr>
      <p:pic>
        <p:nvPicPr>
          <p:cNvPr id="2114" name="Google Shape;2114;p244"/>
          <p:cNvPicPr preferRelativeResize="0"/>
          <p:nvPr/>
        </p:nvPicPr>
        <p:blipFill>
          <a:blip r:embed="rId3">
            <a:alphaModFix/>
          </a:blip>
          <a:stretch>
            <a:fillRect/>
          </a:stretch>
        </p:blipFill>
        <p:spPr>
          <a:xfrm>
            <a:off x="220800" y="805500"/>
            <a:ext cx="8839198" cy="3920138"/>
          </a:xfrm>
          <a:prstGeom prst="rect">
            <a:avLst/>
          </a:prstGeom>
          <a:noFill/>
          <a:ln>
            <a:noFill/>
          </a:ln>
        </p:spPr>
      </p:pic>
      <p:sp>
        <p:nvSpPr>
          <p:cNvPr id="2115" name="Google Shape;2115;p244"/>
          <p:cNvSpPr txBox="1"/>
          <p:nvPr>
            <p:ph type="title"/>
          </p:nvPr>
        </p:nvSpPr>
        <p:spPr>
          <a:xfrm>
            <a:off x="826650" y="-182425"/>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Ansible Playbook(s)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9" name="Shape 2119"/>
        <p:cNvGrpSpPr/>
        <p:nvPr/>
      </p:nvGrpSpPr>
      <p:grpSpPr>
        <a:xfrm>
          <a:off x="0" y="0"/>
          <a:ext cx="0" cy="0"/>
          <a:chOff x="0" y="0"/>
          <a:chExt cx="0" cy="0"/>
        </a:xfrm>
      </p:grpSpPr>
      <p:sp>
        <p:nvSpPr>
          <p:cNvPr id="2120" name="Google Shape;2120;p245"/>
          <p:cNvSpPr txBox="1"/>
          <p:nvPr>
            <p:ph idx="1" type="body"/>
          </p:nvPr>
        </p:nvSpPr>
        <p:spPr>
          <a:xfrm>
            <a:off x="701250" y="1206450"/>
            <a:ext cx="8100600" cy="3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Preflight check:</a:t>
            </a:r>
            <a:endParaRPr/>
          </a:p>
          <a:p>
            <a:pPr indent="0" lvl="0" marL="0" rtl="0" algn="l">
              <a:spcBef>
                <a:spcPts val="0"/>
              </a:spcBef>
              <a:spcAft>
                <a:spcPts val="0"/>
              </a:spcAft>
              <a:buClr>
                <a:schemeClr val="dk1"/>
              </a:buClr>
              <a:buSzPts val="1100"/>
              <a:buFont typeface="Arial"/>
              <a:buNone/>
            </a:pPr>
            <a:r>
              <a:rPr lang="en"/>
              <a:t>ansible-playbook /usr/share/ansible/openshift-ansible/playbooks/prerequisites.yml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Install:</a:t>
            </a:r>
            <a:endParaRPr/>
          </a:p>
          <a:p>
            <a:pPr indent="0" lvl="0" marL="0" rtl="0" algn="l">
              <a:spcBef>
                <a:spcPts val="0"/>
              </a:spcBef>
              <a:spcAft>
                <a:spcPts val="0"/>
              </a:spcAft>
              <a:buClr>
                <a:schemeClr val="dk1"/>
              </a:buClr>
              <a:buSzPts val="1100"/>
              <a:buFont typeface="Arial"/>
              <a:buNone/>
            </a:pPr>
            <a:r>
              <a:rPr lang="en"/>
              <a:t>Ansible-playbook /usr/share/ansible/openshiftansible/playbooks/deploy_cluster.yml</a:t>
            </a:r>
            <a:endParaRPr/>
          </a:p>
          <a:p>
            <a:pPr indent="0" lvl="0" marL="0" rtl="0" algn="l">
              <a:spcBef>
                <a:spcPts val="0"/>
              </a:spcBef>
              <a:spcAft>
                <a:spcPts val="0"/>
              </a:spcAft>
              <a:buNone/>
            </a:pPr>
            <a:r>
              <a:t/>
            </a:r>
            <a:endParaRPr/>
          </a:p>
        </p:txBody>
      </p:sp>
      <p:sp>
        <p:nvSpPr>
          <p:cNvPr id="2121" name="Google Shape;2121;p24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Host &amp; Playbook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Google Shape;2126;p24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end up with ...</a:t>
            </a:r>
            <a:endParaRPr/>
          </a:p>
        </p:txBody>
      </p:sp>
      <p:grpSp>
        <p:nvGrpSpPr>
          <p:cNvPr id="2127" name="Google Shape;2127;p246"/>
          <p:cNvGrpSpPr/>
          <p:nvPr/>
        </p:nvGrpSpPr>
        <p:grpSpPr>
          <a:xfrm>
            <a:off x="823325" y="2501300"/>
            <a:ext cx="1185600" cy="1931700"/>
            <a:chOff x="823325" y="2501300"/>
            <a:chExt cx="1185600" cy="1931700"/>
          </a:xfrm>
        </p:grpSpPr>
        <p:pic>
          <p:nvPicPr>
            <p:cNvPr descr="pasted-image.tiff" id="2128" name="Google Shape;2128;p246"/>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29" name="Google Shape;2129;p246"/>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Single Master</a:t>
              </a:r>
              <a:endParaRPr sz="1200"/>
            </a:p>
            <a:p>
              <a:pPr indent="0" lvl="0" marL="0" rtl="0" algn="ctr">
                <a:spcBef>
                  <a:spcPts val="0"/>
                </a:spcBef>
                <a:spcAft>
                  <a:spcPts val="0"/>
                </a:spcAft>
                <a:buNone/>
              </a:pPr>
              <a:r>
                <a:rPr lang="en" sz="1200"/>
                <a:t>&amp; ETCD</a:t>
              </a:r>
              <a:endParaRPr sz="1200"/>
            </a:p>
          </p:txBody>
        </p:sp>
      </p:grpSp>
      <p:grpSp>
        <p:nvGrpSpPr>
          <p:cNvPr id="2130" name="Google Shape;2130;p246"/>
          <p:cNvGrpSpPr/>
          <p:nvPr/>
        </p:nvGrpSpPr>
        <p:grpSpPr>
          <a:xfrm>
            <a:off x="2742950" y="2501300"/>
            <a:ext cx="1185600" cy="1931700"/>
            <a:chOff x="823325" y="2501300"/>
            <a:chExt cx="1185600" cy="1931700"/>
          </a:xfrm>
        </p:grpSpPr>
        <p:pic>
          <p:nvPicPr>
            <p:cNvPr descr="pasted-image.tiff" id="2131" name="Google Shape;2131;p246"/>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32" name="Google Shape;2132;p246"/>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a:p>
              <a:pPr indent="0" lvl="0" marL="0" rtl="0" algn="ctr">
                <a:spcBef>
                  <a:spcPts val="0"/>
                </a:spcBef>
                <a:spcAft>
                  <a:spcPts val="0"/>
                </a:spcAft>
                <a:buNone/>
              </a:pPr>
              <a:r>
                <a:t/>
              </a:r>
              <a:endParaRPr sz="1200"/>
            </a:p>
          </p:txBody>
        </p:sp>
      </p:grpSp>
      <p:grpSp>
        <p:nvGrpSpPr>
          <p:cNvPr id="2133" name="Google Shape;2133;p246"/>
          <p:cNvGrpSpPr/>
          <p:nvPr/>
        </p:nvGrpSpPr>
        <p:grpSpPr>
          <a:xfrm>
            <a:off x="3818875" y="2501300"/>
            <a:ext cx="1185600" cy="1931700"/>
            <a:chOff x="823325" y="2501300"/>
            <a:chExt cx="1185600" cy="1931700"/>
          </a:xfrm>
        </p:grpSpPr>
        <p:pic>
          <p:nvPicPr>
            <p:cNvPr descr="pasted-image.tiff" id="2134" name="Google Shape;2134;p246"/>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35" name="Google Shape;2135;p246"/>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p:txBody>
        </p:sp>
      </p:grpSp>
      <p:grpSp>
        <p:nvGrpSpPr>
          <p:cNvPr id="2136" name="Google Shape;2136;p246"/>
          <p:cNvGrpSpPr/>
          <p:nvPr/>
        </p:nvGrpSpPr>
        <p:grpSpPr>
          <a:xfrm>
            <a:off x="6586250" y="2501300"/>
            <a:ext cx="1185600" cy="1931700"/>
            <a:chOff x="823325" y="2501300"/>
            <a:chExt cx="1185600" cy="1931700"/>
          </a:xfrm>
        </p:grpSpPr>
        <p:pic>
          <p:nvPicPr>
            <p:cNvPr descr="pasted-image.tiff" id="2137" name="Google Shape;2137;p246"/>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38" name="Google Shape;2138;p246"/>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Workernode</a:t>
              </a:r>
              <a:endParaRPr sz="1200"/>
            </a:p>
            <a:p>
              <a:pPr indent="0" lvl="0" marL="0" rtl="0" algn="ctr">
                <a:spcBef>
                  <a:spcPts val="0"/>
                </a:spcBef>
                <a:spcAft>
                  <a:spcPts val="0"/>
                </a:spcAft>
                <a:buNone/>
              </a:pPr>
              <a:r>
                <a:rPr lang="en" sz="1200"/>
                <a:t>(east)</a:t>
              </a:r>
              <a:endParaRPr sz="1200"/>
            </a:p>
          </p:txBody>
        </p:sp>
      </p:grpSp>
      <p:grpSp>
        <p:nvGrpSpPr>
          <p:cNvPr id="2139" name="Google Shape;2139;p246"/>
          <p:cNvGrpSpPr/>
          <p:nvPr/>
        </p:nvGrpSpPr>
        <p:grpSpPr>
          <a:xfrm>
            <a:off x="5548875" y="2501300"/>
            <a:ext cx="1185600" cy="1931700"/>
            <a:chOff x="823325" y="2501300"/>
            <a:chExt cx="1185600" cy="1931700"/>
          </a:xfrm>
        </p:grpSpPr>
        <p:pic>
          <p:nvPicPr>
            <p:cNvPr descr="pasted-image.tiff" id="2140" name="Google Shape;2140;p246"/>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41" name="Google Shape;2141;p246"/>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(west)</a:t>
              </a:r>
              <a:endParaRPr sz="1200"/>
            </a:p>
          </p:txBody>
        </p:sp>
      </p:grpSp>
      <p:pic>
        <p:nvPicPr>
          <p:cNvPr id="2142" name="Google Shape;2142;p246"/>
          <p:cNvPicPr preferRelativeResize="0"/>
          <p:nvPr/>
        </p:nvPicPr>
        <p:blipFill>
          <a:blip r:embed="rId4">
            <a:alphaModFix/>
          </a:blip>
          <a:stretch>
            <a:fillRect/>
          </a:stretch>
        </p:blipFill>
        <p:spPr>
          <a:xfrm>
            <a:off x="300650" y="119400"/>
            <a:ext cx="526001" cy="6348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sp>
        <p:nvSpPr>
          <p:cNvPr id="2147" name="Google Shape;2147;p24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 for Master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sp>
        <p:nvSpPr>
          <p:cNvPr id="2152" name="Google Shape;2152;p248"/>
          <p:cNvSpPr txBox="1"/>
          <p:nvPr>
            <p:ph type="title"/>
          </p:nvPr>
        </p:nvSpPr>
        <p:spPr>
          <a:xfrm>
            <a:off x="792000" y="39049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Inventory Files (Single Master) Add HA for Master Node</a:t>
            </a:r>
            <a:endParaRPr/>
          </a:p>
        </p:txBody>
      </p:sp>
      <p:sp>
        <p:nvSpPr>
          <p:cNvPr id="2153" name="Google Shape;2153;p248"/>
          <p:cNvSpPr txBox="1"/>
          <p:nvPr>
            <p:ph idx="1" type="body"/>
          </p:nvPr>
        </p:nvSpPr>
        <p:spPr>
          <a:xfrm>
            <a:off x="826700" y="1244924"/>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None/>
            </a:pPr>
            <a:r>
              <a:rPr lang="en" sz="1000">
                <a:solidFill>
                  <a:schemeClr val="dk1"/>
                </a:solidFill>
              </a:rPr>
              <a:t># host group for masters</a:t>
            </a:r>
            <a:endParaRPr sz="1000">
              <a:solidFill>
                <a:schemeClr val="dk1"/>
              </a:solidFill>
            </a:endParaRPr>
          </a:p>
          <a:p>
            <a:pPr indent="0" lvl="0" marL="88900" rtl="0" algn="l">
              <a:spcBef>
                <a:spcPts val="0"/>
              </a:spcBef>
              <a:spcAft>
                <a:spcPts val="0"/>
              </a:spcAft>
              <a:buNone/>
            </a:pPr>
            <a:r>
              <a:rPr lang="en" sz="1000">
                <a:solidFill>
                  <a:schemeClr val="dk1"/>
                </a:solidFill>
              </a:rPr>
              <a:t>[masters]</a:t>
            </a:r>
            <a:endParaRPr sz="1000">
              <a:solidFill>
                <a:schemeClr val="dk1"/>
              </a:solidFill>
            </a:endParaRPr>
          </a:p>
          <a:p>
            <a:pPr indent="0" lvl="0" marL="88900" rtl="0" algn="l">
              <a:spcBef>
                <a:spcPts val="0"/>
              </a:spcBef>
              <a:spcAft>
                <a:spcPts val="0"/>
              </a:spcAft>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None/>
            </a:pPr>
            <a:r>
              <a:rPr b="1" lang="en" sz="1000">
                <a:solidFill>
                  <a:srgbClr val="FF0000"/>
                </a:solidFill>
              </a:rPr>
              <a:t>master2.example.com</a:t>
            </a:r>
            <a:endParaRPr b="1" sz="1000">
              <a:solidFill>
                <a:srgbClr val="FF0000"/>
              </a:solidFill>
            </a:endParaRPr>
          </a:p>
          <a:p>
            <a:pPr indent="0" lvl="0" marL="88900" rtl="0" algn="l">
              <a:spcBef>
                <a:spcPts val="0"/>
              </a:spcBef>
              <a:spcAft>
                <a:spcPts val="0"/>
              </a:spcAft>
              <a:buNone/>
            </a:pPr>
            <a:r>
              <a:rPr b="1" lang="en" sz="1000">
                <a:solidFill>
                  <a:srgbClr val="FF0000"/>
                </a:solidFill>
              </a:rPr>
              <a:t>master3.example.com</a:t>
            </a:r>
            <a:endParaRPr b="1" sz="1000">
              <a:solidFill>
                <a:srgbClr val="FF0000"/>
              </a:solidFill>
            </a:endParaRPr>
          </a:p>
          <a:p>
            <a:pPr indent="0" lvl="0" marL="88900" rtl="0" algn="l">
              <a:spcBef>
                <a:spcPts val="0"/>
              </a:spcBef>
              <a:spcAft>
                <a:spcPts val="0"/>
              </a:spcAft>
              <a:buNone/>
            </a:pPr>
            <a:r>
              <a:rPr lang="en" sz="1000">
                <a:solidFill>
                  <a:schemeClr val="dk1"/>
                </a:solidFill>
              </a:rPr>
              <a:t># host group for etcd</a:t>
            </a:r>
            <a:endParaRPr sz="1000">
              <a:solidFill>
                <a:schemeClr val="dk1"/>
              </a:solidFill>
            </a:endParaRPr>
          </a:p>
          <a:p>
            <a:pPr indent="0" lvl="0" marL="88900" rtl="0" algn="l">
              <a:spcBef>
                <a:spcPts val="0"/>
              </a:spcBef>
              <a:spcAft>
                <a:spcPts val="0"/>
              </a:spcAft>
              <a:buNone/>
            </a:pPr>
            <a:r>
              <a:rPr lang="en" sz="1000">
                <a:solidFill>
                  <a:schemeClr val="dk1"/>
                </a:solidFill>
              </a:rPr>
              <a:t>[etcd]</a:t>
            </a:r>
            <a:endParaRPr sz="1000">
              <a:solidFill>
                <a:schemeClr val="dk1"/>
              </a:solidFill>
            </a:endParaRPr>
          </a:p>
          <a:p>
            <a:pPr indent="0" lvl="0" marL="88900" rtl="0" algn="l">
              <a:spcBef>
                <a:spcPts val="0"/>
              </a:spcBef>
              <a:spcAft>
                <a:spcPts val="0"/>
              </a:spcAft>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b="1" lang="en" sz="1000">
                <a:solidFill>
                  <a:srgbClr val="FF0000"/>
                </a:solidFill>
              </a:rPr>
              <a:t>master2.example.com</a:t>
            </a:r>
            <a:endParaRPr b="1" sz="1000">
              <a:solidFill>
                <a:srgbClr val="FF0000"/>
              </a:solidFill>
            </a:endParaRPr>
          </a:p>
          <a:p>
            <a:pPr indent="0" lvl="0" marL="88900" rtl="0" algn="l">
              <a:spcBef>
                <a:spcPts val="0"/>
              </a:spcBef>
              <a:spcAft>
                <a:spcPts val="0"/>
              </a:spcAft>
              <a:buClr>
                <a:schemeClr val="dk1"/>
              </a:buClr>
              <a:buSzPts val="1100"/>
              <a:buFont typeface="Arial"/>
              <a:buNone/>
            </a:pPr>
            <a:r>
              <a:rPr b="1" lang="en" sz="1000">
                <a:solidFill>
                  <a:srgbClr val="FF0000"/>
                </a:solidFill>
              </a:rPr>
              <a:t>master3.example.com</a:t>
            </a:r>
            <a:endParaRPr sz="1000">
              <a:solidFill>
                <a:schemeClr val="dk1"/>
              </a:solidFill>
            </a:endParaRPr>
          </a:p>
          <a:p>
            <a:pPr indent="0" lvl="0" marL="88900" rtl="0" algn="l">
              <a:spcBef>
                <a:spcPts val="0"/>
              </a:spcBef>
              <a:spcAft>
                <a:spcPts val="0"/>
              </a:spcAft>
              <a:buNone/>
            </a:pPr>
            <a:r>
              <a:rPr lang="en" sz="1000">
                <a:solidFill>
                  <a:schemeClr val="dk1"/>
                </a:solidFill>
              </a:rPr>
              <a:t># host group for nodes, includes region info</a:t>
            </a:r>
            <a:endParaRPr sz="1000">
              <a:solidFill>
                <a:schemeClr val="dk1"/>
              </a:solidFill>
            </a:endParaRPr>
          </a:p>
          <a:p>
            <a:pPr indent="0" lvl="0" marL="88900" rtl="0" algn="l">
              <a:spcBef>
                <a:spcPts val="0"/>
              </a:spcBef>
              <a:spcAft>
                <a:spcPts val="0"/>
              </a:spcAft>
              <a:buNone/>
            </a:pPr>
            <a:r>
              <a:rPr lang="en" sz="1000">
                <a:solidFill>
                  <a:schemeClr val="dk1"/>
                </a:solidFill>
              </a:rPr>
              <a:t>[nodes]</a:t>
            </a:r>
            <a:endParaRPr sz="1000">
              <a:solidFill>
                <a:schemeClr val="dk1"/>
              </a:solidFill>
            </a:endParaRPr>
          </a:p>
          <a:p>
            <a:pPr indent="0" lvl="0" marL="88900" rtl="0" algn="l">
              <a:spcBef>
                <a:spcPts val="0"/>
              </a:spcBef>
              <a:spcAft>
                <a:spcPts val="0"/>
              </a:spcAft>
              <a:buNone/>
            </a:pPr>
            <a:r>
              <a:rPr lang="en" sz="1000">
                <a:solidFill>
                  <a:schemeClr val="dk1"/>
                </a:solidFill>
              </a:rPr>
              <a:t>node1.example.com openshift_node_labels="{'region': 'primary', 'zone':'east'}"</a:t>
            </a:r>
            <a:endParaRPr sz="1000">
              <a:solidFill>
                <a:schemeClr val="dk1"/>
              </a:solidFill>
            </a:endParaRPr>
          </a:p>
          <a:p>
            <a:pPr indent="0" lvl="0" marL="88900" rtl="0" algn="l">
              <a:spcBef>
                <a:spcPts val="0"/>
              </a:spcBef>
              <a:spcAft>
                <a:spcPts val="0"/>
              </a:spcAft>
              <a:buNone/>
            </a:pPr>
            <a:r>
              <a:rPr lang="en" sz="1000">
                <a:solidFill>
                  <a:schemeClr val="dk1"/>
                </a:solidFill>
              </a:rPr>
              <a:t>node2.example.com openshift_node_labels="{'region': 'primary', 'zone':'west'}"</a:t>
            </a:r>
            <a:endParaRPr sz="1000">
              <a:solidFill>
                <a:schemeClr val="dk1"/>
              </a:solidFill>
            </a:endParaRPr>
          </a:p>
          <a:p>
            <a:pPr indent="0" lvl="0" marL="88900" rtl="0" algn="l">
              <a:spcBef>
                <a:spcPts val="0"/>
              </a:spcBef>
              <a:spcAft>
                <a:spcPts val="0"/>
              </a:spcAft>
              <a:buNone/>
            </a:pPr>
            <a:r>
              <a:rPr lang="en" sz="1000">
                <a:solidFill>
                  <a:schemeClr val="dk1"/>
                </a:solidFill>
              </a:rPr>
              <a:t>infra-node1.example.com openshift_node_labels="{'region': 'infra', 'zone':'default'}"</a:t>
            </a:r>
            <a:endParaRPr sz="1000">
              <a:solidFill>
                <a:schemeClr val="dk1"/>
              </a:solidFill>
            </a:endParaRPr>
          </a:p>
          <a:p>
            <a:pPr indent="0" lvl="0" marL="88900" rtl="0" algn="l">
              <a:spcBef>
                <a:spcPts val="0"/>
              </a:spcBef>
              <a:spcAft>
                <a:spcPts val="0"/>
              </a:spcAft>
              <a:buNone/>
            </a:pPr>
            <a:r>
              <a:rPr lang="en" sz="1000">
                <a:solidFill>
                  <a:schemeClr val="dk1"/>
                </a:solidFill>
              </a:rPr>
              <a:t>infra-node2.example.com openshift_node_labels="{'region': 'infra', 'zone':'default'}"</a:t>
            </a:r>
            <a:endParaRPr sz="1000">
              <a:solidFill>
                <a:schemeClr val="dk1"/>
              </a:solidFill>
            </a:endParaRPr>
          </a:p>
          <a:p>
            <a:pPr indent="0" lvl="0" marL="8890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7" name="Shape 2157"/>
        <p:cNvGrpSpPr/>
        <p:nvPr/>
      </p:nvGrpSpPr>
      <p:grpSpPr>
        <a:xfrm>
          <a:off x="0" y="0"/>
          <a:ext cx="0" cy="0"/>
          <a:chOff x="0" y="0"/>
          <a:chExt cx="0" cy="0"/>
        </a:xfrm>
      </p:grpSpPr>
      <p:sp>
        <p:nvSpPr>
          <p:cNvPr id="2158" name="Google Shape;2158;p249"/>
          <p:cNvSpPr txBox="1"/>
          <p:nvPr>
            <p:ph idx="1" type="body"/>
          </p:nvPr>
        </p:nvSpPr>
        <p:spPr>
          <a:xfrm>
            <a:off x="136825" y="1206450"/>
            <a:ext cx="9007200" cy="3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Ansible-playbook /usr/share/ansible/openshiftansible/playbooks/openshift_master/scaleup.yml</a:t>
            </a:r>
            <a:endParaRPr/>
          </a:p>
          <a:p>
            <a:pPr indent="0" lvl="0" marL="0" rtl="0" algn="l">
              <a:spcBef>
                <a:spcPts val="0"/>
              </a:spcBef>
              <a:spcAft>
                <a:spcPts val="0"/>
              </a:spcAft>
              <a:buNone/>
            </a:pPr>
            <a:r>
              <a:t/>
            </a:r>
            <a:endParaRPr/>
          </a:p>
        </p:txBody>
      </p:sp>
      <p:sp>
        <p:nvSpPr>
          <p:cNvPr id="2159" name="Google Shape;2159;p24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ScaleUp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2" name="Shape 1492"/>
        <p:cNvGrpSpPr/>
        <p:nvPr/>
      </p:nvGrpSpPr>
      <p:grpSpPr>
        <a:xfrm>
          <a:off x="0" y="0"/>
          <a:ext cx="0" cy="0"/>
          <a:chOff x="0" y="0"/>
          <a:chExt cx="0" cy="0"/>
        </a:xfrm>
      </p:grpSpPr>
      <p:sp>
        <p:nvSpPr>
          <p:cNvPr id="1493" name="Google Shape;1493;p214"/>
          <p:cNvSpPr/>
          <p:nvPr/>
        </p:nvSpPr>
        <p:spPr>
          <a:xfrm>
            <a:off x="1009800" y="690325"/>
            <a:ext cx="7112400" cy="23367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Value of OpenShift</a:t>
            </a:r>
            <a:endParaRPr b="1" sz="1100">
              <a:latin typeface="Overpass"/>
              <a:ea typeface="Overpass"/>
              <a:cs typeface="Overpass"/>
              <a:sym typeface="Overpass"/>
            </a:endParaRPr>
          </a:p>
        </p:txBody>
      </p:sp>
      <p:sp>
        <p:nvSpPr>
          <p:cNvPr id="1494" name="Google Shape;1494;p2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Functional Overview</a:t>
            </a:r>
            <a:endParaRPr>
              <a:solidFill>
                <a:srgbClr val="000000"/>
              </a:solidFill>
            </a:endParaRPr>
          </a:p>
        </p:txBody>
      </p:sp>
      <p:sp>
        <p:nvSpPr>
          <p:cNvPr id="1495" name="Google Shape;1495;p2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96" name="Google Shape;1496;p214"/>
          <p:cNvSpPr/>
          <p:nvPr/>
        </p:nvSpPr>
        <p:spPr>
          <a:xfrm>
            <a:off x="1259375" y="3632425"/>
            <a:ext cx="6625200" cy="426000"/>
          </a:xfrm>
          <a:prstGeom prst="rect">
            <a:avLst/>
          </a:prstGeom>
          <a:solidFill>
            <a:srgbClr val="0042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Red Hat Enterprise Linux | RHEL CoreOS</a:t>
            </a:r>
            <a:endParaRPr b="1" sz="1000">
              <a:solidFill>
                <a:srgbClr val="FFFFFF"/>
              </a:solidFill>
              <a:latin typeface="Overpass"/>
              <a:ea typeface="Overpass"/>
              <a:cs typeface="Overpass"/>
              <a:sym typeface="Overpass"/>
            </a:endParaRPr>
          </a:p>
        </p:txBody>
      </p:sp>
      <p:sp>
        <p:nvSpPr>
          <p:cNvPr id="1497" name="Google Shape;1497;p214"/>
          <p:cNvSpPr/>
          <p:nvPr/>
        </p:nvSpPr>
        <p:spPr>
          <a:xfrm>
            <a:off x="1259450" y="3116725"/>
            <a:ext cx="6625200" cy="426000"/>
          </a:xfrm>
          <a:prstGeom prst="rect">
            <a:avLst/>
          </a:prstGeom>
          <a:solidFill>
            <a:srgbClr val="4891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Kubernetes</a:t>
            </a:r>
            <a:endParaRPr b="1" sz="1100">
              <a:solidFill>
                <a:srgbClr val="FFFFFF"/>
              </a:solidFill>
              <a:latin typeface="Overpass"/>
              <a:ea typeface="Overpass"/>
              <a:cs typeface="Overpass"/>
              <a:sym typeface="Overpass"/>
            </a:endParaRPr>
          </a:p>
        </p:txBody>
      </p:sp>
      <p:sp>
        <p:nvSpPr>
          <p:cNvPr id="1498" name="Google Shape;1498;p214"/>
          <p:cNvSpPr/>
          <p:nvPr/>
        </p:nvSpPr>
        <p:spPr>
          <a:xfrm>
            <a:off x="1259375" y="2448625"/>
            <a:ext cx="6625200" cy="426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Automated Operations</a:t>
            </a:r>
            <a:endParaRPr b="1" sz="1100">
              <a:solidFill>
                <a:srgbClr val="FFFFFF"/>
              </a:solidFill>
              <a:latin typeface="Overpass"/>
              <a:ea typeface="Overpass"/>
              <a:cs typeface="Overpass"/>
              <a:sym typeface="Overpass"/>
            </a:endParaRPr>
          </a:p>
        </p:txBody>
      </p:sp>
      <p:grpSp>
        <p:nvGrpSpPr>
          <p:cNvPr id="1499" name="Google Shape;1499;p214"/>
          <p:cNvGrpSpPr/>
          <p:nvPr/>
        </p:nvGrpSpPr>
        <p:grpSpPr>
          <a:xfrm>
            <a:off x="1259404" y="987263"/>
            <a:ext cx="2103189" cy="1371657"/>
            <a:chOff x="4492875" y="3953195"/>
            <a:chExt cx="3270900" cy="1468584"/>
          </a:xfrm>
        </p:grpSpPr>
        <p:sp>
          <p:nvSpPr>
            <p:cNvPr id="1500" name="Google Shape;1500;p214"/>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1501" name="Google Shape;1501;p214"/>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Cluster Services</a:t>
              </a:r>
              <a:endParaRPr b="1" sz="1100">
                <a:solidFill>
                  <a:srgbClr val="FFFFFF"/>
                </a:solidFill>
                <a:latin typeface="Overpass"/>
                <a:ea typeface="Overpass"/>
                <a:cs typeface="Overpass"/>
                <a:sym typeface="Overpass"/>
              </a:endParaRPr>
            </a:p>
          </p:txBody>
        </p:sp>
      </p:grpSp>
      <p:sp>
        <p:nvSpPr>
          <p:cNvPr id="1502" name="Google Shape;1502;p214"/>
          <p:cNvSpPr/>
          <p:nvPr/>
        </p:nvSpPr>
        <p:spPr>
          <a:xfrm>
            <a:off x="1313128"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Monitoring, Logging, Registry, Router, Telemetry</a:t>
            </a:r>
            <a:endParaRPr b="1" sz="1100">
              <a:latin typeface="Overpass"/>
              <a:ea typeface="Overpass"/>
              <a:cs typeface="Overpass"/>
              <a:sym typeface="Overpass"/>
            </a:endParaRPr>
          </a:p>
        </p:txBody>
      </p:sp>
      <p:grpSp>
        <p:nvGrpSpPr>
          <p:cNvPr id="1503" name="Google Shape;1503;p214"/>
          <p:cNvGrpSpPr/>
          <p:nvPr/>
        </p:nvGrpSpPr>
        <p:grpSpPr>
          <a:xfrm>
            <a:off x="5781374" y="987263"/>
            <a:ext cx="2103189" cy="1371657"/>
            <a:chOff x="4492875" y="3953195"/>
            <a:chExt cx="3270900" cy="1468584"/>
          </a:xfrm>
        </p:grpSpPr>
        <p:sp>
          <p:nvSpPr>
            <p:cNvPr id="1504" name="Google Shape;1504;p214"/>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1505" name="Google Shape;1505;p214"/>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Developer Services</a:t>
              </a:r>
              <a:endParaRPr b="1" sz="1100">
                <a:solidFill>
                  <a:srgbClr val="FFFFFF"/>
                </a:solidFill>
                <a:latin typeface="Overpass"/>
                <a:ea typeface="Overpass"/>
                <a:cs typeface="Overpass"/>
                <a:sym typeface="Overpass"/>
              </a:endParaRPr>
            </a:p>
          </p:txBody>
        </p:sp>
      </p:grpSp>
      <p:sp>
        <p:nvSpPr>
          <p:cNvPr id="1506" name="Google Shape;1506;p214"/>
          <p:cNvSpPr/>
          <p:nvPr/>
        </p:nvSpPr>
        <p:spPr>
          <a:xfrm>
            <a:off x="5835180"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Dev Tools, </a:t>
            </a:r>
            <a:r>
              <a:rPr b="1" lang="en" sz="1100">
                <a:solidFill>
                  <a:schemeClr val="dk1"/>
                </a:solidFill>
                <a:latin typeface="Overpass"/>
                <a:ea typeface="Overpass"/>
                <a:cs typeface="Overpass"/>
                <a:sym typeface="Overpass"/>
              </a:rPr>
              <a:t>CI/CD, </a:t>
            </a:r>
            <a:r>
              <a:rPr b="1" lang="en" sz="1100">
                <a:latin typeface="Overpass"/>
                <a:ea typeface="Overpass"/>
                <a:cs typeface="Overpass"/>
                <a:sym typeface="Overpass"/>
              </a:rPr>
              <a:t>Automated Builds, IDE</a:t>
            </a:r>
            <a:endParaRPr b="1" sz="1100">
              <a:latin typeface="Overpass"/>
              <a:ea typeface="Overpass"/>
              <a:cs typeface="Overpass"/>
              <a:sym typeface="Overpass"/>
            </a:endParaRPr>
          </a:p>
        </p:txBody>
      </p:sp>
      <p:grpSp>
        <p:nvGrpSpPr>
          <p:cNvPr id="1507" name="Google Shape;1507;p214"/>
          <p:cNvGrpSpPr/>
          <p:nvPr/>
        </p:nvGrpSpPr>
        <p:grpSpPr>
          <a:xfrm>
            <a:off x="3525499" y="987263"/>
            <a:ext cx="2103189" cy="1371657"/>
            <a:chOff x="4492875" y="3953195"/>
            <a:chExt cx="3270900" cy="1468584"/>
          </a:xfrm>
        </p:grpSpPr>
        <p:sp>
          <p:nvSpPr>
            <p:cNvPr id="1508" name="Google Shape;1508;p214"/>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1509" name="Google Shape;1509;p214"/>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Application Services</a:t>
              </a:r>
              <a:endParaRPr b="1" sz="1100">
                <a:solidFill>
                  <a:srgbClr val="FFFFFF"/>
                </a:solidFill>
                <a:latin typeface="Overpass"/>
                <a:ea typeface="Overpass"/>
                <a:cs typeface="Overpass"/>
                <a:sym typeface="Overpass"/>
              </a:endParaRPr>
            </a:p>
          </p:txBody>
        </p:sp>
      </p:grpSp>
      <p:sp>
        <p:nvSpPr>
          <p:cNvPr id="1510" name="Google Shape;1510;p214"/>
          <p:cNvSpPr/>
          <p:nvPr/>
        </p:nvSpPr>
        <p:spPr>
          <a:xfrm>
            <a:off x="3579209"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Service Mesh, Serverless, Middleware/Runtimes, ISVs</a:t>
            </a:r>
            <a:endParaRPr b="1" sz="1100">
              <a:latin typeface="Overpass"/>
              <a:ea typeface="Overpass"/>
              <a:cs typeface="Overpass"/>
              <a:sym typeface="Overpass"/>
            </a:endParaRPr>
          </a:p>
        </p:txBody>
      </p:sp>
      <p:sp>
        <p:nvSpPr>
          <p:cNvPr id="1511" name="Google Shape;1511;p214"/>
          <p:cNvSpPr txBox="1"/>
          <p:nvPr/>
        </p:nvSpPr>
        <p:spPr>
          <a:xfrm>
            <a:off x="3308425" y="4175084"/>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verpass"/>
                <a:ea typeface="Overpass"/>
                <a:cs typeface="Overpass"/>
                <a:sym typeface="Overpass"/>
              </a:rPr>
              <a:t>CaaS</a:t>
            </a:r>
            <a:endParaRPr b="1" sz="1200">
              <a:latin typeface="Overpass"/>
              <a:ea typeface="Overpass"/>
              <a:cs typeface="Overpass"/>
              <a:sym typeface="Overpass"/>
            </a:endParaRPr>
          </a:p>
        </p:txBody>
      </p:sp>
      <p:cxnSp>
        <p:nvCxnSpPr>
          <p:cNvPr id="1512" name="Google Shape;1512;p214"/>
          <p:cNvCxnSpPr/>
          <p:nvPr/>
        </p:nvCxnSpPr>
        <p:spPr>
          <a:xfrm rot="10800000">
            <a:off x="3860973"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1513" name="Google Shape;1513;p214"/>
          <p:cNvSpPr txBox="1"/>
          <p:nvPr/>
        </p:nvSpPr>
        <p:spPr>
          <a:xfrm>
            <a:off x="4309223" y="4178808"/>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PaaS</a:t>
            </a:r>
            <a:endParaRPr b="1" sz="1100">
              <a:latin typeface="Overpass"/>
              <a:ea typeface="Overpass"/>
              <a:cs typeface="Overpass"/>
              <a:sym typeface="Overpass"/>
            </a:endParaRPr>
          </a:p>
        </p:txBody>
      </p:sp>
      <p:sp>
        <p:nvSpPr>
          <p:cNvPr id="1514" name="Google Shape;1514;p214"/>
          <p:cNvSpPr txBox="1"/>
          <p:nvPr/>
        </p:nvSpPr>
        <p:spPr>
          <a:xfrm>
            <a:off x="470950" y="4178808"/>
            <a:ext cx="20106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Best IT Ops Experience</a:t>
            </a:r>
            <a:endParaRPr b="1" sz="1100">
              <a:latin typeface="Overpass"/>
              <a:ea typeface="Overpass"/>
              <a:cs typeface="Overpass"/>
              <a:sym typeface="Overpass"/>
            </a:endParaRPr>
          </a:p>
        </p:txBody>
      </p:sp>
      <p:sp>
        <p:nvSpPr>
          <p:cNvPr id="1515" name="Google Shape;1515;p214"/>
          <p:cNvSpPr txBox="1"/>
          <p:nvPr/>
        </p:nvSpPr>
        <p:spPr>
          <a:xfrm>
            <a:off x="6368129" y="4178808"/>
            <a:ext cx="2327100" cy="3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latin typeface="Overpass"/>
                <a:ea typeface="Overpass"/>
                <a:cs typeface="Overpass"/>
                <a:sym typeface="Overpass"/>
              </a:rPr>
              <a:t>Best Developer Experience</a:t>
            </a:r>
            <a:endParaRPr b="1" sz="1100">
              <a:latin typeface="Overpass"/>
              <a:ea typeface="Overpass"/>
              <a:cs typeface="Overpass"/>
              <a:sym typeface="Overpass"/>
            </a:endParaRPr>
          </a:p>
        </p:txBody>
      </p:sp>
      <p:cxnSp>
        <p:nvCxnSpPr>
          <p:cNvPr id="1516" name="Google Shape;1516;p214"/>
          <p:cNvCxnSpPr/>
          <p:nvPr/>
        </p:nvCxnSpPr>
        <p:spPr>
          <a:xfrm rot="10800000">
            <a:off x="4859062"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1517" name="Google Shape;1517;p214"/>
          <p:cNvSpPr txBox="1"/>
          <p:nvPr/>
        </p:nvSpPr>
        <p:spPr>
          <a:xfrm>
            <a:off x="5287682" y="4178808"/>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FaaS</a:t>
            </a:r>
            <a:endParaRPr b="1" sz="1100">
              <a:latin typeface="Overpass"/>
              <a:ea typeface="Overpass"/>
              <a:cs typeface="Overpass"/>
              <a:sym typeface="Overpas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3" name="Shape 2163"/>
        <p:cNvGrpSpPr/>
        <p:nvPr/>
      </p:nvGrpSpPr>
      <p:grpSpPr>
        <a:xfrm>
          <a:off x="0" y="0"/>
          <a:ext cx="0" cy="0"/>
          <a:chOff x="0" y="0"/>
          <a:chExt cx="0" cy="0"/>
        </a:xfrm>
      </p:grpSpPr>
      <p:sp>
        <p:nvSpPr>
          <p:cNvPr id="2164" name="Google Shape;2164;p2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end up with ...</a:t>
            </a:r>
            <a:endParaRPr/>
          </a:p>
        </p:txBody>
      </p:sp>
      <p:grpSp>
        <p:nvGrpSpPr>
          <p:cNvPr id="2165" name="Google Shape;2165;p250"/>
          <p:cNvGrpSpPr/>
          <p:nvPr/>
        </p:nvGrpSpPr>
        <p:grpSpPr>
          <a:xfrm>
            <a:off x="184850" y="2455675"/>
            <a:ext cx="1185600" cy="1931700"/>
            <a:chOff x="823325" y="2501300"/>
            <a:chExt cx="1185600" cy="1931700"/>
          </a:xfrm>
        </p:grpSpPr>
        <p:pic>
          <p:nvPicPr>
            <p:cNvPr descr="pasted-image.tiff" id="2166" name="Google Shape;2166;p250"/>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67" name="Google Shape;2167;p250"/>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grpSp>
        <p:nvGrpSpPr>
          <p:cNvPr id="2168" name="Google Shape;2168;p250"/>
          <p:cNvGrpSpPr/>
          <p:nvPr/>
        </p:nvGrpSpPr>
        <p:grpSpPr>
          <a:xfrm>
            <a:off x="2742950" y="2501300"/>
            <a:ext cx="1185600" cy="1931700"/>
            <a:chOff x="823325" y="2501300"/>
            <a:chExt cx="1185600" cy="1931700"/>
          </a:xfrm>
        </p:grpSpPr>
        <p:pic>
          <p:nvPicPr>
            <p:cNvPr descr="pasted-image.tiff" id="2169" name="Google Shape;2169;p250"/>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70" name="Google Shape;2170;p250"/>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a:p>
              <a:pPr indent="0" lvl="0" marL="0" rtl="0" algn="ctr">
                <a:spcBef>
                  <a:spcPts val="0"/>
                </a:spcBef>
                <a:spcAft>
                  <a:spcPts val="0"/>
                </a:spcAft>
                <a:buNone/>
              </a:pPr>
              <a:r>
                <a:t/>
              </a:r>
              <a:endParaRPr sz="1200"/>
            </a:p>
          </p:txBody>
        </p:sp>
      </p:grpSp>
      <p:grpSp>
        <p:nvGrpSpPr>
          <p:cNvPr id="2171" name="Google Shape;2171;p250"/>
          <p:cNvGrpSpPr/>
          <p:nvPr/>
        </p:nvGrpSpPr>
        <p:grpSpPr>
          <a:xfrm>
            <a:off x="3818875" y="2501300"/>
            <a:ext cx="1185600" cy="1931700"/>
            <a:chOff x="823325" y="2501300"/>
            <a:chExt cx="1185600" cy="1931700"/>
          </a:xfrm>
        </p:grpSpPr>
        <p:pic>
          <p:nvPicPr>
            <p:cNvPr descr="pasted-image.tiff" id="2172" name="Google Shape;2172;p250"/>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73" name="Google Shape;2173;p250"/>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p:txBody>
        </p:sp>
      </p:grpSp>
      <p:grpSp>
        <p:nvGrpSpPr>
          <p:cNvPr id="2174" name="Google Shape;2174;p250"/>
          <p:cNvGrpSpPr/>
          <p:nvPr/>
        </p:nvGrpSpPr>
        <p:grpSpPr>
          <a:xfrm>
            <a:off x="6586250" y="2501300"/>
            <a:ext cx="1185600" cy="1931700"/>
            <a:chOff x="823325" y="2501300"/>
            <a:chExt cx="1185600" cy="1931700"/>
          </a:xfrm>
        </p:grpSpPr>
        <p:pic>
          <p:nvPicPr>
            <p:cNvPr descr="pasted-image.tiff" id="2175" name="Google Shape;2175;p250"/>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76" name="Google Shape;2176;p250"/>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West</a:t>
              </a:r>
              <a:endParaRPr sz="1200"/>
            </a:p>
          </p:txBody>
        </p:sp>
      </p:grpSp>
      <p:grpSp>
        <p:nvGrpSpPr>
          <p:cNvPr id="2177" name="Google Shape;2177;p250"/>
          <p:cNvGrpSpPr/>
          <p:nvPr/>
        </p:nvGrpSpPr>
        <p:grpSpPr>
          <a:xfrm>
            <a:off x="5548875" y="2501300"/>
            <a:ext cx="1185600" cy="1931700"/>
            <a:chOff x="823325" y="2501300"/>
            <a:chExt cx="1185600" cy="1931700"/>
          </a:xfrm>
        </p:grpSpPr>
        <p:pic>
          <p:nvPicPr>
            <p:cNvPr descr="pasted-image.tiff" id="2178" name="Google Shape;2178;p250"/>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79" name="Google Shape;2179;p250"/>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East</a:t>
              </a:r>
              <a:endParaRPr sz="1200"/>
            </a:p>
          </p:txBody>
        </p:sp>
      </p:grpSp>
      <p:grpSp>
        <p:nvGrpSpPr>
          <p:cNvPr id="2180" name="Google Shape;2180;p250"/>
          <p:cNvGrpSpPr/>
          <p:nvPr/>
        </p:nvGrpSpPr>
        <p:grpSpPr>
          <a:xfrm>
            <a:off x="769625" y="989100"/>
            <a:ext cx="1185600" cy="1931700"/>
            <a:chOff x="823325" y="2501300"/>
            <a:chExt cx="1185600" cy="1931700"/>
          </a:xfrm>
        </p:grpSpPr>
        <p:pic>
          <p:nvPicPr>
            <p:cNvPr descr="pasted-image.tiff" id="2181" name="Google Shape;2181;p250"/>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82" name="Google Shape;2182;p250"/>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 &amp; ETCD</a:t>
              </a:r>
              <a:endParaRPr sz="1200"/>
            </a:p>
          </p:txBody>
        </p:sp>
      </p:grpSp>
      <p:grpSp>
        <p:nvGrpSpPr>
          <p:cNvPr id="2183" name="Google Shape;2183;p250"/>
          <p:cNvGrpSpPr/>
          <p:nvPr/>
        </p:nvGrpSpPr>
        <p:grpSpPr>
          <a:xfrm>
            <a:off x="1370450" y="2455675"/>
            <a:ext cx="1185600" cy="1931700"/>
            <a:chOff x="823325" y="2501300"/>
            <a:chExt cx="1185600" cy="1931700"/>
          </a:xfrm>
        </p:grpSpPr>
        <p:pic>
          <p:nvPicPr>
            <p:cNvPr descr="pasted-image.tiff" id="2184" name="Google Shape;2184;p250"/>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85" name="Google Shape;2185;p250"/>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pic>
        <p:nvPicPr>
          <p:cNvPr id="2186" name="Google Shape;2186;p250"/>
          <p:cNvPicPr preferRelativeResize="0"/>
          <p:nvPr/>
        </p:nvPicPr>
        <p:blipFill>
          <a:blip r:embed="rId4">
            <a:alphaModFix/>
          </a:blip>
          <a:stretch>
            <a:fillRect/>
          </a:stretch>
        </p:blipFill>
        <p:spPr>
          <a:xfrm>
            <a:off x="300650" y="119400"/>
            <a:ext cx="526001" cy="6348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0" name="Shape 2190"/>
        <p:cNvGrpSpPr/>
        <p:nvPr/>
      </p:nvGrpSpPr>
      <p:grpSpPr>
        <a:xfrm>
          <a:off x="0" y="0"/>
          <a:ext cx="0" cy="0"/>
          <a:chOff x="0" y="0"/>
          <a:chExt cx="0" cy="0"/>
        </a:xfrm>
      </p:grpSpPr>
      <p:sp>
        <p:nvSpPr>
          <p:cNvPr id="2191" name="Google Shape;2191;p25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Need more nodes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5" name="Shape 2195"/>
        <p:cNvGrpSpPr/>
        <p:nvPr/>
      </p:nvGrpSpPr>
      <p:grpSpPr>
        <a:xfrm>
          <a:off x="0" y="0"/>
          <a:ext cx="0" cy="0"/>
          <a:chOff x="0" y="0"/>
          <a:chExt cx="0" cy="0"/>
        </a:xfrm>
      </p:grpSpPr>
      <p:sp>
        <p:nvSpPr>
          <p:cNvPr id="2196" name="Google Shape;2196;p252"/>
          <p:cNvSpPr txBox="1"/>
          <p:nvPr>
            <p:ph type="title"/>
          </p:nvPr>
        </p:nvSpPr>
        <p:spPr>
          <a:xfrm>
            <a:off x="792000" y="39049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Inventory Files (Single Master) Add HA for Master Node</a:t>
            </a:r>
            <a:endParaRPr/>
          </a:p>
        </p:txBody>
      </p:sp>
      <p:sp>
        <p:nvSpPr>
          <p:cNvPr id="2197" name="Google Shape;2197;p252"/>
          <p:cNvSpPr txBox="1"/>
          <p:nvPr>
            <p:ph idx="1" type="body"/>
          </p:nvPr>
        </p:nvSpPr>
        <p:spPr>
          <a:xfrm>
            <a:off x="826700" y="1244924"/>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None/>
            </a:pPr>
            <a:r>
              <a:rPr lang="en" sz="1000">
                <a:solidFill>
                  <a:schemeClr val="dk1"/>
                </a:solidFill>
              </a:rPr>
              <a:t># host group for masters</a:t>
            </a:r>
            <a:endParaRPr sz="1000">
              <a:solidFill>
                <a:schemeClr val="dk1"/>
              </a:solidFill>
            </a:endParaRPr>
          </a:p>
          <a:p>
            <a:pPr indent="0" lvl="0" marL="88900" rtl="0" algn="l">
              <a:spcBef>
                <a:spcPts val="0"/>
              </a:spcBef>
              <a:spcAft>
                <a:spcPts val="0"/>
              </a:spcAft>
              <a:buNone/>
            </a:pPr>
            <a:r>
              <a:rPr lang="en" sz="1000">
                <a:solidFill>
                  <a:schemeClr val="dk1"/>
                </a:solidFill>
              </a:rPr>
              <a:t>[masters]</a:t>
            </a:r>
            <a:endParaRPr sz="1000">
              <a:solidFill>
                <a:schemeClr val="dk1"/>
              </a:solidFill>
            </a:endParaRPr>
          </a:p>
          <a:p>
            <a:pPr indent="0" lvl="0" marL="88900" rtl="0" algn="l">
              <a:spcBef>
                <a:spcPts val="0"/>
              </a:spcBef>
              <a:spcAft>
                <a:spcPts val="0"/>
              </a:spcAft>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None/>
            </a:pPr>
            <a:r>
              <a:rPr lang="en" sz="1000"/>
              <a:t>master2.example.com</a:t>
            </a:r>
            <a:endParaRPr sz="1000"/>
          </a:p>
          <a:p>
            <a:pPr indent="0" lvl="0" marL="88900" rtl="0" algn="l">
              <a:spcBef>
                <a:spcPts val="0"/>
              </a:spcBef>
              <a:spcAft>
                <a:spcPts val="0"/>
              </a:spcAft>
              <a:buNone/>
            </a:pPr>
            <a:r>
              <a:rPr lang="en" sz="1000"/>
              <a:t>master3.example.com</a:t>
            </a:r>
            <a:endParaRPr sz="1000"/>
          </a:p>
          <a:p>
            <a:pPr indent="0" lvl="0" marL="88900" rtl="0" algn="l">
              <a:spcBef>
                <a:spcPts val="0"/>
              </a:spcBef>
              <a:spcAft>
                <a:spcPts val="0"/>
              </a:spcAft>
              <a:buNone/>
            </a:pPr>
            <a:r>
              <a:rPr lang="en" sz="1000">
                <a:solidFill>
                  <a:schemeClr val="dk1"/>
                </a:solidFill>
              </a:rPr>
              <a:t># host group for etcd</a:t>
            </a:r>
            <a:endParaRPr sz="1000">
              <a:solidFill>
                <a:schemeClr val="dk1"/>
              </a:solidFill>
            </a:endParaRPr>
          </a:p>
          <a:p>
            <a:pPr indent="0" lvl="0" marL="88900" rtl="0" algn="l">
              <a:spcBef>
                <a:spcPts val="0"/>
              </a:spcBef>
              <a:spcAft>
                <a:spcPts val="0"/>
              </a:spcAft>
              <a:buNone/>
            </a:pPr>
            <a:r>
              <a:rPr lang="en" sz="1000">
                <a:solidFill>
                  <a:schemeClr val="dk1"/>
                </a:solidFill>
              </a:rPr>
              <a:t>[etcd]</a:t>
            </a:r>
            <a:endParaRPr sz="1000">
              <a:solidFill>
                <a:schemeClr val="dk1"/>
              </a:solidFill>
            </a:endParaRPr>
          </a:p>
          <a:p>
            <a:pPr indent="0" lvl="0" marL="88900" rtl="0" algn="l">
              <a:spcBef>
                <a:spcPts val="0"/>
              </a:spcBef>
              <a:spcAft>
                <a:spcPts val="0"/>
              </a:spcAft>
              <a:buNone/>
            </a:pPr>
            <a:r>
              <a:rPr lang="en" sz="1000">
                <a:solidFill>
                  <a:schemeClr val="dk1"/>
                </a:solidFill>
              </a:rPr>
              <a:t>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master2.example.com</a:t>
            </a:r>
            <a:endParaRPr sz="1000">
              <a:solidFill>
                <a:schemeClr val="dk1"/>
              </a:solidFill>
            </a:endParaRPr>
          </a:p>
          <a:p>
            <a:pPr indent="0" lvl="0" marL="88900" rtl="0" algn="l">
              <a:spcBef>
                <a:spcPts val="0"/>
              </a:spcBef>
              <a:spcAft>
                <a:spcPts val="0"/>
              </a:spcAft>
              <a:buNone/>
            </a:pPr>
            <a:r>
              <a:rPr lang="en" sz="1000">
                <a:solidFill>
                  <a:schemeClr val="dk1"/>
                </a:solidFill>
              </a:rPr>
              <a:t>master3.example.com</a:t>
            </a:r>
            <a:endParaRPr sz="1000">
              <a:solidFill>
                <a:schemeClr val="dk1"/>
              </a:solidFill>
            </a:endParaRPr>
          </a:p>
          <a:p>
            <a:pPr indent="0" lvl="0" marL="88900" rtl="0" algn="l">
              <a:spcBef>
                <a:spcPts val="0"/>
              </a:spcBef>
              <a:spcAft>
                <a:spcPts val="0"/>
              </a:spcAft>
              <a:buNone/>
            </a:pPr>
            <a:r>
              <a:rPr lang="en" sz="1000">
                <a:solidFill>
                  <a:schemeClr val="dk1"/>
                </a:solidFill>
              </a:rPr>
              <a:t># host group for nodes, includes region info</a:t>
            </a:r>
            <a:endParaRPr sz="1000">
              <a:solidFill>
                <a:schemeClr val="dk1"/>
              </a:solidFill>
            </a:endParaRPr>
          </a:p>
          <a:p>
            <a:pPr indent="0" lvl="0" marL="88900" rtl="0" algn="l">
              <a:spcBef>
                <a:spcPts val="0"/>
              </a:spcBef>
              <a:spcAft>
                <a:spcPts val="0"/>
              </a:spcAft>
              <a:buNone/>
            </a:pPr>
            <a:r>
              <a:rPr lang="en" sz="1000">
                <a:solidFill>
                  <a:schemeClr val="dk1"/>
                </a:solidFill>
              </a:rPr>
              <a:t>[nodes]</a:t>
            </a:r>
            <a:endParaRPr sz="1000">
              <a:solidFill>
                <a:schemeClr val="dk1"/>
              </a:solidFill>
            </a:endParaRPr>
          </a:p>
          <a:p>
            <a:pPr indent="0" lvl="0" marL="88900" rtl="0" algn="l">
              <a:spcBef>
                <a:spcPts val="0"/>
              </a:spcBef>
              <a:spcAft>
                <a:spcPts val="0"/>
              </a:spcAft>
              <a:buNone/>
            </a:pPr>
            <a:r>
              <a:rPr lang="en" sz="1000">
                <a:solidFill>
                  <a:schemeClr val="dk1"/>
                </a:solidFill>
              </a:rPr>
              <a:t>node1.example.com openshift_node_labels="{'region': 'primary', 'zone':'east'}"</a:t>
            </a:r>
            <a:endParaRPr sz="1000">
              <a:solidFill>
                <a:schemeClr val="dk1"/>
              </a:solidFill>
            </a:endParaRPr>
          </a:p>
          <a:p>
            <a:pPr indent="0" lvl="0" marL="88900" rtl="0" algn="l">
              <a:spcBef>
                <a:spcPts val="0"/>
              </a:spcBef>
              <a:spcAft>
                <a:spcPts val="0"/>
              </a:spcAft>
              <a:buNone/>
            </a:pPr>
            <a:r>
              <a:rPr lang="en" sz="1000">
                <a:solidFill>
                  <a:schemeClr val="dk1"/>
                </a:solidFill>
              </a:rPr>
              <a:t>node2.example.com openshift_node_labels="{'region': 'primary', 'zone':'west'}"</a:t>
            </a:r>
            <a:endParaRPr sz="1000">
              <a:solidFill>
                <a:schemeClr val="dk1"/>
              </a:solidFill>
            </a:endParaRPr>
          </a:p>
          <a:p>
            <a:pPr indent="0" lvl="0" marL="88900" rtl="0" algn="l">
              <a:spcBef>
                <a:spcPts val="0"/>
              </a:spcBef>
              <a:spcAft>
                <a:spcPts val="0"/>
              </a:spcAft>
              <a:buNone/>
            </a:pPr>
            <a:r>
              <a:rPr b="1" lang="en" sz="1000">
                <a:solidFill>
                  <a:srgbClr val="FF0000"/>
                </a:solidFill>
              </a:rPr>
              <a:t>node3.example.com openshift_node_labels="{'region': 'primary', 'zone':'north'}"</a:t>
            </a:r>
            <a:endParaRPr b="1" sz="1000">
              <a:solidFill>
                <a:srgbClr val="FF0000"/>
              </a:solidFill>
            </a:endParaRPr>
          </a:p>
          <a:p>
            <a:pPr indent="0" lvl="0" marL="88900" rtl="0" algn="l">
              <a:spcBef>
                <a:spcPts val="0"/>
              </a:spcBef>
              <a:spcAft>
                <a:spcPts val="0"/>
              </a:spcAft>
              <a:buNone/>
            </a:pPr>
            <a:r>
              <a:rPr b="1" lang="en" sz="1000">
                <a:solidFill>
                  <a:srgbClr val="FF0000"/>
                </a:solidFill>
              </a:rPr>
              <a:t>node4.example.com openshift_node_labels="{'region': 'primary', 'zone':'south'}"</a:t>
            </a:r>
            <a:endParaRPr b="1" sz="1000">
              <a:solidFill>
                <a:srgbClr val="FF0000"/>
              </a:solidFill>
            </a:endParaRPr>
          </a:p>
          <a:p>
            <a:pPr indent="0" lvl="0" marL="88900" rtl="0" algn="l">
              <a:spcBef>
                <a:spcPts val="0"/>
              </a:spcBef>
              <a:spcAft>
                <a:spcPts val="0"/>
              </a:spcAft>
              <a:buNone/>
            </a:pPr>
            <a:r>
              <a:rPr lang="en" sz="1000">
                <a:solidFill>
                  <a:schemeClr val="dk1"/>
                </a:solidFill>
              </a:rPr>
              <a:t>infra-node1.example.com openshift_node_labels="{'region': 'infra', 'zone':'default'}"</a:t>
            </a:r>
            <a:endParaRPr sz="1000">
              <a:solidFill>
                <a:schemeClr val="dk1"/>
              </a:solidFill>
            </a:endParaRPr>
          </a:p>
          <a:p>
            <a:pPr indent="0" lvl="0" marL="88900" rtl="0" algn="l">
              <a:spcBef>
                <a:spcPts val="0"/>
              </a:spcBef>
              <a:spcAft>
                <a:spcPts val="0"/>
              </a:spcAft>
              <a:buNone/>
            </a:pPr>
            <a:r>
              <a:rPr lang="en" sz="1000">
                <a:solidFill>
                  <a:schemeClr val="dk1"/>
                </a:solidFill>
              </a:rPr>
              <a:t>infra-node2.example.com openshift_node_labels="{'region': 'infra', 'zone':'default'}"</a:t>
            </a:r>
            <a:endParaRPr sz="1000">
              <a:solidFill>
                <a:schemeClr val="dk1"/>
              </a:solidFill>
            </a:endParaRPr>
          </a:p>
          <a:p>
            <a:pPr indent="0" lvl="0" marL="8890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253"/>
          <p:cNvSpPr txBox="1"/>
          <p:nvPr>
            <p:ph idx="1" type="body"/>
          </p:nvPr>
        </p:nvSpPr>
        <p:spPr>
          <a:xfrm>
            <a:off x="136825" y="1206450"/>
            <a:ext cx="9007200" cy="3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Ansible-playbook /usr/share/ansible/openshiftansible/playbooks/openshift_node/scaleup.yml</a:t>
            </a:r>
            <a:endParaRPr/>
          </a:p>
          <a:p>
            <a:pPr indent="0" lvl="0" marL="0" rtl="0" algn="l">
              <a:spcBef>
                <a:spcPts val="0"/>
              </a:spcBef>
              <a:spcAft>
                <a:spcPts val="0"/>
              </a:spcAft>
              <a:buNone/>
            </a:pPr>
            <a:r>
              <a:t/>
            </a:r>
            <a:endParaRPr/>
          </a:p>
        </p:txBody>
      </p:sp>
      <p:sp>
        <p:nvSpPr>
          <p:cNvPr id="2203" name="Google Shape;2203;p2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ScaleUp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7" name="Shape 2207"/>
        <p:cNvGrpSpPr/>
        <p:nvPr/>
      </p:nvGrpSpPr>
      <p:grpSpPr>
        <a:xfrm>
          <a:off x="0" y="0"/>
          <a:ext cx="0" cy="0"/>
          <a:chOff x="0" y="0"/>
          <a:chExt cx="0" cy="0"/>
        </a:xfrm>
      </p:grpSpPr>
      <p:sp>
        <p:nvSpPr>
          <p:cNvPr id="2208" name="Google Shape;2208;p2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end up with ...</a:t>
            </a:r>
            <a:endParaRPr/>
          </a:p>
        </p:txBody>
      </p:sp>
      <p:grpSp>
        <p:nvGrpSpPr>
          <p:cNvPr id="2209" name="Google Shape;2209;p254"/>
          <p:cNvGrpSpPr/>
          <p:nvPr/>
        </p:nvGrpSpPr>
        <p:grpSpPr>
          <a:xfrm>
            <a:off x="184850" y="2455675"/>
            <a:ext cx="1185600" cy="1931700"/>
            <a:chOff x="823325" y="2501300"/>
            <a:chExt cx="1185600" cy="1931700"/>
          </a:xfrm>
        </p:grpSpPr>
        <p:pic>
          <p:nvPicPr>
            <p:cNvPr descr="pasted-image.tiff" id="2210" name="Google Shape;2210;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11" name="Google Shape;2211;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grpSp>
        <p:nvGrpSpPr>
          <p:cNvPr id="2212" name="Google Shape;2212;p254"/>
          <p:cNvGrpSpPr/>
          <p:nvPr/>
        </p:nvGrpSpPr>
        <p:grpSpPr>
          <a:xfrm>
            <a:off x="2742950" y="2501300"/>
            <a:ext cx="1185600" cy="1931700"/>
            <a:chOff x="823325" y="2501300"/>
            <a:chExt cx="1185600" cy="1931700"/>
          </a:xfrm>
        </p:grpSpPr>
        <p:pic>
          <p:nvPicPr>
            <p:cNvPr descr="pasted-image.tiff" id="2213" name="Google Shape;2213;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14" name="Google Shape;2214;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a:p>
              <a:pPr indent="0" lvl="0" marL="0" rtl="0" algn="ctr">
                <a:spcBef>
                  <a:spcPts val="0"/>
                </a:spcBef>
                <a:spcAft>
                  <a:spcPts val="0"/>
                </a:spcAft>
                <a:buNone/>
              </a:pPr>
              <a:r>
                <a:t/>
              </a:r>
              <a:endParaRPr sz="1200"/>
            </a:p>
          </p:txBody>
        </p:sp>
      </p:grpSp>
      <p:grpSp>
        <p:nvGrpSpPr>
          <p:cNvPr id="2215" name="Google Shape;2215;p254"/>
          <p:cNvGrpSpPr/>
          <p:nvPr/>
        </p:nvGrpSpPr>
        <p:grpSpPr>
          <a:xfrm>
            <a:off x="3818875" y="2501300"/>
            <a:ext cx="1185600" cy="1931700"/>
            <a:chOff x="823325" y="2501300"/>
            <a:chExt cx="1185600" cy="1931700"/>
          </a:xfrm>
        </p:grpSpPr>
        <p:pic>
          <p:nvPicPr>
            <p:cNvPr descr="pasted-image.tiff" id="2216" name="Google Shape;2216;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17" name="Google Shape;2217;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p:txBody>
        </p:sp>
      </p:grpSp>
      <p:grpSp>
        <p:nvGrpSpPr>
          <p:cNvPr id="2218" name="Google Shape;2218;p254"/>
          <p:cNvGrpSpPr/>
          <p:nvPr/>
        </p:nvGrpSpPr>
        <p:grpSpPr>
          <a:xfrm>
            <a:off x="6586250" y="2843350"/>
            <a:ext cx="1185600" cy="1931700"/>
            <a:chOff x="823325" y="2501300"/>
            <a:chExt cx="1185600" cy="1931700"/>
          </a:xfrm>
        </p:grpSpPr>
        <p:pic>
          <p:nvPicPr>
            <p:cNvPr descr="pasted-image.tiff" id="2219" name="Google Shape;2219;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20" name="Google Shape;2220;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east</a:t>
              </a:r>
              <a:endParaRPr sz="1200"/>
            </a:p>
          </p:txBody>
        </p:sp>
      </p:grpSp>
      <p:grpSp>
        <p:nvGrpSpPr>
          <p:cNvPr id="2221" name="Google Shape;2221;p254"/>
          <p:cNvGrpSpPr/>
          <p:nvPr/>
        </p:nvGrpSpPr>
        <p:grpSpPr>
          <a:xfrm>
            <a:off x="5548875" y="2843350"/>
            <a:ext cx="1185600" cy="1931700"/>
            <a:chOff x="823325" y="2501300"/>
            <a:chExt cx="1185600" cy="1931700"/>
          </a:xfrm>
        </p:grpSpPr>
        <p:pic>
          <p:nvPicPr>
            <p:cNvPr descr="pasted-image.tiff" id="2222" name="Google Shape;2222;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23" name="Google Shape;2223;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west</a:t>
              </a:r>
              <a:endParaRPr sz="1200"/>
            </a:p>
          </p:txBody>
        </p:sp>
      </p:grpSp>
      <p:grpSp>
        <p:nvGrpSpPr>
          <p:cNvPr id="2224" name="Google Shape;2224;p254"/>
          <p:cNvGrpSpPr/>
          <p:nvPr/>
        </p:nvGrpSpPr>
        <p:grpSpPr>
          <a:xfrm>
            <a:off x="769625" y="989100"/>
            <a:ext cx="1185600" cy="1931700"/>
            <a:chOff x="823325" y="2501300"/>
            <a:chExt cx="1185600" cy="1931700"/>
          </a:xfrm>
        </p:grpSpPr>
        <p:pic>
          <p:nvPicPr>
            <p:cNvPr descr="pasted-image.tiff" id="2225" name="Google Shape;2225;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26" name="Google Shape;2226;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 &amp; ETCD</a:t>
              </a:r>
              <a:endParaRPr sz="1200"/>
            </a:p>
          </p:txBody>
        </p:sp>
      </p:grpSp>
      <p:grpSp>
        <p:nvGrpSpPr>
          <p:cNvPr id="2227" name="Google Shape;2227;p254"/>
          <p:cNvGrpSpPr/>
          <p:nvPr/>
        </p:nvGrpSpPr>
        <p:grpSpPr>
          <a:xfrm>
            <a:off x="1370450" y="2455675"/>
            <a:ext cx="1185600" cy="1931700"/>
            <a:chOff x="823325" y="2501300"/>
            <a:chExt cx="1185600" cy="1931700"/>
          </a:xfrm>
        </p:grpSpPr>
        <p:pic>
          <p:nvPicPr>
            <p:cNvPr descr="pasted-image.tiff" id="2228" name="Google Shape;2228;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29" name="Google Shape;2229;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grpSp>
        <p:nvGrpSpPr>
          <p:cNvPr id="2230" name="Google Shape;2230;p254"/>
          <p:cNvGrpSpPr/>
          <p:nvPr/>
        </p:nvGrpSpPr>
        <p:grpSpPr>
          <a:xfrm>
            <a:off x="6586250" y="989100"/>
            <a:ext cx="1185600" cy="1931700"/>
            <a:chOff x="823325" y="2501300"/>
            <a:chExt cx="1185600" cy="1931700"/>
          </a:xfrm>
        </p:grpSpPr>
        <p:pic>
          <p:nvPicPr>
            <p:cNvPr descr="pasted-image.tiff" id="2231" name="Google Shape;2231;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32" name="Google Shape;2232;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south</a:t>
              </a:r>
              <a:endParaRPr sz="1200"/>
            </a:p>
          </p:txBody>
        </p:sp>
      </p:grpSp>
      <p:grpSp>
        <p:nvGrpSpPr>
          <p:cNvPr id="2233" name="Google Shape;2233;p254"/>
          <p:cNvGrpSpPr/>
          <p:nvPr/>
        </p:nvGrpSpPr>
        <p:grpSpPr>
          <a:xfrm>
            <a:off x="5548875" y="989100"/>
            <a:ext cx="1185600" cy="1931700"/>
            <a:chOff x="823325" y="2501300"/>
            <a:chExt cx="1185600" cy="1931700"/>
          </a:xfrm>
        </p:grpSpPr>
        <p:pic>
          <p:nvPicPr>
            <p:cNvPr descr="pasted-image.tiff" id="2234" name="Google Shape;2234;p254"/>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35" name="Google Shape;2235;p254"/>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north</a:t>
              </a:r>
              <a:endParaRPr sz="1200"/>
            </a:p>
          </p:txBody>
        </p:sp>
      </p:grpSp>
      <p:pic>
        <p:nvPicPr>
          <p:cNvPr id="2236" name="Google Shape;2236;p254"/>
          <p:cNvPicPr preferRelativeResize="0"/>
          <p:nvPr/>
        </p:nvPicPr>
        <p:blipFill>
          <a:blip r:embed="rId4">
            <a:alphaModFix/>
          </a:blip>
          <a:stretch>
            <a:fillRect/>
          </a:stretch>
        </p:blipFill>
        <p:spPr>
          <a:xfrm>
            <a:off x="300650" y="119400"/>
            <a:ext cx="526001" cy="63486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0" name="Shape 2240"/>
        <p:cNvGrpSpPr/>
        <p:nvPr/>
      </p:nvGrpSpPr>
      <p:grpSpPr>
        <a:xfrm>
          <a:off x="0" y="0"/>
          <a:ext cx="0" cy="0"/>
          <a:chOff x="0" y="0"/>
          <a:chExt cx="0" cy="0"/>
        </a:xfrm>
      </p:grpSpPr>
      <p:sp>
        <p:nvSpPr>
          <p:cNvPr id="2241" name="Google Shape;2241;p2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More Features (Options) ?</a:t>
            </a:r>
            <a:endParaRPr/>
          </a:p>
        </p:txBody>
      </p:sp>
      <p:pic>
        <p:nvPicPr>
          <p:cNvPr id="2242" name="Google Shape;2242;p255"/>
          <p:cNvPicPr preferRelativeResize="0"/>
          <p:nvPr/>
        </p:nvPicPr>
        <p:blipFill>
          <a:blip r:embed="rId3">
            <a:alphaModFix/>
          </a:blip>
          <a:stretch>
            <a:fillRect/>
          </a:stretch>
        </p:blipFill>
        <p:spPr>
          <a:xfrm>
            <a:off x="1360975" y="1063200"/>
            <a:ext cx="6076475" cy="3775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6" name="Shape 2246"/>
        <p:cNvGrpSpPr/>
        <p:nvPr/>
      </p:nvGrpSpPr>
      <p:grpSpPr>
        <a:xfrm>
          <a:off x="0" y="0"/>
          <a:ext cx="0" cy="0"/>
          <a:chOff x="0" y="0"/>
          <a:chExt cx="0" cy="0"/>
        </a:xfrm>
      </p:grpSpPr>
      <p:sp>
        <p:nvSpPr>
          <p:cNvPr id="2247" name="Google Shape;2247;p25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48" name="Google Shape;2248;p25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Installation</a:t>
            </a:r>
            <a:endParaRPr/>
          </a:p>
        </p:txBody>
      </p:sp>
      <p:sp>
        <p:nvSpPr>
          <p:cNvPr id="2249" name="Google Shape;2249;p256"/>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Two new paradigms for deploying clusters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3" name="Shape 2253"/>
        <p:cNvGrpSpPr/>
        <p:nvPr/>
      </p:nvGrpSpPr>
      <p:grpSpPr>
        <a:xfrm>
          <a:off x="0" y="0"/>
          <a:ext cx="0" cy="0"/>
          <a:chOff x="0" y="0"/>
          <a:chExt cx="0" cy="0"/>
        </a:xfrm>
      </p:grpSpPr>
      <p:sp>
        <p:nvSpPr>
          <p:cNvPr id="2254" name="Google Shape;2254;p25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Installation Paradigms</a:t>
            </a:r>
            <a:endParaRPr/>
          </a:p>
        </p:txBody>
      </p:sp>
      <p:sp>
        <p:nvSpPr>
          <p:cNvPr id="2255" name="Google Shape;2255;p25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256" name="Google Shape;2256;p2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257" name="Google Shape;2257;p25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58" name="Google Shape;2258;p257"/>
          <p:cNvSpPr/>
          <p:nvPr/>
        </p:nvSpPr>
        <p:spPr>
          <a:xfrm>
            <a:off x="45645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Full Stack Automated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Simplified opinionated  “Best Practices” for cluster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Fully automated installation and updates including host container OS.</a:t>
            </a:r>
            <a:endParaRPr sz="1200">
              <a:solidFill>
                <a:srgbClr val="FFFFFF"/>
              </a:solidFill>
              <a:latin typeface="Overpass"/>
              <a:ea typeface="Overpass"/>
              <a:cs typeface="Overpass"/>
              <a:sym typeface="Overpass"/>
            </a:endParaRPr>
          </a:p>
        </p:txBody>
      </p:sp>
      <p:sp>
        <p:nvSpPr>
          <p:cNvPr id="2259" name="Google Shape;2259;p257"/>
          <p:cNvSpPr/>
          <p:nvPr/>
        </p:nvSpPr>
        <p:spPr>
          <a:xfrm>
            <a:off x="334940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Pre-existing Infrastructure</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Customer managed resources &amp; infrastructure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Plug into existing DNS and security boundaries</a:t>
            </a:r>
            <a:endParaRPr sz="1200">
              <a:solidFill>
                <a:srgbClr val="FFFFFF"/>
              </a:solidFill>
              <a:latin typeface="Overpass"/>
              <a:ea typeface="Overpass"/>
              <a:cs typeface="Overpass"/>
              <a:sym typeface="Overpass"/>
            </a:endParaRPr>
          </a:p>
        </p:txBody>
      </p:sp>
      <p:pic>
        <p:nvPicPr>
          <p:cNvPr id="2260" name="Google Shape;2260;p257"/>
          <p:cNvPicPr preferRelativeResize="0"/>
          <p:nvPr/>
        </p:nvPicPr>
        <p:blipFill>
          <a:blip r:embed="rId3">
            <a:alphaModFix/>
          </a:blip>
          <a:stretch>
            <a:fillRect/>
          </a:stretch>
        </p:blipFill>
        <p:spPr>
          <a:xfrm>
            <a:off x="1203075" y="3842600"/>
            <a:ext cx="1121251" cy="373001"/>
          </a:xfrm>
          <a:prstGeom prst="rect">
            <a:avLst/>
          </a:prstGeom>
          <a:noFill/>
          <a:ln>
            <a:noFill/>
          </a:ln>
        </p:spPr>
      </p:pic>
      <p:pic>
        <p:nvPicPr>
          <p:cNvPr id="2261" name="Google Shape;2261;p257"/>
          <p:cNvPicPr preferRelativeResize="0"/>
          <p:nvPr/>
        </p:nvPicPr>
        <p:blipFill>
          <a:blip r:embed="rId3">
            <a:alphaModFix/>
          </a:blip>
          <a:stretch>
            <a:fillRect/>
          </a:stretch>
        </p:blipFill>
        <p:spPr>
          <a:xfrm>
            <a:off x="3539750" y="3842600"/>
            <a:ext cx="1121251" cy="373001"/>
          </a:xfrm>
          <a:prstGeom prst="rect">
            <a:avLst/>
          </a:prstGeom>
          <a:noFill/>
          <a:ln>
            <a:noFill/>
          </a:ln>
        </p:spPr>
      </p:pic>
      <p:pic>
        <p:nvPicPr>
          <p:cNvPr id="2262" name="Google Shape;2262;p257"/>
          <p:cNvPicPr preferRelativeResize="0"/>
          <p:nvPr/>
        </p:nvPicPr>
        <p:blipFill>
          <a:blip r:embed="rId4">
            <a:alphaModFix/>
          </a:blip>
          <a:stretch>
            <a:fillRect/>
          </a:stretch>
        </p:blipFill>
        <p:spPr>
          <a:xfrm>
            <a:off x="4866950" y="3842600"/>
            <a:ext cx="804591" cy="373000"/>
          </a:xfrm>
          <a:prstGeom prst="rect">
            <a:avLst/>
          </a:prstGeom>
          <a:noFill/>
          <a:ln>
            <a:noFill/>
          </a:ln>
        </p:spPr>
      </p:pic>
      <p:sp>
        <p:nvSpPr>
          <p:cNvPr id="2263" name="Google Shape;2263;p257"/>
          <p:cNvSpPr txBox="1"/>
          <p:nvPr/>
        </p:nvSpPr>
        <p:spPr>
          <a:xfrm>
            <a:off x="520200" y="1259275"/>
            <a:ext cx="54438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OPENSHIFT CONTAINER PLATFORM</a:t>
            </a:r>
            <a:endParaRPr b="1">
              <a:latin typeface="Overpass"/>
              <a:ea typeface="Overpass"/>
              <a:cs typeface="Overpass"/>
              <a:sym typeface="Overpass"/>
            </a:endParaRPr>
          </a:p>
        </p:txBody>
      </p:sp>
      <p:cxnSp>
        <p:nvCxnSpPr>
          <p:cNvPr id="2264" name="Google Shape;2264;p257"/>
          <p:cNvCxnSpPr/>
          <p:nvPr/>
        </p:nvCxnSpPr>
        <p:spPr>
          <a:xfrm>
            <a:off x="453850" y="1455575"/>
            <a:ext cx="1138500" cy="0"/>
          </a:xfrm>
          <a:prstGeom prst="straightConnector1">
            <a:avLst/>
          </a:prstGeom>
          <a:noFill/>
          <a:ln cap="flat" cmpd="sng" w="9525">
            <a:solidFill>
              <a:schemeClr val="dk2"/>
            </a:solidFill>
            <a:prstDash val="solid"/>
            <a:round/>
            <a:headEnd len="med" w="med" type="none"/>
            <a:tailEnd len="med" w="med" type="none"/>
          </a:ln>
        </p:spPr>
      </p:cxnSp>
      <p:cxnSp>
        <p:nvCxnSpPr>
          <p:cNvPr id="2265" name="Google Shape;2265;p257"/>
          <p:cNvCxnSpPr/>
          <p:nvPr/>
        </p:nvCxnSpPr>
        <p:spPr>
          <a:xfrm>
            <a:off x="4816882" y="1455575"/>
            <a:ext cx="1138500" cy="0"/>
          </a:xfrm>
          <a:prstGeom prst="straightConnector1">
            <a:avLst/>
          </a:prstGeom>
          <a:noFill/>
          <a:ln cap="flat" cmpd="sng" w="9525">
            <a:solidFill>
              <a:schemeClr val="dk2"/>
            </a:solidFill>
            <a:prstDash val="solid"/>
            <a:round/>
            <a:headEnd len="med" w="med" type="none"/>
            <a:tailEnd len="med" w="med" type="none"/>
          </a:ln>
        </p:spPr>
      </p:cxnSp>
      <p:sp>
        <p:nvSpPr>
          <p:cNvPr id="2266" name="Google Shape;2266;p257"/>
          <p:cNvSpPr txBox="1"/>
          <p:nvPr/>
        </p:nvSpPr>
        <p:spPr>
          <a:xfrm>
            <a:off x="6242400" y="1259275"/>
            <a:ext cx="26145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HOSTED OPENSHIFT</a:t>
            </a:r>
            <a:endParaRPr b="1">
              <a:latin typeface="Overpass"/>
              <a:ea typeface="Overpass"/>
              <a:cs typeface="Overpass"/>
              <a:sym typeface="Overpass"/>
            </a:endParaRPr>
          </a:p>
        </p:txBody>
      </p:sp>
      <p:sp>
        <p:nvSpPr>
          <p:cNvPr id="2267" name="Google Shape;2267;p257"/>
          <p:cNvSpPr/>
          <p:nvPr/>
        </p:nvSpPr>
        <p:spPr>
          <a:xfrm>
            <a:off x="6242350" y="1789800"/>
            <a:ext cx="2614500" cy="12924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Azure Red Hat OpenShift</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Deploy directly from the Azure console. Jointly managed by Red Hat and Microsoft Azure engineers.</a:t>
            </a:r>
            <a:endParaRPr sz="1200">
              <a:solidFill>
                <a:srgbClr val="FFFFFF"/>
              </a:solidFill>
              <a:latin typeface="Overpass"/>
              <a:ea typeface="Overpass"/>
              <a:cs typeface="Overpass"/>
              <a:sym typeface="Overpass"/>
            </a:endParaRPr>
          </a:p>
        </p:txBody>
      </p:sp>
      <p:cxnSp>
        <p:nvCxnSpPr>
          <p:cNvPr id="2268" name="Google Shape;2268;p257"/>
          <p:cNvCxnSpPr/>
          <p:nvPr/>
        </p:nvCxnSpPr>
        <p:spPr>
          <a:xfrm>
            <a:off x="6219175" y="1453250"/>
            <a:ext cx="379200" cy="0"/>
          </a:xfrm>
          <a:prstGeom prst="straightConnector1">
            <a:avLst/>
          </a:prstGeom>
          <a:noFill/>
          <a:ln cap="flat" cmpd="sng" w="9525">
            <a:solidFill>
              <a:schemeClr val="dk2"/>
            </a:solidFill>
            <a:prstDash val="solid"/>
            <a:round/>
            <a:headEnd len="med" w="med" type="none"/>
            <a:tailEnd len="med" w="med" type="none"/>
          </a:ln>
        </p:spPr>
      </p:cxnSp>
      <p:cxnSp>
        <p:nvCxnSpPr>
          <p:cNvPr id="2269" name="Google Shape;2269;p257"/>
          <p:cNvCxnSpPr/>
          <p:nvPr/>
        </p:nvCxnSpPr>
        <p:spPr>
          <a:xfrm>
            <a:off x="8499775" y="1453250"/>
            <a:ext cx="341400" cy="0"/>
          </a:xfrm>
          <a:prstGeom prst="straightConnector1">
            <a:avLst/>
          </a:prstGeom>
          <a:noFill/>
          <a:ln cap="flat" cmpd="sng" w="9525">
            <a:solidFill>
              <a:schemeClr val="dk2"/>
            </a:solidFill>
            <a:prstDash val="solid"/>
            <a:round/>
            <a:headEnd len="med" w="med" type="none"/>
            <a:tailEnd len="med" w="med" type="none"/>
          </a:ln>
        </p:spPr>
      </p:cxnSp>
      <p:sp>
        <p:nvSpPr>
          <p:cNvPr id="2270" name="Google Shape;2270;p257"/>
          <p:cNvSpPr/>
          <p:nvPr/>
        </p:nvSpPr>
        <p:spPr>
          <a:xfrm>
            <a:off x="6242350" y="3198325"/>
            <a:ext cx="2614500" cy="1233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OpenShift Dedicated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Get a powerful cluster, fully</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Managed by Red Hat engineers and support.</a:t>
            </a:r>
            <a:endParaRPr sz="1200">
              <a:solidFill>
                <a:srgbClr val="FFFFFF"/>
              </a:solidFill>
              <a:latin typeface="Overpass"/>
              <a:ea typeface="Overpass"/>
              <a:cs typeface="Overpass"/>
              <a:sym typeface="Overpas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4" name="Shape 2274"/>
        <p:cNvGrpSpPr/>
        <p:nvPr/>
      </p:nvGrpSpPr>
      <p:grpSpPr>
        <a:xfrm>
          <a:off x="0" y="0"/>
          <a:ext cx="0" cy="0"/>
          <a:chOff x="0" y="0"/>
          <a:chExt cx="0" cy="0"/>
        </a:xfrm>
      </p:grpSpPr>
      <p:sp>
        <p:nvSpPr>
          <p:cNvPr id="2275" name="Google Shape;2275;p258"/>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Full-stack Automated Installation</a:t>
            </a:r>
            <a:endParaRPr/>
          </a:p>
        </p:txBody>
      </p:sp>
      <p:sp>
        <p:nvSpPr>
          <p:cNvPr id="2276" name="Google Shape;2276;p25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277" name="Google Shape;2277;p2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278" name="Google Shape;2278;p25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79" name="Google Shape;2279;p258"/>
          <p:cNvSpPr txBox="1"/>
          <p:nvPr/>
        </p:nvSpPr>
        <p:spPr>
          <a:xfrm>
            <a:off x="295425" y="3149825"/>
            <a:ext cx="24666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Overpass"/>
                <a:ea typeface="Overpass"/>
                <a:cs typeface="Overpass"/>
                <a:sym typeface="Overpass"/>
              </a:rPr>
              <a:t>openshift-install </a:t>
            </a:r>
            <a:r>
              <a:rPr b="1" lang="en">
                <a:latin typeface="Overpass"/>
                <a:ea typeface="Overpass"/>
                <a:cs typeface="Overpass"/>
                <a:sym typeface="Overpass"/>
              </a:rPr>
              <a:t>deployed</a:t>
            </a:r>
            <a:endParaRPr b="1">
              <a:latin typeface="Overpass"/>
              <a:ea typeface="Overpass"/>
              <a:cs typeface="Overpass"/>
              <a:sym typeface="Overpass"/>
            </a:endParaRPr>
          </a:p>
        </p:txBody>
      </p:sp>
      <p:sp>
        <p:nvSpPr>
          <p:cNvPr id="2280" name="Google Shape;2280;p258"/>
          <p:cNvSpPr txBox="1"/>
          <p:nvPr/>
        </p:nvSpPr>
        <p:spPr>
          <a:xfrm>
            <a:off x="34406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Control Plane</a:t>
            </a:r>
            <a:endParaRPr b="1">
              <a:latin typeface="Overpass"/>
              <a:ea typeface="Overpass"/>
              <a:cs typeface="Overpass"/>
              <a:sym typeface="Overpass"/>
            </a:endParaRPr>
          </a:p>
        </p:txBody>
      </p:sp>
      <p:sp>
        <p:nvSpPr>
          <p:cNvPr id="2281" name="Google Shape;2281;p258"/>
          <p:cNvSpPr txBox="1"/>
          <p:nvPr/>
        </p:nvSpPr>
        <p:spPr>
          <a:xfrm>
            <a:off x="61838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Worker Nodes</a:t>
            </a:r>
            <a:endParaRPr b="1">
              <a:latin typeface="Overpass"/>
              <a:ea typeface="Overpass"/>
              <a:cs typeface="Overpass"/>
              <a:sym typeface="Overpass"/>
            </a:endParaRPr>
          </a:p>
        </p:txBody>
      </p:sp>
      <p:sp>
        <p:nvSpPr>
          <p:cNvPr id="2282" name="Google Shape;2282;p258"/>
          <p:cNvSpPr/>
          <p:nvPr/>
        </p:nvSpPr>
        <p:spPr>
          <a:xfrm>
            <a:off x="2817650" y="2076725"/>
            <a:ext cx="464100" cy="2533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58"/>
          <p:cNvSpPr/>
          <p:nvPr/>
        </p:nvSpPr>
        <p:spPr>
          <a:xfrm>
            <a:off x="546950" y="1536875"/>
            <a:ext cx="166200" cy="166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58"/>
          <p:cNvSpPr/>
          <p:nvPr/>
        </p:nvSpPr>
        <p:spPr>
          <a:xfrm>
            <a:off x="546950" y="1841675"/>
            <a:ext cx="166200" cy="166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58"/>
          <p:cNvSpPr txBox="1"/>
          <p:nvPr/>
        </p:nvSpPr>
        <p:spPr>
          <a:xfrm>
            <a:off x="802950" y="14320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2286" name="Google Shape;2286;p258"/>
          <p:cNvSpPr txBox="1"/>
          <p:nvPr/>
        </p:nvSpPr>
        <p:spPr>
          <a:xfrm>
            <a:off x="802950" y="17300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Operator managed</a:t>
            </a:r>
            <a:endParaRPr sz="1000">
              <a:latin typeface="Overpass"/>
              <a:ea typeface="Overpass"/>
              <a:cs typeface="Overpass"/>
              <a:sym typeface="Overpass"/>
            </a:endParaRPr>
          </a:p>
        </p:txBody>
      </p:sp>
      <p:cxnSp>
        <p:nvCxnSpPr>
          <p:cNvPr id="2287" name="Google Shape;2287;p258"/>
          <p:cNvCxnSpPr/>
          <p:nvPr/>
        </p:nvCxnSpPr>
        <p:spPr>
          <a:xfrm>
            <a:off x="5884150" y="1692471"/>
            <a:ext cx="0" cy="2893800"/>
          </a:xfrm>
          <a:prstGeom prst="straightConnector1">
            <a:avLst/>
          </a:prstGeom>
          <a:noFill/>
          <a:ln cap="flat" cmpd="sng" w="19050">
            <a:solidFill>
              <a:srgbClr val="000000"/>
            </a:solidFill>
            <a:prstDash val="dash"/>
            <a:round/>
            <a:headEnd len="med" w="med" type="none"/>
            <a:tailEnd len="med" w="med" type="none"/>
          </a:ln>
        </p:spPr>
      </p:cxnSp>
      <p:sp>
        <p:nvSpPr>
          <p:cNvPr id="2288" name="Google Shape;2288;p258"/>
          <p:cNvSpPr/>
          <p:nvPr/>
        </p:nvSpPr>
        <p:spPr>
          <a:xfrm>
            <a:off x="3454425" y="4090150"/>
            <a:ext cx="2269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289" name="Google Shape;2289;p258"/>
          <p:cNvSpPr/>
          <p:nvPr/>
        </p:nvSpPr>
        <p:spPr>
          <a:xfrm>
            <a:off x="3454425" y="34123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290" name="Google Shape;2290;p258"/>
          <p:cNvSpPr/>
          <p:nvPr/>
        </p:nvSpPr>
        <p:spPr>
          <a:xfrm>
            <a:off x="3454425" y="28027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a:t>
            </a:r>
            <a:endParaRPr>
              <a:solidFill>
                <a:srgbClr val="FFFFFF"/>
              </a:solidFill>
              <a:latin typeface="Overpass"/>
              <a:ea typeface="Overpass"/>
              <a:cs typeface="Overpass"/>
              <a:sym typeface="Overpass"/>
            </a:endParaRPr>
          </a:p>
        </p:txBody>
      </p:sp>
      <p:sp>
        <p:nvSpPr>
          <p:cNvPr id="2291" name="Google Shape;2291;p258"/>
          <p:cNvSpPr/>
          <p:nvPr/>
        </p:nvSpPr>
        <p:spPr>
          <a:xfrm>
            <a:off x="3454425" y="21931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 Resources</a:t>
            </a:r>
            <a:endParaRPr>
              <a:solidFill>
                <a:srgbClr val="FFFFFF"/>
              </a:solidFill>
              <a:latin typeface="Overpass"/>
              <a:ea typeface="Overpass"/>
              <a:cs typeface="Overpass"/>
              <a:sym typeface="Overpass"/>
            </a:endParaRPr>
          </a:p>
        </p:txBody>
      </p:sp>
      <p:cxnSp>
        <p:nvCxnSpPr>
          <p:cNvPr id="2292" name="Google Shape;2292;p258"/>
          <p:cNvCxnSpPr/>
          <p:nvPr/>
        </p:nvCxnSpPr>
        <p:spPr>
          <a:xfrm>
            <a:off x="3045906" y="3329725"/>
            <a:ext cx="5459100" cy="0"/>
          </a:xfrm>
          <a:prstGeom prst="straightConnector1">
            <a:avLst/>
          </a:prstGeom>
          <a:noFill/>
          <a:ln cap="flat" cmpd="sng" w="19050">
            <a:solidFill>
              <a:srgbClr val="000000"/>
            </a:solidFill>
            <a:prstDash val="dash"/>
            <a:round/>
            <a:headEnd len="med" w="med" type="none"/>
            <a:tailEnd len="med" w="med" type="none"/>
          </a:ln>
        </p:spPr>
      </p:cxnSp>
      <p:sp>
        <p:nvSpPr>
          <p:cNvPr id="2293" name="Google Shape;2293;p258"/>
          <p:cNvSpPr/>
          <p:nvPr/>
        </p:nvSpPr>
        <p:spPr>
          <a:xfrm>
            <a:off x="3513450" y="34890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294" name="Google Shape;2294;p258"/>
          <p:cNvSpPr/>
          <p:nvPr/>
        </p:nvSpPr>
        <p:spPr>
          <a:xfrm>
            <a:off x="3584650" y="35561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
        <p:nvSpPr>
          <p:cNvPr id="2295" name="Google Shape;2295;p258"/>
          <p:cNvSpPr/>
          <p:nvPr/>
        </p:nvSpPr>
        <p:spPr>
          <a:xfrm>
            <a:off x="6181875" y="4091350"/>
            <a:ext cx="2269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296" name="Google Shape;2296;p258"/>
          <p:cNvSpPr/>
          <p:nvPr/>
        </p:nvSpPr>
        <p:spPr>
          <a:xfrm>
            <a:off x="6181866" y="34135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297" name="Google Shape;2297;p258"/>
          <p:cNvSpPr/>
          <p:nvPr/>
        </p:nvSpPr>
        <p:spPr>
          <a:xfrm>
            <a:off x="6240891" y="34902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298" name="Google Shape;2298;p258"/>
          <p:cNvSpPr/>
          <p:nvPr/>
        </p:nvSpPr>
        <p:spPr>
          <a:xfrm>
            <a:off x="6312091" y="35573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Google Shape;2303;p25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Pre-existing Infrastructure Installation</a:t>
            </a:r>
            <a:endParaRPr/>
          </a:p>
        </p:txBody>
      </p:sp>
      <p:sp>
        <p:nvSpPr>
          <p:cNvPr id="2304" name="Google Shape;2304;p25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05" name="Google Shape;2305;p2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306" name="Google Shape;2306;p25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2307" name="Google Shape;2307;p259"/>
          <p:cNvCxnSpPr/>
          <p:nvPr/>
        </p:nvCxnSpPr>
        <p:spPr>
          <a:xfrm>
            <a:off x="5884150" y="1692471"/>
            <a:ext cx="0" cy="2893800"/>
          </a:xfrm>
          <a:prstGeom prst="straightConnector1">
            <a:avLst/>
          </a:prstGeom>
          <a:noFill/>
          <a:ln cap="flat" cmpd="sng" w="19050">
            <a:solidFill>
              <a:srgbClr val="000000"/>
            </a:solidFill>
            <a:prstDash val="dash"/>
            <a:round/>
            <a:headEnd len="med" w="med" type="none"/>
            <a:tailEnd len="med" w="med" type="none"/>
          </a:ln>
        </p:spPr>
      </p:cxnSp>
      <p:sp>
        <p:nvSpPr>
          <p:cNvPr id="2308" name="Google Shape;2308;p259"/>
          <p:cNvSpPr txBox="1"/>
          <p:nvPr/>
        </p:nvSpPr>
        <p:spPr>
          <a:xfrm>
            <a:off x="378750" y="2475175"/>
            <a:ext cx="23763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Overpass"/>
                <a:ea typeface="Overpass"/>
                <a:cs typeface="Overpass"/>
                <a:sym typeface="Overpass"/>
              </a:rPr>
              <a:t>openshift-install</a:t>
            </a:r>
            <a:r>
              <a:rPr b="1" lang="en">
                <a:latin typeface="Overpass"/>
                <a:ea typeface="Overpass"/>
                <a:cs typeface="Overpass"/>
                <a:sym typeface="Overpass"/>
              </a:rPr>
              <a:t> deployed</a:t>
            </a:r>
            <a:endParaRPr b="1">
              <a:latin typeface="Overpass"/>
              <a:ea typeface="Overpass"/>
              <a:cs typeface="Overpass"/>
              <a:sym typeface="Overpass"/>
            </a:endParaRPr>
          </a:p>
        </p:txBody>
      </p:sp>
      <p:sp>
        <p:nvSpPr>
          <p:cNvPr id="2309" name="Google Shape;2309;p259"/>
          <p:cNvSpPr/>
          <p:nvPr/>
        </p:nvSpPr>
        <p:spPr>
          <a:xfrm>
            <a:off x="3454425" y="4090150"/>
            <a:ext cx="22692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310" name="Google Shape;2310;p259"/>
          <p:cNvSpPr/>
          <p:nvPr/>
        </p:nvSpPr>
        <p:spPr>
          <a:xfrm>
            <a:off x="3454425" y="34123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311" name="Google Shape;2311;p259"/>
          <p:cNvSpPr/>
          <p:nvPr/>
        </p:nvSpPr>
        <p:spPr>
          <a:xfrm>
            <a:off x="3454425" y="28027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a:t>
            </a:r>
            <a:endParaRPr>
              <a:solidFill>
                <a:srgbClr val="FFFFFF"/>
              </a:solidFill>
              <a:latin typeface="Overpass"/>
              <a:ea typeface="Overpass"/>
              <a:cs typeface="Overpass"/>
              <a:sym typeface="Overpass"/>
            </a:endParaRPr>
          </a:p>
        </p:txBody>
      </p:sp>
      <p:sp>
        <p:nvSpPr>
          <p:cNvPr id="2312" name="Google Shape;2312;p259"/>
          <p:cNvSpPr/>
          <p:nvPr/>
        </p:nvSpPr>
        <p:spPr>
          <a:xfrm>
            <a:off x="3454425" y="21931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 Resources</a:t>
            </a:r>
            <a:endParaRPr>
              <a:solidFill>
                <a:srgbClr val="FFFFFF"/>
              </a:solidFill>
              <a:latin typeface="Overpass"/>
              <a:ea typeface="Overpass"/>
              <a:cs typeface="Overpass"/>
              <a:sym typeface="Overpass"/>
            </a:endParaRPr>
          </a:p>
        </p:txBody>
      </p:sp>
      <p:sp>
        <p:nvSpPr>
          <p:cNvPr id="2313" name="Google Shape;2313;p259"/>
          <p:cNvSpPr txBox="1"/>
          <p:nvPr/>
        </p:nvSpPr>
        <p:spPr>
          <a:xfrm>
            <a:off x="34406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Control Plane</a:t>
            </a:r>
            <a:endParaRPr b="1">
              <a:latin typeface="Overpass"/>
              <a:ea typeface="Overpass"/>
              <a:cs typeface="Overpass"/>
              <a:sym typeface="Overpass"/>
            </a:endParaRPr>
          </a:p>
        </p:txBody>
      </p:sp>
      <p:sp>
        <p:nvSpPr>
          <p:cNvPr id="2314" name="Google Shape;2314;p259"/>
          <p:cNvSpPr/>
          <p:nvPr/>
        </p:nvSpPr>
        <p:spPr>
          <a:xfrm>
            <a:off x="6186334" y="4098475"/>
            <a:ext cx="22692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315" name="Google Shape;2315;p259"/>
          <p:cNvSpPr/>
          <p:nvPr/>
        </p:nvSpPr>
        <p:spPr>
          <a:xfrm>
            <a:off x="7240475" y="3410109"/>
            <a:ext cx="1067400" cy="443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6" name="Google Shape;2316;p259"/>
          <p:cNvSpPr txBox="1"/>
          <p:nvPr/>
        </p:nvSpPr>
        <p:spPr>
          <a:xfrm>
            <a:off x="61838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Worker Nodes</a:t>
            </a:r>
            <a:endParaRPr b="1">
              <a:latin typeface="Overpass"/>
              <a:ea typeface="Overpass"/>
              <a:cs typeface="Overpass"/>
              <a:sym typeface="Overpass"/>
            </a:endParaRPr>
          </a:p>
        </p:txBody>
      </p:sp>
      <p:sp>
        <p:nvSpPr>
          <p:cNvPr id="2317" name="Google Shape;2317;p259"/>
          <p:cNvSpPr/>
          <p:nvPr/>
        </p:nvSpPr>
        <p:spPr>
          <a:xfrm>
            <a:off x="2817650" y="2062875"/>
            <a:ext cx="464100" cy="12252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59"/>
          <p:cNvSpPr txBox="1"/>
          <p:nvPr/>
        </p:nvSpPr>
        <p:spPr>
          <a:xfrm>
            <a:off x="616100" y="3790843"/>
            <a:ext cx="21390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Customer deployed</a:t>
            </a:r>
            <a:endParaRPr b="1">
              <a:latin typeface="Overpass"/>
              <a:ea typeface="Overpass"/>
              <a:cs typeface="Overpass"/>
              <a:sym typeface="Overpass"/>
            </a:endParaRPr>
          </a:p>
        </p:txBody>
      </p:sp>
      <p:sp>
        <p:nvSpPr>
          <p:cNvPr id="2319" name="Google Shape;2319;p259"/>
          <p:cNvSpPr/>
          <p:nvPr/>
        </p:nvSpPr>
        <p:spPr>
          <a:xfrm>
            <a:off x="2817650" y="3371375"/>
            <a:ext cx="464100" cy="12252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0" name="Google Shape;2320;p259"/>
          <p:cNvCxnSpPr/>
          <p:nvPr/>
        </p:nvCxnSpPr>
        <p:spPr>
          <a:xfrm>
            <a:off x="3045906" y="3329725"/>
            <a:ext cx="5459100" cy="0"/>
          </a:xfrm>
          <a:prstGeom prst="straightConnector1">
            <a:avLst/>
          </a:prstGeom>
          <a:noFill/>
          <a:ln cap="flat" cmpd="sng" w="19050">
            <a:solidFill>
              <a:srgbClr val="000000"/>
            </a:solidFill>
            <a:prstDash val="dash"/>
            <a:round/>
            <a:headEnd len="med" w="med" type="none"/>
            <a:tailEnd len="med" w="med" type="none"/>
          </a:ln>
        </p:spPr>
      </p:cxnSp>
      <p:sp>
        <p:nvSpPr>
          <p:cNvPr id="2321" name="Google Shape;2321;p259"/>
          <p:cNvSpPr/>
          <p:nvPr/>
        </p:nvSpPr>
        <p:spPr>
          <a:xfrm>
            <a:off x="546950" y="1536875"/>
            <a:ext cx="166200" cy="166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59"/>
          <p:cNvSpPr/>
          <p:nvPr/>
        </p:nvSpPr>
        <p:spPr>
          <a:xfrm>
            <a:off x="546950" y="1841675"/>
            <a:ext cx="166200" cy="166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59"/>
          <p:cNvSpPr txBox="1"/>
          <p:nvPr/>
        </p:nvSpPr>
        <p:spPr>
          <a:xfrm>
            <a:off x="802950" y="14320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2324" name="Google Shape;2324;p259"/>
          <p:cNvSpPr txBox="1"/>
          <p:nvPr/>
        </p:nvSpPr>
        <p:spPr>
          <a:xfrm>
            <a:off x="802950" y="17300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Operator managed</a:t>
            </a:r>
            <a:endParaRPr sz="1000">
              <a:latin typeface="Overpass"/>
              <a:ea typeface="Overpass"/>
              <a:cs typeface="Overpass"/>
              <a:sym typeface="Overpass"/>
            </a:endParaRPr>
          </a:p>
        </p:txBody>
      </p:sp>
      <p:sp>
        <p:nvSpPr>
          <p:cNvPr id="2325" name="Google Shape;2325;p259"/>
          <p:cNvSpPr txBox="1"/>
          <p:nvPr/>
        </p:nvSpPr>
        <p:spPr>
          <a:xfrm>
            <a:off x="992700" y="3246225"/>
            <a:ext cx="1610100" cy="387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latin typeface="Overpass"/>
                <a:ea typeface="Overpass"/>
                <a:cs typeface="Overpass"/>
                <a:sym typeface="Overpass"/>
              </a:rPr>
              <a:t>Note: Control plane nodes must run RHEL CoreOS!</a:t>
            </a:r>
            <a:endParaRPr i="1" sz="1000">
              <a:latin typeface="Overpass"/>
              <a:ea typeface="Overpass"/>
              <a:cs typeface="Overpass"/>
              <a:sym typeface="Overpass"/>
            </a:endParaRPr>
          </a:p>
        </p:txBody>
      </p:sp>
      <p:cxnSp>
        <p:nvCxnSpPr>
          <p:cNvPr id="2326" name="Google Shape;2326;p259"/>
          <p:cNvCxnSpPr>
            <a:stCxn id="2325" idx="3"/>
            <a:endCxn id="2310" idx="1"/>
          </p:cNvCxnSpPr>
          <p:nvPr/>
        </p:nvCxnSpPr>
        <p:spPr>
          <a:xfrm>
            <a:off x="2602800" y="3440025"/>
            <a:ext cx="851700" cy="193800"/>
          </a:xfrm>
          <a:prstGeom prst="straightConnector1">
            <a:avLst/>
          </a:prstGeom>
          <a:noFill/>
          <a:ln cap="flat" cmpd="sng" w="38100">
            <a:solidFill>
              <a:srgbClr val="FFF2CC"/>
            </a:solidFill>
            <a:prstDash val="solid"/>
            <a:round/>
            <a:headEnd len="med" w="med" type="none"/>
            <a:tailEnd len="med" w="med" type="triangle"/>
          </a:ln>
        </p:spPr>
      </p:cxnSp>
      <p:sp>
        <p:nvSpPr>
          <p:cNvPr id="2327" name="Google Shape;2327;p259"/>
          <p:cNvSpPr/>
          <p:nvPr/>
        </p:nvSpPr>
        <p:spPr>
          <a:xfrm>
            <a:off x="3513450" y="34890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328" name="Google Shape;2328;p259"/>
          <p:cNvSpPr/>
          <p:nvPr/>
        </p:nvSpPr>
        <p:spPr>
          <a:xfrm>
            <a:off x="3584650" y="35561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
        <p:nvSpPr>
          <p:cNvPr id="2329" name="Google Shape;2329;p259"/>
          <p:cNvSpPr/>
          <p:nvPr/>
        </p:nvSpPr>
        <p:spPr>
          <a:xfrm>
            <a:off x="7308251" y="3485547"/>
            <a:ext cx="1067400" cy="4431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0" name="Google Shape;2330;p259"/>
          <p:cNvSpPr/>
          <p:nvPr/>
        </p:nvSpPr>
        <p:spPr>
          <a:xfrm>
            <a:off x="7386835" y="3552684"/>
            <a:ext cx="10674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7</a:t>
            </a:r>
            <a:endParaRPr>
              <a:solidFill>
                <a:srgbClr val="FFFFFF"/>
              </a:solidFill>
              <a:latin typeface="Overpass"/>
              <a:ea typeface="Overpass"/>
              <a:cs typeface="Overpass"/>
              <a:sym typeface="Overpass"/>
            </a:endParaRPr>
          </a:p>
        </p:txBody>
      </p:sp>
      <p:sp>
        <p:nvSpPr>
          <p:cNvPr id="2331" name="Google Shape;2331;p259"/>
          <p:cNvSpPr/>
          <p:nvPr/>
        </p:nvSpPr>
        <p:spPr>
          <a:xfrm>
            <a:off x="6184871" y="3413672"/>
            <a:ext cx="10722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32" name="Google Shape;2332;p259"/>
          <p:cNvSpPr/>
          <p:nvPr/>
        </p:nvSpPr>
        <p:spPr>
          <a:xfrm>
            <a:off x="6242425" y="3490318"/>
            <a:ext cx="10722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333" name="Google Shape;2333;p259"/>
          <p:cNvSpPr/>
          <p:nvPr/>
        </p:nvSpPr>
        <p:spPr>
          <a:xfrm>
            <a:off x="6313074" y="3557440"/>
            <a:ext cx="1072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RHEL CoreOS</a:t>
            </a:r>
            <a:endParaRPr sz="1300">
              <a:solidFill>
                <a:srgbClr val="FFFFFF"/>
              </a:solidFill>
              <a:latin typeface="Overpass"/>
              <a:ea typeface="Overpass"/>
              <a:cs typeface="Overpass"/>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Google Shape;1522;p2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523" name="Google Shape;1523;p2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24" name="Google Shape;1524;p215"/>
          <p:cNvSpPr/>
          <p:nvPr/>
        </p:nvSpPr>
        <p:spPr>
          <a:xfrm>
            <a:off x="1078571" y="2734861"/>
            <a:ext cx="861600" cy="3675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EXISTING AUTOMATION TOOLSETS</a:t>
            </a:r>
            <a:endParaRPr b="1" sz="500">
              <a:solidFill>
                <a:srgbClr val="666666"/>
              </a:solidFill>
              <a:latin typeface="Proxima Nova"/>
              <a:ea typeface="Proxima Nova"/>
              <a:cs typeface="Proxima Nova"/>
              <a:sym typeface="Proxima Nova"/>
            </a:endParaRPr>
          </a:p>
        </p:txBody>
      </p:sp>
      <p:cxnSp>
        <p:nvCxnSpPr>
          <p:cNvPr id="1525" name="Google Shape;1525;p215"/>
          <p:cNvCxnSpPr/>
          <p:nvPr/>
        </p:nvCxnSpPr>
        <p:spPr>
          <a:xfrm>
            <a:off x="1938863" y="2918608"/>
            <a:ext cx="231600" cy="0"/>
          </a:xfrm>
          <a:prstGeom prst="straightConnector1">
            <a:avLst/>
          </a:prstGeom>
          <a:noFill/>
          <a:ln cap="flat" cmpd="sng" w="9525">
            <a:solidFill>
              <a:srgbClr val="666666"/>
            </a:solidFill>
            <a:prstDash val="solid"/>
            <a:round/>
            <a:headEnd len="med" w="med" type="none"/>
            <a:tailEnd len="med" w="med" type="stealth"/>
          </a:ln>
        </p:spPr>
      </p:cxnSp>
      <p:sp>
        <p:nvSpPr>
          <p:cNvPr id="1526" name="Google Shape;1526;p215"/>
          <p:cNvSpPr/>
          <p:nvPr/>
        </p:nvSpPr>
        <p:spPr>
          <a:xfrm>
            <a:off x="1078573" y="1516031"/>
            <a:ext cx="861600" cy="323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SCM</a:t>
            </a:r>
            <a:endParaRPr b="1" sz="500">
              <a:solidFill>
                <a:srgbClr val="666666"/>
              </a:solidFill>
              <a:latin typeface="Proxima Nova"/>
              <a:ea typeface="Proxima Nova"/>
              <a:cs typeface="Proxima Nova"/>
              <a:sym typeface="Proxima Nova"/>
            </a:endParaRPr>
          </a:p>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(GIT)</a:t>
            </a:r>
            <a:endParaRPr b="1" sz="500">
              <a:solidFill>
                <a:srgbClr val="666666"/>
              </a:solidFill>
              <a:latin typeface="Proxima Nova"/>
              <a:ea typeface="Proxima Nova"/>
              <a:cs typeface="Proxima Nova"/>
              <a:sym typeface="Proxima Nova"/>
            </a:endParaRPr>
          </a:p>
        </p:txBody>
      </p:sp>
      <p:sp>
        <p:nvSpPr>
          <p:cNvPr id="1527" name="Google Shape;1527;p215"/>
          <p:cNvSpPr/>
          <p:nvPr/>
        </p:nvSpPr>
        <p:spPr>
          <a:xfrm>
            <a:off x="1078573" y="2051426"/>
            <a:ext cx="861600" cy="323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CI/CD</a:t>
            </a:r>
            <a:endParaRPr b="1" sz="500">
              <a:solidFill>
                <a:srgbClr val="666666"/>
              </a:solidFill>
              <a:latin typeface="Proxima Nova"/>
              <a:ea typeface="Proxima Nova"/>
              <a:cs typeface="Proxima Nova"/>
              <a:sym typeface="Proxima Nova"/>
            </a:endParaRPr>
          </a:p>
        </p:txBody>
      </p:sp>
      <p:cxnSp>
        <p:nvCxnSpPr>
          <p:cNvPr id="1528" name="Google Shape;1528;p215"/>
          <p:cNvCxnSpPr>
            <a:stCxn id="1526" idx="2"/>
            <a:endCxn id="1527" idx="0"/>
          </p:cNvCxnSpPr>
          <p:nvPr/>
        </p:nvCxnSpPr>
        <p:spPr>
          <a:xfrm>
            <a:off x="1509373" y="1839731"/>
            <a:ext cx="0" cy="211800"/>
          </a:xfrm>
          <a:prstGeom prst="straightConnector1">
            <a:avLst/>
          </a:prstGeom>
          <a:noFill/>
          <a:ln cap="flat" cmpd="sng" w="9525">
            <a:solidFill>
              <a:srgbClr val="666666"/>
            </a:solidFill>
            <a:prstDash val="solid"/>
            <a:round/>
            <a:headEnd len="med" w="med" type="none"/>
            <a:tailEnd len="med" w="med" type="triangle"/>
          </a:ln>
        </p:spPr>
      </p:cxnSp>
      <p:cxnSp>
        <p:nvCxnSpPr>
          <p:cNvPr id="1529" name="Google Shape;1529;p215"/>
          <p:cNvCxnSpPr/>
          <p:nvPr/>
        </p:nvCxnSpPr>
        <p:spPr>
          <a:xfrm>
            <a:off x="1938865" y="1677847"/>
            <a:ext cx="231600" cy="600"/>
          </a:xfrm>
          <a:prstGeom prst="bentConnector3">
            <a:avLst>
              <a:gd fmla="val 50000" name="adj1"/>
            </a:avLst>
          </a:prstGeom>
          <a:noFill/>
          <a:ln cap="flat" cmpd="sng" w="9525">
            <a:solidFill>
              <a:srgbClr val="666666"/>
            </a:solidFill>
            <a:prstDash val="solid"/>
            <a:round/>
            <a:headEnd len="med" w="med" type="none"/>
            <a:tailEnd len="med" w="med" type="stealth"/>
          </a:ln>
        </p:spPr>
      </p:cxnSp>
      <p:cxnSp>
        <p:nvCxnSpPr>
          <p:cNvPr id="1530" name="Google Shape;1530;p215"/>
          <p:cNvCxnSpPr/>
          <p:nvPr/>
        </p:nvCxnSpPr>
        <p:spPr>
          <a:xfrm>
            <a:off x="1938865" y="2213242"/>
            <a:ext cx="231600" cy="600"/>
          </a:xfrm>
          <a:prstGeom prst="straightConnector1">
            <a:avLst/>
          </a:prstGeom>
          <a:noFill/>
          <a:ln cap="flat" cmpd="sng" w="9525">
            <a:solidFill>
              <a:srgbClr val="666666"/>
            </a:solidFill>
            <a:prstDash val="solid"/>
            <a:round/>
            <a:headEnd len="med" w="med" type="none"/>
            <a:tailEnd len="med" w="med" type="stealth"/>
          </a:ln>
        </p:spPr>
      </p:cxnSp>
      <p:sp>
        <p:nvSpPr>
          <p:cNvPr id="1531" name="Google Shape;1531;p215"/>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2" name="Google Shape;1532;p215"/>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33" name="Google Shape;1533;p215"/>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534" name="Google Shape;1534;p215"/>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35" name="Google Shape;1535;p215"/>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36" name="Google Shape;1536;p215"/>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537" name="Google Shape;1537;p215"/>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8" name="Google Shape;1538;p215"/>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Red Hat</a:t>
            </a:r>
            <a:r>
              <a:rPr b="1" baseline="30000" lang="en" sz="800">
                <a:solidFill>
                  <a:srgbClr val="FFFFFF"/>
                </a:solidFill>
                <a:latin typeface="Overpass"/>
                <a:ea typeface="Overpass"/>
                <a:cs typeface="Overpass"/>
                <a:sym typeface="Overpass"/>
              </a:rPr>
              <a:t>®</a:t>
            </a:r>
            <a:r>
              <a:rPr b="1" lang="en" sz="800">
                <a:solidFill>
                  <a:srgbClr val="FFFFFF"/>
                </a:solidFill>
                <a:latin typeface="Overpass"/>
                <a:ea typeface="Overpass"/>
                <a:cs typeface="Overpass"/>
                <a:sym typeface="Overpass"/>
              </a:rPr>
              <a:t> OpenShift</a:t>
            </a:r>
            <a:r>
              <a:rPr b="1" baseline="30000" lang="en" sz="800">
                <a:solidFill>
                  <a:srgbClr val="FFFFFF"/>
                </a:solidFill>
                <a:latin typeface="Overpass"/>
                <a:ea typeface="Overpass"/>
                <a:cs typeface="Overpass"/>
                <a:sym typeface="Overpass"/>
              </a:rPr>
              <a:t>®</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539" name="Google Shape;1539;p215"/>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540" name="Google Shape;1540;p215"/>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541" name="Google Shape;1541;p215"/>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542" name="Google Shape;1542;p215"/>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Infrastructure</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543" name="Google Shape;1543;p215"/>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544" name="Google Shape;1544;p215"/>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545" name="Google Shape;1545;p215"/>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546" name="Google Shape;1546;p215"/>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47" name="Google Shape;1547;p215"/>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548" name="Google Shape;1548;p215"/>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9" name="Google Shape;1549;p215"/>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50" name="Google Shape;1550;p215"/>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551" name="Google Shape;1551;p215"/>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52" name="Google Shape;1552;p215"/>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1553" name="Google Shape;1553;p215"/>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4" name="Google Shape;1554;p215"/>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555" name="Google Shape;1555;p215"/>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6" name="Google Shape;1556;p215"/>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557" name="Google Shape;1557;p215"/>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8" name="Google Shape;1558;p215"/>
          <p:cNvSpPr txBox="1"/>
          <p:nvPr/>
        </p:nvSpPr>
        <p:spPr>
          <a:xfrm>
            <a:off x="4841372" y="928870"/>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1559" name="Google Shape;1559;p215"/>
          <p:cNvSpPr/>
          <p:nvPr/>
        </p:nvSpPr>
        <p:spPr>
          <a:xfrm>
            <a:off x="4598579" y="929464"/>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0" name="Google Shape;1560;p215"/>
          <p:cNvSpPr txBox="1"/>
          <p:nvPr/>
        </p:nvSpPr>
        <p:spPr>
          <a:xfrm>
            <a:off x="4840833" y="191991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Router</a:t>
            </a:r>
            <a:endParaRPr sz="800">
              <a:solidFill>
                <a:srgbClr val="FFFFFF"/>
              </a:solidFill>
              <a:latin typeface="Overpass"/>
              <a:ea typeface="Overpass"/>
              <a:cs typeface="Overpass"/>
              <a:sym typeface="Overpass"/>
            </a:endParaRPr>
          </a:p>
        </p:txBody>
      </p:sp>
      <p:sp>
        <p:nvSpPr>
          <p:cNvPr id="1561" name="Google Shape;1561;p215"/>
          <p:cNvSpPr/>
          <p:nvPr/>
        </p:nvSpPr>
        <p:spPr>
          <a:xfrm>
            <a:off x="4598931" y="1919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2" name="Google Shape;1562;p215"/>
          <p:cNvSpPr/>
          <p:nvPr/>
        </p:nvSpPr>
        <p:spPr>
          <a:xfrm>
            <a:off x="305375" y="1717017"/>
            <a:ext cx="457200" cy="457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3" name="Google Shape;1563;p215"/>
          <p:cNvPicPr preferRelativeResize="0"/>
          <p:nvPr/>
        </p:nvPicPr>
        <p:blipFill>
          <a:blip r:embed="rId6">
            <a:alphaModFix/>
          </a:blip>
          <a:stretch>
            <a:fillRect/>
          </a:stretch>
        </p:blipFill>
        <p:spPr>
          <a:xfrm>
            <a:off x="448060" y="1812736"/>
            <a:ext cx="171830" cy="265762"/>
          </a:xfrm>
          <a:prstGeom prst="rect">
            <a:avLst/>
          </a:prstGeom>
          <a:noFill/>
          <a:ln>
            <a:noFill/>
          </a:ln>
        </p:spPr>
      </p:pic>
      <p:sp>
        <p:nvSpPr>
          <p:cNvPr id="1564" name="Google Shape;1564;p215"/>
          <p:cNvSpPr txBox="1"/>
          <p:nvPr/>
        </p:nvSpPr>
        <p:spPr>
          <a:xfrm>
            <a:off x="211025" y="2089864"/>
            <a:ext cx="6459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Overpass Light"/>
                <a:ea typeface="Overpass Light"/>
                <a:cs typeface="Overpass Light"/>
                <a:sym typeface="Overpass Light"/>
              </a:rPr>
              <a:t>Developers</a:t>
            </a:r>
            <a:endParaRPr sz="600">
              <a:latin typeface="Overpass Light"/>
              <a:ea typeface="Overpass Light"/>
              <a:cs typeface="Overpass Light"/>
              <a:sym typeface="Overpass Light"/>
            </a:endParaRPr>
          </a:p>
        </p:txBody>
      </p:sp>
      <p:sp>
        <p:nvSpPr>
          <p:cNvPr id="1565" name="Google Shape;1565;p215"/>
          <p:cNvSpPr/>
          <p:nvPr/>
        </p:nvSpPr>
        <p:spPr>
          <a:xfrm>
            <a:off x="305375" y="2690008"/>
            <a:ext cx="457200" cy="457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6" name="Google Shape;1566;p215"/>
          <p:cNvPicPr preferRelativeResize="0"/>
          <p:nvPr/>
        </p:nvPicPr>
        <p:blipFill>
          <a:blip r:embed="rId7">
            <a:alphaModFix/>
          </a:blip>
          <a:stretch>
            <a:fillRect/>
          </a:stretch>
        </p:blipFill>
        <p:spPr>
          <a:xfrm>
            <a:off x="448060" y="2785727"/>
            <a:ext cx="171830" cy="265762"/>
          </a:xfrm>
          <a:prstGeom prst="rect">
            <a:avLst/>
          </a:prstGeom>
          <a:noFill/>
          <a:ln>
            <a:noFill/>
          </a:ln>
        </p:spPr>
      </p:pic>
      <p:sp>
        <p:nvSpPr>
          <p:cNvPr id="1567" name="Google Shape;1567;p215"/>
          <p:cNvSpPr txBox="1"/>
          <p:nvPr/>
        </p:nvSpPr>
        <p:spPr>
          <a:xfrm>
            <a:off x="211025" y="3080464"/>
            <a:ext cx="6459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Overpass Light"/>
                <a:ea typeface="Overpass Light"/>
                <a:cs typeface="Overpass Light"/>
                <a:sym typeface="Overpass Light"/>
              </a:rPr>
              <a:t>Admins</a:t>
            </a:r>
            <a:endParaRPr sz="600">
              <a:latin typeface="Overpass Light"/>
              <a:ea typeface="Overpass Light"/>
              <a:cs typeface="Overpass Light"/>
              <a:sym typeface="Overpass Light"/>
            </a:endParaRPr>
          </a:p>
        </p:txBody>
      </p:sp>
      <p:cxnSp>
        <p:nvCxnSpPr>
          <p:cNvPr id="1568" name="Google Shape;1568;p215"/>
          <p:cNvCxnSpPr>
            <a:stCxn id="1562" idx="6"/>
            <a:endCxn id="1526" idx="1"/>
          </p:cNvCxnSpPr>
          <p:nvPr/>
        </p:nvCxnSpPr>
        <p:spPr>
          <a:xfrm flipH="1" rot="10800000">
            <a:off x="762575" y="1678017"/>
            <a:ext cx="315900" cy="2676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1569" name="Google Shape;1569;p215"/>
          <p:cNvCxnSpPr>
            <a:stCxn id="1562" idx="6"/>
            <a:endCxn id="1527" idx="1"/>
          </p:cNvCxnSpPr>
          <p:nvPr/>
        </p:nvCxnSpPr>
        <p:spPr>
          <a:xfrm>
            <a:off x="762575" y="1945617"/>
            <a:ext cx="315900" cy="2676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1570" name="Google Shape;1570;p215"/>
          <p:cNvCxnSpPr>
            <a:stCxn id="1565" idx="6"/>
            <a:endCxn id="1524" idx="1"/>
          </p:cNvCxnSpPr>
          <p:nvPr/>
        </p:nvCxnSpPr>
        <p:spPr>
          <a:xfrm>
            <a:off x="762575" y="2918608"/>
            <a:ext cx="315900" cy="600"/>
          </a:xfrm>
          <a:prstGeom prst="bentConnector3">
            <a:avLst>
              <a:gd fmla="val 50015" name="adj1"/>
            </a:avLst>
          </a:prstGeom>
          <a:noFill/>
          <a:ln cap="flat" cmpd="sng" w="9525">
            <a:solidFill>
              <a:schemeClr val="dk2"/>
            </a:solidFill>
            <a:prstDash val="solid"/>
            <a:round/>
            <a:headEnd len="med" w="med" type="none"/>
            <a:tailEnd len="med" w="med" type="none"/>
          </a:ln>
        </p:spPr>
      </p:cxnSp>
      <p:sp>
        <p:nvSpPr>
          <p:cNvPr id="1571" name="Google Shape;1571;p215"/>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72" name="Google Shape;1572;p215"/>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573" name="Google Shape;1573;p215"/>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574" name="Google Shape;1574;p215"/>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5" name="Google Shape;1575;p215"/>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576" name="Google Shape;1576;p215"/>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7" name="Google Shape;1577;p215"/>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578" name="Google Shape;1578;p215"/>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9" name="Google Shape;1579;p215"/>
          <p:cNvSpPr txBox="1"/>
          <p:nvPr/>
        </p:nvSpPr>
        <p:spPr>
          <a:xfrm>
            <a:off x="7097047" y="928862"/>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1580" name="Google Shape;1580;p215"/>
          <p:cNvSpPr/>
          <p:nvPr/>
        </p:nvSpPr>
        <p:spPr>
          <a:xfrm>
            <a:off x="6854254" y="929456"/>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1" name="Google Shape;1581;p215"/>
          <p:cNvSpPr txBox="1"/>
          <p:nvPr/>
        </p:nvSpPr>
        <p:spPr>
          <a:xfrm>
            <a:off x="7096508" y="1919909"/>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Router</a:t>
            </a:r>
            <a:endParaRPr sz="800">
              <a:solidFill>
                <a:srgbClr val="FFFFFF"/>
              </a:solidFill>
              <a:latin typeface="Overpass"/>
              <a:ea typeface="Overpass"/>
              <a:cs typeface="Overpass"/>
              <a:sym typeface="Overpass"/>
            </a:endParaRPr>
          </a:p>
        </p:txBody>
      </p:sp>
      <p:sp>
        <p:nvSpPr>
          <p:cNvPr id="1582" name="Google Shape;1582;p215"/>
          <p:cNvSpPr/>
          <p:nvPr/>
        </p:nvSpPr>
        <p:spPr>
          <a:xfrm>
            <a:off x="6854606" y="1919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83" name="Google Shape;1583;p215"/>
          <p:cNvPicPr preferRelativeResize="0"/>
          <p:nvPr/>
        </p:nvPicPr>
        <p:blipFill>
          <a:blip r:embed="rId8">
            <a:alphaModFix/>
          </a:blip>
          <a:stretch>
            <a:fillRect/>
          </a:stretch>
        </p:blipFill>
        <p:spPr>
          <a:xfrm>
            <a:off x="4648550" y="1090682"/>
            <a:ext cx="142647" cy="137160"/>
          </a:xfrm>
          <a:prstGeom prst="rect">
            <a:avLst/>
          </a:prstGeom>
          <a:noFill/>
          <a:ln>
            <a:noFill/>
          </a:ln>
        </p:spPr>
      </p:pic>
      <p:pic>
        <p:nvPicPr>
          <p:cNvPr id="1584" name="Google Shape;1584;p215"/>
          <p:cNvPicPr preferRelativeResize="0"/>
          <p:nvPr/>
        </p:nvPicPr>
        <p:blipFill>
          <a:blip r:embed="rId8">
            <a:alphaModFix/>
          </a:blip>
          <a:stretch>
            <a:fillRect/>
          </a:stretch>
        </p:blipFill>
        <p:spPr>
          <a:xfrm>
            <a:off x="4646250" y="1584719"/>
            <a:ext cx="142647" cy="137160"/>
          </a:xfrm>
          <a:prstGeom prst="rect">
            <a:avLst/>
          </a:prstGeom>
          <a:noFill/>
          <a:ln>
            <a:noFill/>
          </a:ln>
        </p:spPr>
      </p:pic>
      <p:pic>
        <p:nvPicPr>
          <p:cNvPr id="1585" name="Google Shape;1585;p215"/>
          <p:cNvPicPr preferRelativeResize="0"/>
          <p:nvPr/>
        </p:nvPicPr>
        <p:blipFill>
          <a:blip r:embed="rId8">
            <a:alphaModFix/>
          </a:blip>
          <a:stretch>
            <a:fillRect/>
          </a:stretch>
        </p:blipFill>
        <p:spPr>
          <a:xfrm>
            <a:off x="4646250" y="2079707"/>
            <a:ext cx="142647" cy="137160"/>
          </a:xfrm>
          <a:prstGeom prst="rect">
            <a:avLst/>
          </a:prstGeom>
          <a:noFill/>
          <a:ln>
            <a:noFill/>
          </a:ln>
        </p:spPr>
      </p:pic>
      <p:pic>
        <p:nvPicPr>
          <p:cNvPr id="1586" name="Google Shape;1586;p215"/>
          <p:cNvPicPr preferRelativeResize="0"/>
          <p:nvPr/>
        </p:nvPicPr>
        <p:blipFill>
          <a:blip r:embed="rId8">
            <a:alphaModFix/>
          </a:blip>
          <a:stretch>
            <a:fillRect/>
          </a:stretch>
        </p:blipFill>
        <p:spPr>
          <a:xfrm>
            <a:off x="4648150" y="2575469"/>
            <a:ext cx="142647" cy="137160"/>
          </a:xfrm>
          <a:prstGeom prst="rect">
            <a:avLst/>
          </a:prstGeom>
          <a:noFill/>
          <a:ln>
            <a:noFill/>
          </a:ln>
        </p:spPr>
      </p:pic>
      <p:pic>
        <p:nvPicPr>
          <p:cNvPr id="1587" name="Google Shape;1587;p215"/>
          <p:cNvPicPr preferRelativeResize="0"/>
          <p:nvPr/>
        </p:nvPicPr>
        <p:blipFill>
          <a:blip r:embed="rId8">
            <a:alphaModFix/>
          </a:blip>
          <a:stretch>
            <a:fillRect/>
          </a:stretch>
        </p:blipFill>
        <p:spPr>
          <a:xfrm>
            <a:off x="4648150" y="3037357"/>
            <a:ext cx="142647" cy="137160"/>
          </a:xfrm>
          <a:prstGeom prst="rect">
            <a:avLst/>
          </a:prstGeom>
          <a:noFill/>
          <a:ln>
            <a:noFill/>
          </a:ln>
        </p:spPr>
      </p:pic>
      <p:pic>
        <p:nvPicPr>
          <p:cNvPr id="1588" name="Google Shape;1588;p215"/>
          <p:cNvPicPr preferRelativeResize="0"/>
          <p:nvPr/>
        </p:nvPicPr>
        <p:blipFill>
          <a:blip r:embed="rId8">
            <a:alphaModFix/>
          </a:blip>
          <a:stretch>
            <a:fillRect/>
          </a:stretch>
        </p:blipFill>
        <p:spPr>
          <a:xfrm>
            <a:off x="6904175" y="1088869"/>
            <a:ext cx="142647" cy="137160"/>
          </a:xfrm>
          <a:prstGeom prst="rect">
            <a:avLst/>
          </a:prstGeom>
          <a:noFill/>
          <a:ln>
            <a:noFill/>
          </a:ln>
        </p:spPr>
      </p:pic>
      <p:pic>
        <p:nvPicPr>
          <p:cNvPr id="1589" name="Google Shape;1589;p215"/>
          <p:cNvPicPr preferRelativeResize="0"/>
          <p:nvPr/>
        </p:nvPicPr>
        <p:blipFill>
          <a:blip r:embed="rId8">
            <a:alphaModFix/>
          </a:blip>
          <a:stretch>
            <a:fillRect/>
          </a:stretch>
        </p:blipFill>
        <p:spPr>
          <a:xfrm>
            <a:off x="6904175" y="1584694"/>
            <a:ext cx="142647" cy="137160"/>
          </a:xfrm>
          <a:prstGeom prst="rect">
            <a:avLst/>
          </a:prstGeom>
          <a:noFill/>
          <a:ln>
            <a:noFill/>
          </a:ln>
        </p:spPr>
      </p:pic>
      <p:pic>
        <p:nvPicPr>
          <p:cNvPr id="1590" name="Google Shape;1590;p215"/>
          <p:cNvPicPr preferRelativeResize="0"/>
          <p:nvPr/>
        </p:nvPicPr>
        <p:blipFill>
          <a:blip r:embed="rId8">
            <a:alphaModFix/>
          </a:blip>
          <a:stretch>
            <a:fillRect/>
          </a:stretch>
        </p:blipFill>
        <p:spPr>
          <a:xfrm>
            <a:off x="6904175" y="2079694"/>
            <a:ext cx="142647" cy="137160"/>
          </a:xfrm>
          <a:prstGeom prst="rect">
            <a:avLst/>
          </a:prstGeom>
          <a:noFill/>
          <a:ln>
            <a:noFill/>
          </a:ln>
        </p:spPr>
      </p:pic>
      <p:pic>
        <p:nvPicPr>
          <p:cNvPr id="1591" name="Google Shape;1591;p215"/>
          <p:cNvPicPr preferRelativeResize="0"/>
          <p:nvPr/>
        </p:nvPicPr>
        <p:blipFill>
          <a:blip r:embed="rId8">
            <a:alphaModFix/>
          </a:blip>
          <a:stretch>
            <a:fillRect/>
          </a:stretch>
        </p:blipFill>
        <p:spPr>
          <a:xfrm>
            <a:off x="6904175" y="2575444"/>
            <a:ext cx="142647" cy="137160"/>
          </a:xfrm>
          <a:prstGeom prst="rect">
            <a:avLst/>
          </a:prstGeom>
          <a:noFill/>
          <a:ln>
            <a:noFill/>
          </a:ln>
        </p:spPr>
      </p:pic>
      <p:pic>
        <p:nvPicPr>
          <p:cNvPr id="1592" name="Google Shape;1592;p215"/>
          <p:cNvPicPr preferRelativeResize="0"/>
          <p:nvPr/>
        </p:nvPicPr>
        <p:blipFill>
          <a:blip r:embed="rId8">
            <a:alphaModFix/>
          </a:blip>
          <a:stretch>
            <a:fillRect/>
          </a:stretch>
        </p:blipFill>
        <p:spPr>
          <a:xfrm>
            <a:off x="6904175" y="3037344"/>
            <a:ext cx="142647" cy="137160"/>
          </a:xfrm>
          <a:prstGeom prst="rect">
            <a:avLst/>
          </a:prstGeom>
          <a:noFill/>
          <a:ln>
            <a:noFill/>
          </a:ln>
        </p:spPr>
      </p:pic>
      <p:pic>
        <p:nvPicPr>
          <p:cNvPr id="1593" name="Google Shape;1593;p215"/>
          <p:cNvPicPr preferRelativeResize="0"/>
          <p:nvPr/>
        </p:nvPicPr>
        <p:blipFill>
          <a:blip r:embed="rId9">
            <a:alphaModFix/>
          </a:blip>
          <a:stretch>
            <a:fillRect/>
          </a:stretch>
        </p:blipFill>
        <p:spPr>
          <a:xfrm>
            <a:off x="2674532" y="1611382"/>
            <a:ext cx="259080" cy="228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7" name="Shape 2337"/>
        <p:cNvGrpSpPr/>
        <p:nvPr/>
      </p:nvGrpSpPr>
      <p:grpSpPr>
        <a:xfrm>
          <a:off x="0" y="0"/>
          <a:ext cx="0" cy="0"/>
          <a:chOff x="0" y="0"/>
          <a:chExt cx="0" cy="0"/>
        </a:xfrm>
      </p:grpSpPr>
      <p:sp>
        <p:nvSpPr>
          <p:cNvPr id="2338" name="Google Shape;2338;p26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Comparison of Paradigms</a:t>
            </a:r>
            <a:endParaRPr/>
          </a:p>
        </p:txBody>
      </p:sp>
      <p:sp>
        <p:nvSpPr>
          <p:cNvPr id="2339" name="Google Shape;2339;p26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40" name="Google Shape;2340;p2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341" name="Google Shape;2341;p26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342" name="Google Shape;2342;p260"/>
          <p:cNvGraphicFramePr/>
          <p:nvPr/>
        </p:nvGraphicFramePr>
        <p:xfrm>
          <a:off x="1279013" y="1040933"/>
          <a:ext cx="3000000" cy="3000000"/>
        </p:xfrm>
        <a:graphic>
          <a:graphicData uri="http://schemas.openxmlformats.org/drawingml/2006/table">
            <a:tbl>
              <a:tblPr>
                <a:noFill/>
                <a:tableStyleId>{828E5188-65CB-4501-9AE5-865E0937D24A}</a:tableStyleId>
              </a:tblPr>
              <a:tblGrid>
                <a:gridCol w="2195325"/>
                <a:gridCol w="2195325"/>
                <a:gridCol w="2195325"/>
              </a:tblGrid>
              <a:tr h="388225">
                <a:tc>
                  <a:txBody>
                    <a:bodyPr/>
                    <a:lstStyle/>
                    <a:p>
                      <a:pPr indent="0" lvl="0" marL="0" rtl="0" algn="l">
                        <a:spcBef>
                          <a:spcPts val="0"/>
                        </a:spcBef>
                        <a:spcAft>
                          <a:spcPts val="0"/>
                        </a:spcAft>
                        <a:buNone/>
                      </a:pPr>
                      <a:r>
                        <a:t/>
                      </a:r>
                      <a:endParaRPr sz="11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Overpass"/>
                          <a:ea typeface="Overpass"/>
                          <a:cs typeface="Overpass"/>
                          <a:sym typeface="Overpass"/>
                        </a:rPr>
                        <a:t>Full Stack</a:t>
                      </a:r>
                      <a:r>
                        <a:rPr b="1" lang="en" sz="1200">
                          <a:latin typeface="Overpass"/>
                          <a:ea typeface="Overpass"/>
                          <a:cs typeface="Overpass"/>
                          <a:sym typeface="Overpass"/>
                        </a:rPr>
                        <a:t> Automation</a:t>
                      </a:r>
                      <a:endParaRPr b="1" sz="12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Overpass"/>
                          <a:ea typeface="Overpass"/>
                          <a:cs typeface="Overpass"/>
                          <a:sym typeface="Overpass"/>
                        </a:rPr>
                        <a:t>Pre-existing Infrastructure</a:t>
                      </a:r>
                      <a:endParaRPr b="1" sz="12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Build Network</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Setup Load Balancers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Configure DNS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Hardware/VM Provisioning</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OS Installation</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Generate Ignition Configs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r>
              <a:tr h="4913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OS Support</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 RHEL CoreOS</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 RHEL CoreOS + RHEL 7</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4784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Node Provisioning / Autoscaling</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Yes</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Only for providers with OpenShift Machine API </a:t>
                      </a:r>
                      <a:r>
                        <a:rPr b="1" lang="en" sz="1000">
                          <a:latin typeface="Overpass"/>
                          <a:ea typeface="Overpass"/>
                          <a:cs typeface="Overpass"/>
                          <a:sym typeface="Overpass"/>
                        </a:rPr>
                        <a:t>support</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6" name="Shape 2346"/>
        <p:cNvGrpSpPr/>
        <p:nvPr/>
      </p:nvGrpSpPr>
      <p:grpSpPr>
        <a:xfrm>
          <a:off x="0" y="0"/>
          <a:ext cx="0" cy="0"/>
          <a:chOff x="0" y="0"/>
          <a:chExt cx="0" cy="0"/>
        </a:xfrm>
      </p:grpSpPr>
      <p:sp>
        <p:nvSpPr>
          <p:cNvPr id="2347" name="Google Shape;2347;p26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48" name="Google Shape;2348;p26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Lifecycle</a:t>
            </a:r>
            <a:endParaRPr/>
          </a:p>
        </p:txBody>
      </p:sp>
      <p:sp>
        <p:nvSpPr>
          <p:cNvPr id="2349" name="Google Shape;2349;p261"/>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Supported paths for upgrades and migrations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262"/>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Support Timelines</a:t>
            </a:r>
            <a:endParaRPr/>
          </a:p>
        </p:txBody>
      </p:sp>
      <p:sp>
        <p:nvSpPr>
          <p:cNvPr id="2355" name="Google Shape;2355;p26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56" name="Google Shape;2356;p26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Lifecycle</a:t>
            </a:r>
            <a:endParaRPr>
              <a:solidFill>
                <a:srgbClr val="000000"/>
              </a:solidFill>
            </a:endParaRPr>
          </a:p>
        </p:txBody>
      </p:sp>
      <p:sp>
        <p:nvSpPr>
          <p:cNvPr id="2357" name="Google Shape;2357;p26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58" name="Google Shape;2358;p262"/>
          <p:cNvSpPr/>
          <p:nvPr/>
        </p:nvSpPr>
        <p:spPr>
          <a:xfrm>
            <a:off x="3832650" y="1239213"/>
            <a:ext cx="1323600" cy="1700100"/>
          </a:xfrm>
          <a:prstGeom prst="rect">
            <a:avLst/>
          </a:prstGeom>
          <a:solidFill>
            <a:srgbClr val="D9D9D9"/>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100">
              <a:latin typeface="Overpass"/>
              <a:ea typeface="Overpass"/>
              <a:cs typeface="Overpass"/>
              <a:sym typeface="Overpass"/>
            </a:endParaRPr>
          </a:p>
        </p:txBody>
      </p:sp>
      <p:sp>
        <p:nvSpPr>
          <p:cNvPr id="2359" name="Google Shape;2359;p262"/>
          <p:cNvSpPr/>
          <p:nvPr/>
        </p:nvSpPr>
        <p:spPr>
          <a:xfrm>
            <a:off x="1260575"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62"/>
          <p:cNvSpPr/>
          <p:nvPr/>
        </p:nvSpPr>
        <p:spPr>
          <a:xfrm>
            <a:off x="1692571"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62"/>
          <p:cNvSpPr/>
          <p:nvPr/>
        </p:nvSpPr>
        <p:spPr>
          <a:xfrm>
            <a:off x="2123209"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62"/>
          <p:cNvSpPr/>
          <p:nvPr/>
        </p:nvSpPr>
        <p:spPr>
          <a:xfrm>
            <a:off x="2555205"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62"/>
          <p:cNvSpPr/>
          <p:nvPr/>
        </p:nvSpPr>
        <p:spPr>
          <a:xfrm>
            <a:off x="2555196"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62"/>
          <p:cNvSpPr/>
          <p:nvPr/>
        </p:nvSpPr>
        <p:spPr>
          <a:xfrm>
            <a:off x="2987192"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62"/>
          <p:cNvSpPr/>
          <p:nvPr/>
        </p:nvSpPr>
        <p:spPr>
          <a:xfrm>
            <a:off x="3417830"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62"/>
          <p:cNvSpPr/>
          <p:nvPr/>
        </p:nvSpPr>
        <p:spPr>
          <a:xfrm>
            <a:off x="3849826"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62"/>
          <p:cNvSpPr/>
          <p:nvPr/>
        </p:nvSpPr>
        <p:spPr>
          <a:xfrm>
            <a:off x="2985821"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62"/>
          <p:cNvSpPr/>
          <p:nvPr/>
        </p:nvSpPr>
        <p:spPr>
          <a:xfrm>
            <a:off x="3417817"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62"/>
          <p:cNvSpPr/>
          <p:nvPr/>
        </p:nvSpPr>
        <p:spPr>
          <a:xfrm>
            <a:off x="3848455"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62"/>
          <p:cNvSpPr/>
          <p:nvPr/>
        </p:nvSpPr>
        <p:spPr>
          <a:xfrm>
            <a:off x="4280451"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62"/>
          <p:cNvSpPr/>
          <p:nvPr/>
        </p:nvSpPr>
        <p:spPr>
          <a:xfrm>
            <a:off x="4711076"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62"/>
          <p:cNvSpPr/>
          <p:nvPr/>
        </p:nvSpPr>
        <p:spPr>
          <a:xfrm>
            <a:off x="5143076"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62"/>
          <p:cNvSpPr/>
          <p:nvPr/>
        </p:nvSpPr>
        <p:spPr>
          <a:xfrm>
            <a:off x="5573701"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62"/>
          <p:cNvSpPr/>
          <p:nvPr/>
        </p:nvSpPr>
        <p:spPr>
          <a:xfrm>
            <a:off x="6005701"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62"/>
          <p:cNvSpPr/>
          <p:nvPr/>
        </p:nvSpPr>
        <p:spPr>
          <a:xfrm>
            <a:off x="6436325"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62"/>
          <p:cNvSpPr/>
          <p:nvPr/>
        </p:nvSpPr>
        <p:spPr>
          <a:xfrm>
            <a:off x="4280446"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62"/>
          <p:cNvSpPr/>
          <p:nvPr/>
        </p:nvSpPr>
        <p:spPr>
          <a:xfrm>
            <a:off x="4712442"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62"/>
          <p:cNvSpPr/>
          <p:nvPr/>
        </p:nvSpPr>
        <p:spPr>
          <a:xfrm>
            <a:off x="5143080"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62"/>
          <p:cNvSpPr/>
          <p:nvPr/>
        </p:nvSpPr>
        <p:spPr>
          <a:xfrm>
            <a:off x="5575076"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62"/>
          <p:cNvSpPr/>
          <p:nvPr/>
        </p:nvSpPr>
        <p:spPr>
          <a:xfrm>
            <a:off x="6005701"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62"/>
          <p:cNvSpPr/>
          <p:nvPr/>
        </p:nvSpPr>
        <p:spPr>
          <a:xfrm>
            <a:off x="6437700"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62"/>
          <p:cNvSpPr/>
          <p:nvPr/>
        </p:nvSpPr>
        <p:spPr>
          <a:xfrm>
            <a:off x="6868325"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62"/>
          <p:cNvSpPr/>
          <p:nvPr/>
        </p:nvSpPr>
        <p:spPr>
          <a:xfrm>
            <a:off x="7300325"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62"/>
          <p:cNvSpPr/>
          <p:nvPr/>
        </p:nvSpPr>
        <p:spPr>
          <a:xfrm>
            <a:off x="7730950"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62"/>
          <p:cNvSpPr/>
          <p:nvPr/>
        </p:nvSpPr>
        <p:spPr>
          <a:xfrm>
            <a:off x="3849821"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62"/>
          <p:cNvSpPr/>
          <p:nvPr/>
        </p:nvSpPr>
        <p:spPr>
          <a:xfrm>
            <a:off x="4281817"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62"/>
          <p:cNvSpPr/>
          <p:nvPr/>
        </p:nvSpPr>
        <p:spPr>
          <a:xfrm>
            <a:off x="4712455"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62"/>
          <p:cNvSpPr/>
          <p:nvPr/>
        </p:nvSpPr>
        <p:spPr>
          <a:xfrm>
            <a:off x="5144451"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62"/>
          <p:cNvSpPr/>
          <p:nvPr/>
        </p:nvSpPr>
        <p:spPr>
          <a:xfrm>
            <a:off x="5575071"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62"/>
          <p:cNvSpPr/>
          <p:nvPr/>
        </p:nvSpPr>
        <p:spPr>
          <a:xfrm>
            <a:off x="6007066"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62"/>
          <p:cNvSpPr/>
          <p:nvPr/>
        </p:nvSpPr>
        <p:spPr>
          <a:xfrm>
            <a:off x="6437705"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62"/>
          <p:cNvSpPr/>
          <p:nvPr/>
        </p:nvSpPr>
        <p:spPr>
          <a:xfrm>
            <a:off x="6869700"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62"/>
          <p:cNvSpPr/>
          <p:nvPr/>
        </p:nvSpPr>
        <p:spPr>
          <a:xfrm>
            <a:off x="7300325"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62"/>
          <p:cNvSpPr/>
          <p:nvPr/>
        </p:nvSpPr>
        <p:spPr>
          <a:xfrm>
            <a:off x="7732325" y="210822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62"/>
          <p:cNvSpPr/>
          <p:nvPr/>
        </p:nvSpPr>
        <p:spPr>
          <a:xfrm>
            <a:off x="6868325"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62"/>
          <p:cNvSpPr/>
          <p:nvPr/>
        </p:nvSpPr>
        <p:spPr>
          <a:xfrm>
            <a:off x="7300325"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62"/>
          <p:cNvSpPr/>
          <p:nvPr/>
        </p:nvSpPr>
        <p:spPr>
          <a:xfrm>
            <a:off x="7730950"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62"/>
          <p:cNvSpPr txBox="1"/>
          <p:nvPr/>
        </p:nvSpPr>
        <p:spPr>
          <a:xfrm>
            <a:off x="1633257" y="1328322"/>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399" name="Google Shape;2399;p262"/>
          <p:cNvSpPr txBox="1"/>
          <p:nvPr/>
        </p:nvSpPr>
        <p:spPr>
          <a:xfrm>
            <a:off x="2967397" y="1328322"/>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400" name="Google Shape;2400;p262"/>
          <p:cNvSpPr txBox="1"/>
          <p:nvPr/>
        </p:nvSpPr>
        <p:spPr>
          <a:xfrm>
            <a:off x="5100997" y="1328322"/>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401" name="Google Shape;2401;p262"/>
          <p:cNvSpPr txBox="1"/>
          <p:nvPr/>
        </p:nvSpPr>
        <p:spPr>
          <a:xfrm>
            <a:off x="1247735" y="1317711"/>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402" name="Google Shape;2402;p262"/>
          <p:cNvSpPr txBox="1"/>
          <p:nvPr/>
        </p:nvSpPr>
        <p:spPr>
          <a:xfrm>
            <a:off x="2390928" y="1708538"/>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403" name="Google Shape;2403;p262"/>
          <p:cNvSpPr txBox="1"/>
          <p:nvPr/>
        </p:nvSpPr>
        <p:spPr>
          <a:xfrm>
            <a:off x="3755329" y="2089538"/>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404" name="Google Shape;2404;p262"/>
          <p:cNvSpPr/>
          <p:nvPr/>
        </p:nvSpPr>
        <p:spPr>
          <a:xfrm>
            <a:off x="3842475" y="1239213"/>
            <a:ext cx="1289100" cy="1700100"/>
          </a:xfrm>
          <a:prstGeom prst="rect">
            <a:avLst/>
          </a:prstGeom>
          <a:noFill/>
          <a:ln cap="flat" cmpd="sng" w="28575">
            <a:solidFill>
              <a:srgbClr val="99999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Overpass"/>
                <a:ea typeface="Overpass"/>
                <a:cs typeface="Overpass"/>
                <a:sym typeface="Overpass"/>
              </a:rPr>
              <a:t>Rolling 3 release support window</a:t>
            </a:r>
            <a:endParaRPr sz="1100">
              <a:solidFill>
                <a:schemeClr val="dk1"/>
              </a:solidFill>
              <a:latin typeface="Overpass"/>
              <a:ea typeface="Overpass"/>
              <a:cs typeface="Overpass"/>
              <a:sym typeface="Overpass"/>
            </a:endParaRPr>
          </a:p>
        </p:txBody>
      </p:sp>
      <p:sp>
        <p:nvSpPr>
          <p:cNvPr id="2405" name="Google Shape;2405;p262"/>
          <p:cNvSpPr txBox="1"/>
          <p:nvPr/>
        </p:nvSpPr>
        <p:spPr>
          <a:xfrm>
            <a:off x="3022027" y="1097280"/>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406" name="Google Shape;2406;p262"/>
          <p:cNvSpPr txBox="1"/>
          <p:nvPr/>
        </p:nvSpPr>
        <p:spPr>
          <a:xfrm>
            <a:off x="230850" y="3008113"/>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New model</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Release based, not date based. Rolling three release window for support.</a:t>
            </a:r>
            <a:endParaRPr sz="1100">
              <a:latin typeface="Overpass Light"/>
              <a:ea typeface="Overpass Light"/>
              <a:cs typeface="Overpass Light"/>
              <a:sym typeface="Overpass Light"/>
            </a:endParaRPr>
          </a:p>
          <a:p>
            <a:pPr indent="0" lvl="0" marL="0" rtl="0" algn="l">
              <a:spcBef>
                <a:spcPts val="1000"/>
              </a:spcBef>
              <a:spcAft>
                <a:spcPts val="0"/>
              </a:spcAft>
              <a:buNone/>
            </a:pPr>
            <a:r>
              <a:rPr lang="en" sz="1100">
                <a:latin typeface="Overpass Light"/>
                <a:ea typeface="Overpass Light"/>
                <a:cs typeface="Overpass Light"/>
                <a:sym typeface="Overpass Light"/>
              </a:rPr>
              <a:t>The overall 4 series will be supported for at least three years </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Minimum two years full support (likely more)</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One year maintenance past the end of full support</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t/>
            </a:r>
            <a:endParaRPr b="1" sz="1100">
              <a:latin typeface="Overpass"/>
              <a:ea typeface="Overpass"/>
              <a:cs typeface="Overpass"/>
              <a:sym typeface="Overpass"/>
            </a:endParaRPr>
          </a:p>
        </p:txBody>
      </p:sp>
      <p:sp>
        <p:nvSpPr>
          <p:cNvPr id="2407" name="Google Shape;2407;p262"/>
          <p:cNvSpPr txBox="1"/>
          <p:nvPr/>
        </p:nvSpPr>
        <p:spPr>
          <a:xfrm>
            <a:off x="4706250" y="3008113"/>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Overpass"/>
                <a:ea typeface="Overpass"/>
                <a:cs typeface="Overpass"/>
                <a:sym typeface="Overpass"/>
              </a:rPr>
              <a:t>EUS release planned</a:t>
            </a:r>
            <a:endParaRPr b="1" sz="1100">
              <a:solidFill>
                <a:schemeClr val="dk1"/>
              </a:solidFill>
              <a:latin typeface="Overpass"/>
              <a:ea typeface="Overpass"/>
              <a:cs typeface="Overpass"/>
              <a:sym typeface="Overpass"/>
            </a:endParaRPr>
          </a:p>
          <a:p>
            <a:pPr indent="0" lvl="0" marL="0" rtl="0" algn="l">
              <a:spcBef>
                <a:spcPts val="0"/>
              </a:spcBef>
              <a:spcAft>
                <a:spcPts val="0"/>
              </a:spcAft>
              <a:buNone/>
            </a:pPr>
            <a:r>
              <a:rPr lang="en" sz="1100">
                <a:solidFill>
                  <a:schemeClr val="dk1"/>
                </a:solidFill>
                <a:latin typeface="Overpass Light"/>
                <a:ea typeface="Overpass Light"/>
                <a:cs typeface="Overpass Light"/>
                <a:sym typeface="Overpass Light"/>
              </a:rPr>
              <a:t>Supported for 14 months of critical bug and critical security fixes instead of the normal 5 months.  If you stay on the EUS for its entire life, you must use the application migration tooling to move to a new cluster</a:t>
            </a:r>
            <a:endParaRPr b="1" sz="1100">
              <a:latin typeface="Overpass"/>
              <a:ea typeface="Overpass"/>
              <a:cs typeface="Overpass"/>
              <a:sym typeface="Overpas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1" name="Shape 2411"/>
        <p:cNvGrpSpPr/>
        <p:nvPr/>
      </p:nvGrpSpPr>
      <p:grpSpPr>
        <a:xfrm>
          <a:off x="0" y="0"/>
          <a:ext cx="0" cy="0"/>
          <a:chOff x="0" y="0"/>
          <a:chExt cx="0" cy="0"/>
        </a:xfrm>
      </p:grpSpPr>
      <p:sp>
        <p:nvSpPr>
          <p:cNvPr id="2412" name="Google Shape;2412;p263"/>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Upgrades vs. Migrations</a:t>
            </a:r>
            <a:endParaRPr/>
          </a:p>
        </p:txBody>
      </p:sp>
      <p:sp>
        <p:nvSpPr>
          <p:cNvPr id="2413" name="Google Shape;2413;p26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414" name="Google Shape;2414;p2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Lifecycle</a:t>
            </a:r>
            <a:endParaRPr>
              <a:solidFill>
                <a:srgbClr val="000000"/>
              </a:solidFill>
            </a:endParaRPr>
          </a:p>
        </p:txBody>
      </p:sp>
      <p:sp>
        <p:nvSpPr>
          <p:cNvPr id="2415" name="Google Shape;2415;p26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16" name="Google Shape;2416;p263"/>
          <p:cNvSpPr txBox="1"/>
          <p:nvPr/>
        </p:nvSpPr>
        <p:spPr>
          <a:xfrm>
            <a:off x="228600" y="3008100"/>
            <a:ext cx="44340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OTA Upgrades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Works between two minor releases in a serial manner.</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Happy path = migrate through each version</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On a regular cadence, migrate to the next supported version.</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Optional path = migration tooling</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If you fall more than two releases behind, you must use the application migration tooling to move to a new cluster.</a:t>
            </a:r>
            <a:endParaRPr sz="1100">
              <a:latin typeface="Overpass Light"/>
              <a:ea typeface="Overpass Light"/>
              <a:cs typeface="Overpass Light"/>
              <a:sym typeface="Overpass Light"/>
            </a:endParaRPr>
          </a:p>
        </p:txBody>
      </p:sp>
      <p:sp>
        <p:nvSpPr>
          <p:cNvPr id="2417" name="Google Shape;2417;p263"/>
          <p:cNvSpPr txBox="1"/>
          <p:nvPr/>
        </p:nvSpPr>
        <p:spPr>
          <a:xfrm>
            <a:off x="4711075" y="3014231"/>
            <a:ext cx="42375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Current minor release</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Full support for all bugs and security issues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1 month full support overlap with next release to aid migrations</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Previous minor release</a:t>
            </a:r>
            <a:endParaRPr b="1" sz="11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100">
                <a:solidFill>
                  <a:schemeClr val="dk1"/>
                </a:solidFill>
                <a:latin typeface="Overpass Light"/>
                <a:ea typeface="Overpass Light"/>
                <a:cs typeface="Overpass Light"/>
                <a:sym typeface="Overpass Light"/>
              </a:rPr>
              <a:t>Fixes for critical bugs and security issues for 5 months</a:t>
            </a:r>
            <a:endParaRPr sz="1100">
              <a:latin typeface="Overpass Light"/>
              <a:ea typeface="Overpass Light"/>
              <a:cs typeface="Overpass Light"/>
              <a:sym typeface="Overpass Light"/>
            </a:endParaRPr>
          </a:p>
        </p:txBody>
      </p:sp>
      <p:sp>
        <p:nvSpPr>
          <p:cNvPr id="2418" name="Google Shape;2418;p263"/>
          <p:cNvSpPr/>
          <p:nvPr/>
        </p:nvSpPr>
        <p:spPr>
          <a:xfrm>
            <a:off x="1260575"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63"/>
          <p:cNvSpPr/>
          <p:nvPr/>
        </p:nvSpPr>
        <p:spPr>
          <a:xfrm>
            <a:off x="1692571"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63"/>
          <p:cNvSpPr/>
          <p:nvPr/>
        </p:nvSpPr>
        <p:spPr>
          <a:xfrm>
            <a:off x="2123209"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63"/>
          <p:cNvSpPr/>
          <p:nvPr/>
        </p:nvSpPr>
        <p:spPr>
          <a:xfrm>
            <a:off x="2555205"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63"/>
          <p:cNvSpPr/>
          <p:nvPr/>
        </p:nvSpPr>
        <p:spPr>
          <a:xfrm>
            <a:off x="2555196"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63"/>
          <p:cNvSpPr/>
          <p:nvPr/>
        </p:nvSpPr>
        <p:spPr>
          <a:xfrm>
            <a:off x="2987192"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63"/>
          <p:cNvSpPr/>
          <p:nvPr/>
        </p:nvSpPr>
        <p:spPr>
          <a:xfrm>
            <a:off x="3417830"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63"/>
          <p:cNvSpPr/>
          <p:nvPr/>
        </p:nvSpPr>
        <p:spPr>
          <a:xfrm>
            <a:off x="3849826"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63"/>
          <p:cNvSpPr/>
          <p:nvPr/>
        </p:nvSpPr>
        <p:spPr>
          <a:xfrm>
            <a:off x="2985821"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63"/>
          <p:cNvSpPr/>
          <p:nvPr/>
        </p:nvSpPr>
        <p:spPr>
          <a:xfrm>
            <a:off x="3417817"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63"/>
          <p:cNvSpPr/>
          <p:nvPr/>
        </p:nvSpPr>
        <p:spPr>
          <a:xfrm>
            <a:off x="3848455"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63"/>
          <p:cNvSpPr/>
          <p:nvPr/>
        </p:nvSpPr>
        <p:spPr>
          <a:xfrm>
            <a:off x="4280451"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63"/>
          <p:cNvSpPr/>
          <p:nvPr/>
        </p:nvSpPr>
        <p:spPr>
          <a:xfrm>
            <a:off x="4711076"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63"/>
          <p:cNvSpPr/>
          <p:nvPr/>
        </p:nvSpPr>
        <p:spPr>
          <a:xfrm>
            <a:off x="5143076"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63"/>
          <p:cNvSpPr/>
          <p:nvPr/>
        </p:nvSpPr>
        <p:spPr>
          <a:xfrm>
            <a:off x="5573701"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63"/>
          <p:cNvSpPr/>
          <p:nvPr/>
        </p:nvSpPr>
        <p:spPr>
          <a:xfrm>
            <a:off x="6005701"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63"/>
          <p:cNvSpPr/>
          <p:nvPr/>
        </p:nvSpPr>
        <p:spPr>
          <a:xfrm>
            <a:off x="6436325"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63"/>
          <p:cNvSpPr/>
          <p:nvPr/>
        </p:nvSpPr>
        <p:spPr>
          <a:xfrm>
            <a:off x="4280446"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63"/>
          <p:cNvSpPr/>
          <p:nvPr/>
        </p:nvSpPr>
        <p:spPr>
          <a:xfrm>
            <a:off x="4712442"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63"/>
          <p:cNvSpPr/>
          <p:nvPr/>
        </p:nvSpPr>
        <p:spPr>
          <a:xfrm>
            <a:off x="5143080"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63"/>
          <p:cNvSpPr/>
          <p:nvPr/>
        </p:nvSpPr>
        <p:spPr>
          <a:xfrm>
            <a:off x="5575076"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63"/>
          <p:cNvSpPr/>
          <p:nvPr/>
        </p:nvSpPr>
        <p:spPr>
          <a:xfrm>
            <a:off x="6005701"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63"/>
          <p:cNvSpPr/>
          <p:nvPr/>
        </p:nvSpPr>
        <p:spPr>
          <a:xfrm>
            <a:off x="6437700"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63"/>
          <p:cNvSpPr/>
          <p:nvPr/>
        </p:nvSpPr>
        <p:spPr>
          <a:xfrm>
            <a:off x="6868325"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63"/>
          <p:cNvSpPr/>
          <p:nvPr/>
        </p:nvSpPr>
        <p:spPr>
          <a:xfrm>
            <a:off x="7300325"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63"/>
          <p:cNvSpPr/>
          <p:nvPr/>
        </p:nvSpPr>
        <p:spPr>
          <a:xfrm>
            <a:off x="7730950"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63"/>
          <p:cNvSpPr/>
          <p:nvPr/>
        </p:nvSpPr>
        <p:spPr>
          <a:xfrm>
            <a:off x="3849821"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63"/>
          <p:cNvSpPr/>
          <p:nvPr/>
        </p:nvSpPr>
        <p:spPr>
          <a:xfrm>
            <a:off x="4281817"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63"/>
          <p:cNvSpPr/>
          <p:nvPr/>
        </p:nvSpPr>
        <p:spPr>
          <a:xfrm>
            <a:off x="4712455"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63"/>
          <p:cNvSpPr/>
          <p:nvPr/>
        </p:nvSpPr>
        <p:spPr>
          <a:xfrm>
            <a:off x="5144451"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63"/>
          <p:cNvSpPr/>
          <p:nvPr/>
        </p:nvSpPr>
        <p:spPr>
          <a:xfrm>
            <a:off x="5575071"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63"/>
          <p:cNvSpPr/>
          <p:nvPr/>
        </p:nvSpPr>
        <p:spPr>
          <a:xfrm>
            <a:off x="6007066"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63"/>
          <p:cNvSpPr/>
          <p:nvPr/>
        </p:nvSpPr>
        <p:spPr>
          <a:xfrm>
            <a:off x="6437705"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63"/>
          <p:cNvSpPr/>
          <p:nvPr/>
        </p:nvSpPr>
        <p:spPr>
          <a:xfrm>
            <a:off x="6869700"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63"/>
          <p:cNvSpPr/>
          <p:nvPr/>
        </p:nvSpPr>
        <p:spPr>
          <a:xfrm>
            <a:off x="7300325"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63"/>
          <p:cNvSpPr/>
          <p:nvPr/>
        </p:nvSpPr>
        <p:spPr>
          <a:xfrm>
            <a:off x="7732325" y="210820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63"/>
          <p:cNvSpPr/>
          <p:nvPr/>
        </p:nvSpPr>
        <p:spPr>
          <a:xfrm>
            <a:off x="6868325"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63"/>
          <p:cNvSpPr/>
          <p:nvPr/>
        </p:nvSpPr>
        <p:spPr>
          <a:xfrm>
            <a:off x="7300325"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63"/>
          <p:cNvSpPr/>
          <p:nvPr/>
        </p:nvSpPr>
        <p:spPr>
          <a:xfrm>
            <a:off x="7730950"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63"/>
          <p:cNvSpPr txBox="1"/>
          <p:nvPr/>
        </p:nvSpPr>
        <p:spPr>
          <a:xfrm>
            <a:off x="1633257" y="1328298"/>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458" name="Google Shape;2458;p263"/>
          <p:cNvSpPr txBox="1"/>
          <p:nvPr/>
        </p:nvSpPr>
        <p:spPr>
          <a:xfrm>
            <a:off x="2967397" y="1328298"/>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459" name="Google Shape;2459;p263"/>
          <p:cNvSpPr txBox="1"/>
          <p:nvPr/>
        </p:nvSpPr>
        <p:spPr>
          <a:xfrm>
            <a:off x="5100997" y="1328298"/>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460" name="Google Shape;2460;p263"/>
          <p:cNvSpPr txBox="1"/>
          <p:nvPr/>
        </p:nvSpPr>
        <p:spPr>
          <a:xfrm>
            <a:off x="1247735" y="1317687"/>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461" name="Google Shape;2461;p263"/>
          <p:cNvSpPr txBox="1"/>
          <p:nvPr/>
        </p:nvSpPr>
        <p:spPr>
          <a:xfrm>
            <a:off x="2390928" y="1708514"/>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462" name="Google Shape;2462;p263"/>
          <p:cNvSpPr txBox="1"/>
          <p:nvPr/>
        </p:nvSpPr>
        <p:spPr>
          <a:xfrm>
            <a:off x="3755329" y="2089514"/>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463" name="Google Shape;2463;p263"/>
          <p:cNvSpPr/>
          <p:nvPr/>
        </p:nvSpPr>
        <p:spPr>
          <a:xfrm rot="1931563">
            <a:off x="2378355" y="1461385"/>
            <a:ext cx="534941" cy="534941"/>
          </a:xfrm>
          <a:prstGeom prst="arc">
            <a:avLst>
              <a:gd fmla="val 15154237" name="adj1"/>
              <a:gd fmla="val 20811628"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63"/>
          <p:cNvSpPr txBox="1"/>
          <p:nvPr/>
        </p:nvSpPr>
        <p:spPr>
          <a:xfrm>
            <a:off x="1300195" y="2172989"/>
            <a:ext cx="1069800" cy="35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0084D1"/>
                </a:solidFill>
                <a:latin typeface="Overpass Light"/>
                <a:ea typeface="Overpass Light"/>
                <a:cs typeface="Overpass Light"/>
                <a:sym typeface="Overpass Light"/>
              </a:rPr>
              <a:t>OTA upgrade</a:t>
            </a:r>
            <a:endParaRPr sz="900">
              <a:solidFill>
                <a:srgbClr val="0084D1"/>
              </a:solidFill>
              <a:latin typeface="Overpass Light"/>
              <a:ea typeface="Overpass Light"/>
              <a:cs typeface="Overpass Light"/>
              <a:sym typeface="Overpass Light"/>
            </a:endParaRPr>
          </a:p>
        </p:txBody>
      </p:sp>
      <p:cxnSp>
        <p:nvCxnSpPr>
          <p:cNvPr id="2465" name="Google Shape;2465;p263"/>
          <p:cNvCxnSpPr>
            <a:stCxn id="2464" idx="3"/>
            <a:endCxn id="2461" idx="0"/>
          </p:cNvCxnSpPr>
          <p:nvPr/>
        </p:nvCxnSpPr>
        <p:spPr>
          <a:xfrm flipH="1" rot="10800000">
            <a:off x="2369995" y="1708439"/>
            <a:ext cx="322800" cy="641100"/>
          </a:xfrm>
          <a:prstGeom prst="straightConnector1">
            <a:avLst/>
          </a:prstGeom>
          <a:noFill/>
          <a:ln cap="flat" cmpd="sng" w="9525">
            <a:solidFill>
              <a:srgbClr val="0084D1"/>
            </a:solidFill>
            <a:prstDash val="solid"/>
            <a:round/>
            <a:headEnd len="med" w="med" type="none"/>
            <a:tailEnd len="med" w="med" type="triangle"/>
          </a:ln>
        </p:spPr>
      </p:cxnSp>
      <p:cxnSp>
        <p:nvCxnSpPr>
          <p:cNvPr id="2466" name="Google Shape;2466;p263"/>
          <p:cNvCxnSpPr>
            <a:stCxn id="2464" idx="3"/>
          </p:cNvCxnSpPr>
          <p:nvPr/>
        </p:nvCxnSpPr>
        <p:spPr>
          <a:xfrm flipH="1" rot="10800000">
            <a:off x="2369995" y="2024339"/>
            <a:ext cx="2027400" cy="325200"/>
          </a:xfrm>
          <a:prstGeom prst="straightConnector1">
            <a:avLst/>
          </a:prstGeom>
          <a:noFill/>
          <a:ln cap="flat" cmpd="sng" w="9525">
            <a:solidFill>
              <a:srgbClr val="0084D1"/>
            </a:solidFill>
            <a:prstDash val="solid"/>
            <a:round/>
            <a:headEnd len="med" w="med" type="none"/>
            <a:tailEnd len="med" w="med" type="triangle"/>
          </a:ln>
        </p:spPr>
      </p:cxnSp>
      <p:sp>
        <p:nvSpPr>
          <p:cNvPr id="2467" name="Google Shape;2467;p263"/>
          <p:cNvSpPr txBox="1"/>
          <p:nvPr/>
        </p:nvSpPr>
        <p:spPr>
          <a:xfrm>
            <a:off x="5955950" y="2555864"/>
            <a:ext cx="1069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E0000"/>
                </a:solidFill>
                <a:latin typeface="Overpass Light"/>
                <a:ea typeface="Overpass Light"/>
                <a:cs typeface="Overpass Light"/>
                <a:sym typeface="Overpass Light"/>
              </a:rPr>
              <a:t>Migration tool</a:t>
            </a:r>
            <a:endParaRPr sz="900">
              <a:solidFill>
                <a:srgbClr val="EE0000"/>
              </a:solidFill>
              <a:latin typeface="Overpass Light"/>
              <a:ea typeface="Overpass Light"/>
              <a:cs typeface="Overpass Light"/>
              <a:sym typeface="Overpass Light"/>
            </a:endParaRPr>
          </a:p>
        </p:txBody>
      </p:sp>
      <p:cxnSp>
        <p:nvCxnSpPr>
          <p:cNvPr id="2468" name="Google Shape;2468;p263"/>
          <p:cNvCxnSpPr>
            <a:stCxn id="2467" idx="1"/>
          </p:cNvCxnSpPr>
          <p:nvPr/>
        </p:nvCxnSpPr>
        <p:spPr>
          <a:xfrm rot="10800000">
            <a:off x="5131550" y="2089214"/>
            <a:ext cx="824400" cy="643200"/>
          </a:xfrm>
          <a:prstGeom prst="straightConnector1">
            <a:avLst/>
          </a:prstGeom>
          <a:noFill/>
          <a:ln cap="flat" cmpd="sng" w="9525">
            <a:solidFill>
              <a:srgbClr val="C80000"/>
            </a:solidFill>
            <a:prstDash val="solid"/>
            <a:round/>
            <a:headEnd len="med" w="med" type="none"/>
            <a:tailEnd len="med" w="med" type="triangle"/>
          </a:ln>
        </p:spPr>
      </p:cxnSp>
      <p:sp>
        <p:nvSpPr>
          <p:cNvPr id="2469" name="Google Shape;2469;p263"/>
          <p:cNvSpPr txBox="1"/>
          <p:nvPr/>
        </p:nvSpPr>
        <p:spPr>
          <a:xfrm>
            <a:off x="3022027" y="1097257"/>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470" name="Google Shape;2470;p263"/>
          <p:cNvSpPr/>
          <p:nvPr/>
        </p:nvSpPr>
        <p:spPr>
          <a:xfrm rot="1931563">
            <a:off x="5352026" y="1865069"/>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63"/>
          <p:cNvSpPr/>
          <p:nvPr/>
        </p:nvSpPr>
        <p:spPr>
          <a:xfrm rot="1931563">
            <a:off x="4056626" y="1921637"/>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63"/>
          <p:cNvSpPr/>
          <p:nvPr/>
        </p:nvSpPr>
        <p:spPr>
          <a:xfrm rot="3599965">
            <a:off x="3574882" y="1223104"/>
            <a:ext cx="1450774" cy="1450774"/>
          </a:xfrm>
          <a:prstGeom prst="arc">
            <a:avLst>
              <a:gd fmla="val 15553772" name="adj1"/>
              <a:gd fmla="val 19770086" name="adj2"/>
            </a:avLst>
          </a:prstGeom>
          <a:noFill/>
          <a:ln cap="flat" cmpd="sng" w="28575">
            <a:solidFill>
              <a:srgbClr val="C80000"/>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63"/>
          <p:cNvSpPr/>
          <p:nvPr/>
        </p:nvSpPr>
        <p:spPr>
          <a:xfrm rot="1931563">
            <a:off x="4086073" y="1521006"/>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7" name="Shape 2477"/>
        <p:cNvGrpSpPr/>
        <p:nvPr/>
      </p:nvGrpSpPr>
      <p:grpSpPr>
        <a:xfrm>
          <a:off x="0" y="0"/>
          <a:ext cx="0" cy="0"/>
          <a:chOff x="0" y="0"/>
          <a:chExt cx="0" cy="0"/>
        </a:xfrm>
      </p:grpSpPr>
      <p:sp>
        <p:nvSpPr>
          <p:cNvPr id="2478" name="Google Shape;2478;p2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79" name="Google Shape;2479;p264"/>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4500">
                <a:solidFill>
                  <a:srgbClr val="EBEBEB"/>
                </a:solidFill>
                <a:latin typeface="Overpass"/>
                <a:ea typeface="Overpass"/>
                <a:cs typeface="Overpass"/>
                <a:sym typeface="Overpass"/>
              </a:rPr>
              <a:t>Operations and infrastructure deep dive</a:t>
            </a:r>
            <a:endParaRPr b="1">
              <a:latin typeface="Overpass"/>
              <a:ea typeface="Overpass"/>
              <a:cs typeface="Overpass"/>
              <a:sym typeface="Overpas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3" name="Shape 2483"/>
        <p:cNvGrpSpPr/>
        <p:nvPr/>
      </p:nvGrpSpPr>
      <p:grpSpPr>
        <a:xfrm>
          <a:off x="0" y="0"/>
          <a:ext cx="0" cy="0"/>
          <a:chOff x="0" y="0"/>
          <a:chExt cx="0" cy="0"/>
        </a:xfrm>
      </p:grpSpPr>
      <p:sp>
        <p:nvSpPr>
          <p:cNvPr id="2484" name="Google Shape;2484;p2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85" name="Google Shape;2485;p26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Red Hat Enterprise Linux CoreOS</a:t>
            </a:r>
            <a:endParaRPr/>
          </a:p>
        </p:txBody>
      </p:sp>
      <p:sp>
        <p:nvSpPr>
          <p:cNvPr id="2486" name="Google Shape;2486;p265"/>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OpenShift operating system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26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492" name="Google Shape;2492;p26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493" name="Google Shape;2493;p26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sp>
        <p:nvSpPr>
          <p:cNvPr id="2494" name="Google Shape;2494;p266"/>
          <p:cNvSpPr/>
          <p:nvPr/>
        </p:nvSpPr>
        <p:spPr>
          <a:xfrm>
            <a:off x="284250" y="2249850"/>
            <a:ext cx="1866300" cy="22827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66"/>
          <p:cNvSpPr/>
          <p:nvPr/>
        </p:nvSpPr>
        <p:spPr>
          <a:xfrm>
            <a:off x="5542625" y="1426800"/>
            <a:ext cx="3275400" cy="4455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6" name="Google Shape;2496;p266"/>
          <p:cNvPicPr preferRelativeResize="0"/>
          <p:nvPr/>
        </p:nvPicPr>
        <p:blipFill rotWithShape="1">
          <a:blip r:embed="rId3">
            <a:alphaModFix/>
          </a:blip>
          <a:srcRect b="0" l="8592" r="0" t="44576"/>
          <a:stretch/>
        </p:blipFill>
        <p:spPr>
          <a:xfrm>
            <a:off x="7741450" y="1619250"/>
            <a:ext cx="921975" cy="285225"/>
          </a:xfrm>
          <a:prstGeom prst="rect">
            <a:avLst/>
          </a:prstGeom>
          <a:noFill/>
          <a:ln>
            <a:noFill/>
          </a:ln>
        </p:spPr>
      </p:pic>
      <p:sp>
        <p:nvSpPr>
          <p:cNvPr id="2497" name="Google Shape;2497;p266"/>
          <p:cNvSpPr/>
          <p:nvPr/>
        </p:nvSpPr>
        <p:spPr>
          <a:xfrm>
            <a:off x="2189825" y="1426800"/>
            <a:ext cx="3275400" cy="445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8" name="Google Shape;2498;p266"/>
          <p:cNvPicPr preferRelativeResize="0"/>
          <p:nvPr/>
        </p:nvPicPr>
        <p:blipFill>
          <a:blip r:embed="rId4">
            <a:alphaModFix/>
          </a:blip>
          <a:stretch>
            <a:fillRect/>
          </a:stretch>
        </p:blipFill>
        <p:spPr>
          <a:xfrm>
            <a:off x="2315050" y="1495587"/>
            <a:ext cx="2097751" cy="307925"/>
          </a:xfrm>
          <a:prstGeom prst="rect">
            <a:avLst/>
          </a:prstGeom>
          <a:noFill/>
          <a:ln>
            <a:noFill/>
          </a:ln>
        </p:spPr>
      </p:pic>
      <p:sp>
        <p:nvSpPr>
          <p:cNvPr id="2499" name="Google Shape;2499;p266"/>
          <p:cNvSpPr txBox="1"/>
          <p:nvPr/>
        </p:nvSpPr>
        <p:spPr>
          <a:xfrm>
            <a:off x="21898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General Purpose OS</a:t>
            </a:r>
            <a:endParaRPr b="1" sz="1300">
              <a:latin typeface="Overpass"/>
              <a:ea typeface="Overpass"/>
              <a:cs typeface="Overpass"/>
              <a:sym typeface="Overpass"/>
            </a:endParaRPr>
          </a:p>
        </p:txBody>
      </p:sp>
      <p:sp>
        <p:nvSpPr>
          <p:cNvPr id="2500" name="Google Shape;2500;p266"/>
          <p:cNvSpPr txBox="1"/>
          <p:nvPr/>
        </p:nvSpPr>
        <p:spPr>
          <a:xfrm>
            <a:off x="54991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Immutable container host</a:t>
            </a:r>
            <a:endParaRPr b="1" sz="1300">
              <a:latin typeface="Overpass"/>
              <a:ea typeface="Overpass"/>
              <a:cs typeface="Overpass"/>
              <a:sym typeface="Overpass"/>
            </a:endParaRPr>
          </a:p>
        </p:txBody>
      </p:sp>
      <p:sp>
        <p:nvSpPr>
          <p:cNvPr id="2501" name="Google Shape;2501;p266"/>
          <p:cNvSpPr txBox="1"/>
          <p:nvPr/>
        </p:nvSpPr>
        <p:spPr>
          <a:xfrm>
            <a:off x="189800" y="2249850"/>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BENEFITS</a:t>
            </a:r>
            <a:endParaRPr b="1">
              <a:solidFill>
                <a:srgbClr val="FFFFFF"/>
              </a:solidFill>
              <a:latin typeface="Overpass"/>
              <a:ea typeface="Overpass"/>
              <a:cs typeface="Overpass"/>
              <a:sym typeface="Overpass"/>
            </a:endParaRPr>
          </a:p>
        </p:txBody>
      </p:sp>
      <p:sp>
        <p:nvSpPr>
          <p:cNvPr id="2502" name="Google Shape;2502;p266"/>
          <p:cNvSpPr txBox="1"/>
          <p:nvPr/>
        </p:nvSpPr>
        <p:spPr>
          <a:xfrm>
            <a:off x="189800" y="3974025"/>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WHEN TO USE</a:t>
            </a:r>
            <a:endParaRPr b="1">
              <a:solidFill>
                <a:srgbClr val="FFFFFF"/>
              </a:solidFill>
              <a:latin typeface="Overpass"/>
              <a:ea typeface="Overpass"/>
              <a:cs typeface="Overpass"/>
              <a:sym typeface="Overpass"/>
            </a:endParaRPr>
          </a:p>
        </p:txBody>
      </p:sp>
      <p:cxnSp>
        <p:nvCxnSpPr>
          <p:cNvPr id="2503" name="Google Shape;2503;p266"/>
          <p:cNvCxnSpPr/>
          <p:nvPr/>
        </p:nvCxnSpPr>
        <p:spPr>
          <a:xfrm flipH="1" rot="10800000">
            <a:off x="284250" y="22278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2504" name="Google Shape;2504;p266"/>
          <p:cNvSpPr txBox="1"/>
          <p:nvPr/>
        </p:nvSpPr>
        <p:spPr>
          <a:xfrm>
            <a:off x="2188675" y="2261825"/>
            <a:ext cx="32754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10+ year enterprise life cycle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Industry standard security</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High performance on any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Customizable and compatible with wide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ecosystem of partner solutions</a:t>
            </a:r>
            <a:endParaRPr sz="1300">
              <a:solidFill>
                <a:schemeClr val="dk1"/>
              </a:solidFill>
              <a:latin typeface="Overpass"/>
              <a:ea typeface="Overpass"/>
              <a:cs typeface="Overpass"/>
              <a:sym typeface="Overpass"/>
            </a:endParaRPr>
          </a:p>
        </p:txBody>
      </p:sp>
      <p:sp>
        <p:nvSpPr>
          <p:cNvPr id="2505" name="Google Shape;2505;p266"/>
          <p:cNvSpPr txBox="1"/>
          <p:nvPr/>
        </p:nvSpPr>
        <p:spPr>
          <a:xfrm>
            <a:off x="5502300" y="2261825"/>
            <a:ext cx="35706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Self-managing, over-the-air updates</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Immutable and tightly integrated with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OpenShift</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a:t>
            </a:r>
            <a:r>
              <a:rPr lang="en" sz="1300">
                <a:solidFill>
                  <a:schemeClr val="dk1"/>
                </a:solidFill>
                <a:latin typeface="Overpass"/>
                <a:ea typeface="Overpass"/>
                <a:cs typeface="Overpass"/>
                <a:sym typeface="Overpass"/>
              </a:rPr>
              <a:t>Host isolation is enforced via Containers</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Optimized performance on popular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300">
              <a:solidFill>
                <a:schemeClr val="dk1"/>
              </a:solidFill>
              <a:latin typeface="Overpass"/>
              <a:ea typeface="Overpass"/>
              <a:cs typeface="Overpass"/>
              <a:sym typeface="Overpass"/>
            </a:endParaRPr>
          </a:p>
        </p:txBody>
      </p:sp>
      <p:cxnSp>
        <p:nvCxnSpPr>
          <p:cNvPr id="2506" name="Google Shape;2506;p266"/>
          <p:cNvCxnSpPr/>
          <p:nvPr/>
        </p:nvCxnSpPr>
        <p:spPr>
          <a:xfrm flipH="1" rot="10800000">
            <a:off x="284250" y="38280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2507" name="Google Shape;2507;p266"/>
          <p:cNvSpPr txBox="1"/>
          <p:nvPr/>
        </p:nvSpPr>
        <p:spPr>
          <a:xfrm>
            <a:off x="2189825" y="39776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customization and integration with additional solutions is required</a:t>
            </a:r>
            <a:endParaRPr sz="1300">
              <a:latin typeface="Overpass"/>
              <a:ea typeface="Overpass"/>
              <a:cs typeface="Overpass"/>
              <a:sym typeface="Overpass"/>
            </a:endParaRPr>
          </a:p>
        </p:txBody>
      </p:sp>
      <p:sp>
        <p:nvSpPr>
          <p:cNvPr id="2508" name="Google Shape;2508;p266"/>
          <p:cNvSpPr txBox="1"/>
          <p:nvPr/>
        </p:nvSpPr>
        <p:spPr>
          <a:xfrm>
            <a:off x="5542625" y="39785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cloud-native, hands-free operations are a top priority</a:t>
            </a:r>
            <a:endParaRPr sz="1300">
              <a:latin typeface="Overpass"/>
              <a:ea typeface="Overpass"/>
              <a:cs typeface="Overpass"/>
              <a:sym typeface="Overpass"/>
            </a:endParaRPr>
          </a:p>
        </p:txBody>
      </p:sp>
      <p:cxnSp>
        <p:nvCxnSpPr>
          <p:cNvPr id="2509" name="Google Shape;2509;p266"/>
          <p:cNvCxnSpPr/>
          <p:nvPr/>
        </p:nvCxnSpPr>
        <p:spPr>
          <a:xfrm flipH="1" rot="10800000">
            <a:off x="284250" y="4513850"/>
            <a:ext cx="8575500" cy="18600"/>
          </a:xfrm>
          <a:prstGeom prst="straightConnector1">
            <a:avLst/>
          </a:prstGeom>
          <a:noFill/>
          <a:ln cap="flat" cmpd="sng" w="9525">
            <a:solidFill>
              <a:schemeClr val="dk2"/>
            </a:solidFill>
            <a:prstDash val="solid"/>
            <a:round/>
            <a:headEnd len="med" w="med" type="none"/>
            <a:tailEnd len="med" w="med" type="none"/>
          </a:ln>
        </p:spPr>
      </p:cxnSp>
      <p:pic>
        <p:nvPicPr>
          <p:cNvPr id="2510" name="Google Shape;2510;p266"/>
          <p:cNvPicPr preferRelativeResize="0"/>
          <p:nvPr/>
        </p:nvPicPr>
        <p:blipFill rotWithShape="1">
          <a:blip r:embed="rId4">
            <a:alphaModFix/>
          </a:blip>
          <a:srcRect b="0" l="0" r="1409" t="0"/>
          <a:stretch/>
        </p:blipFill>
        <p:spPr>
          <a:xfrm>
            <a:off x="5639925" y="1495575"/>
            <a:ext cx="2068176" cy="307925"/>
          </a:xfrm>
          <a:prstGeom prst="rect">
            <a:avLst/>
          </a:prstGeom>
          <a:noFill/>
          <a:ln>
            <a:noFill/>
          </a:ln>
        </p:spPr>
      </p:pic>
      <p:sp>
        <p:nvSpPr>
          <p:cNvPr id="2511" name="Google Shape;2511;p266"/>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Enterprise Linux</a:t>
            </a:r>
            <a:endParaRPr sz="2600">
              <a:latin typeface="Overpass Light"/>
              <a:ea typeface="Overpass Light"/>
              <a:cs typeface="Overpass Light"/>
              <a:sym typeface="Overpass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Google Shape;2516;p26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Immutable Operating System</a:t>
            </a:r>
            <a:endParaRPr sz="2600">
              <a:latin typeface="Overpass Light"/>
              <a:ea typeface="Overpass Light"/>
              <a:cs typeface="Overpass Light"/>
              <a:sym typeface="Overpass Light"/>
            </a:endParaRPr>
          </a:p>
        </p:txBody>
      </p:sp>
      <p:sp>
        <p:nvSpPr>
          <p:cNvPr id="2517" name="Google Shape;2517;p26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518" name="Google Shape;2518;p26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19" name="Google Shape;2519;p267"/>
          <p:cNvSpPr txBox="1"/>
          <p:nvPr/>
        </p:nvSpPr>
        <p:spPr>
          <a:xfrm>
            <a:off x="343650" y="1382800"/>
            <a:ext cx="4228500" cy="2946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Red Hat Enterprise Linux CoreOS is versioned with OpenShift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CoreOS is tested and shipped in conjunction with the platform. Red Hat runs thousands of tests against these configurations.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b="1" lang="en" sz="1200">
                <a:latin typeface="Overpass"/>
                <a:ea typeface="Overpass"/>
                <a:cs typeface="Overpass"/>
                <a:sym typeface="Overpass"/>
              </a:rPr>
              <a:t>Red Hat Enterprise Linux CoreOS is managed by the cluster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The Operating system is operated as part of the cluster, with the config for components </a:t>
            </a:r>
            <a:r>
              <a:rPr lang="en" sz="1200">
                <a:latin typeface="Overpass Light"/>
                <a:ea typeface="Overpass Light"/>
                <a:cs typeface="Overpass Light"/>
                <a:sym typeface="Overpass Light"/>
              </a:rPr>
              <a:t>managed by Machine Config Operator</a:t>
            </a:r>
            <a:r>
              <a:rPr lang="en" sz="1200">
                <a:latin typeface="Overpass Light"/>
                <a:ea typeface="Overpass Light"/>
                <a:cs typeface="Overpass Light"/>
                <a:sym typeface="Overpass Light"/>
              </a:rPr>
              <a:t>:</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CRI-O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Kubelet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Authorized registries</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SSH config</a:t>
            </a:r>
            <a:endParaRPr sz="1200">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p:txBody>
      </p:sp>
      <p:sp>
        <p:nvSpPr>
          <p:cNvPr id="2520" name="Google Shape;2520;p26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grpSp>
        <p:nvGrpSpPr>
          <p:cNvPr id="2521" name="Google Shape;2521;p267"/>
          <p:cNvGrpSpPr/>
          <p:nvPr/>
        </p:nvGrpSpPr>
        <p:grpSpPr>
          <a:xfrm>
            <a:off x="6135024" y="2368038"/>
            <a:ext cx="1852201" cy="2032087"/>
            <a:chOff x="5927174" y="2358238"/>
            <a:chExt cx="1852201" cy="2032087"/>
          </a:xfrm>
        </p:grpSpPr>
        <p:cxnSp>
          <p:nvCxnSpPr>
            <p:cNvPr id="2522" name="Google Shape;2522;p267"/>
            <p:cNvCxnSpPr/>
            <p:nvPr/>
          </p:nvCxnSpPr>
          <p:spPr>
            <a:xfrm>
              <a:off x="6896400" y="2678163"/>
              <a:ext cx="0" cy="1212900"/>
            </a:xfrm>
            <a:prstGeom prst="straightConnector1">
              <a:avLst/>
            </a:prstGeom>
            <a:noFill/>
            <a:ln cap="flat" cmpd="sng" w="28575">
              <a:solidFill>
                <a:srgbClr val="C5000B"/>
              </a:solidFill>
              <a:prstDash val="solid"/>
              <a:round/>
              <a:headEnd len="med" w="med" type="none"/>
              <a:tailEnd len="med" w="med" type="none"/>
            </a:ln>
          </p:spPr>
        </p:cxnSp>
        <p:sp>
          <p:nvSpPr>
            <p:cNvPr id="2523" name="Google Shape;2523;p267"/>
            <p:cNvSpPr/>
            <p:nvPr/>
          </p:nvSpPr>
          <p:spPr>
            <a:xfrm>
              <a:off x="6013500" y="3541534"/>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67"/>
            <p:cNvSpPr/>
            <p:nvPr/>
          </p:nvSpPr>
          <p:spPr>
            <a:xfrm>
              <a:off x="6013500" y="2358238"/>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5" name="Google Shape;2525;p267"/>
            <p:cNvPicPr preferRelativeResize="0"/>
            <p:nvPr/>
          </p:nvPicPr>
          <p:blipFill>
            <a:blip r:embed="rId3">
              <a:alphaModFix/>
            </a:blip>
            <a:stretch>
              <a:fillRect/>
            </a:stretch>
          </p:blipFill>
          <p:spPr>
            <a:xfrm>
              <a:off x="6105977" y="2415788"/>
              <a:ext cx="1572613" cy="492120"/>
            </a:xfrm>
            <a:prstGeom prst="rect">
              <a:avLst/>
            </a:prstGeom>
            <a:noFill/>
            <a:ln>
              <a:noFill/>
            </a:ln>
          </p:spPr>
        </p:pic>
        <p:pic>
          <p:nvPicPr>
            <p:cNvPr id="2526" name="Google Shape;2526;p267"/>
            <p:cNvPicPr preferRelativeResize="0"/>
            <p:nvPr/>
          </p:nvPicPr>
          <p:blipFill>
            <a:blip r:embed="rId4">
              <a:alphaModFix/>
            </a:blip>
            <a:stretch>
              <a:fillRect/>
            </a:stretch>
          </p:blipFill>
          <p:spPr>
            <a:xfrm>
              <a:off x="6068169" y="3590601"/>
              <a:ext cx="1479386" cy="492134"/>
            </a:xfrm>
            <a:prstGeom prst="rect">
              <a:avLst/>
            </a:prstGeom>
            <a:noFill/>
            <a:ln>
              <a:noFill/>
            </a:ln>
          </p:spPr>
        </p:pic>
        <p:sp>
          <p:nvSpPr>
            <p:cNvPr id="2527" name="Google Shape;2527;p267"/>
            <p:cNvSpPr txBox="1"/>
            <p:nvPr/>
          </p:nvSpPr>
          <p:spPr>
            <a:xfrm>
              <a:off x="5927175" y="2924225"/>
              <a:ext cx="1852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sp>
          <p:nvSpPr>
            <p:cNvPr id="2528" name="Google Shape;2528;p267"/>
            <p:cNvSpPr txBox="1"/>
            <p:nvPr/>
          </p:nvSpPr>
          <p:spPr>
            <a:xfrm>
              <a:off x="5927174" y="4100525"/>
              <a:ext cx="1852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grpSp>
      <p:sp>
        <p:nvSpPr>
          <p:cNvPr id="2529" name="Google Shape;2529;p267"/>
          <p:cNvSpPr txBox="1"/>
          <p:nvPr/>
        </p:nvSpPr>
        <p:spPr>
          <a:xfrm>
            <a:off x="5596675" y="1382800"/>
            <a:ext cx="3171900" cy="70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RHEL CoreOS admins are responsible for: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Nothing. </a:t>
            </a:r>
            <a:endParaRPr sz="1200">
              <a:latin typeface="Overpass Light"/>
              <a:ea typeface="Overpass Light"/>
              <a:cs typeface="Overpass Light"/>
              <a:sym typeface="Overpass Light"/>
            </a:endParaRPr>
          </a:p>
        </p:txBody>
      </p:sp>
      <p:grpSp>
        <p:nvGrpSpPr>
          <p:cNvPr id="2530" name="Google Shape;2530;p267"/>
          <p:cNvGrpSpPr/>
          <p:nvPr/>
        </p:nvGrpSpPr>
        <p:grpSpPr>
          <a:xfrm>
            <a:off x="6217475" y="1594059"/>
            <a:ext cx="534075" cy="250716"/>
            <a:chOff x="5989625" y="1601284"/>
            <a:chExt cx="534075" cy="250716"/>
          </a:xfrm>
        </p:grpSpPr>
        <p:pic>
          <p:nvPicPr>
            <p:cNvPr id="2531" name="Google Shape;2531;p267"/>
            <p:cNvPicPr preferRelativeResize="0"/>
            <p:nvPr/>
          </p:nvPicPr>
          <p:blipFill>
            <a:blip r:embed="rId5">
              <a:alphaModFix/>
            </a:blip>
            <a:stretch>
              <a:fillRect/>
            </a:stretch>
          </p:blipFill>
          <p:spPr>
            <a:xfrm>
              <a:off x="5989625" y="1611100"/>
              <a:ext cx="240903" cy="240900"/>
            </a:xfrm>
            <a:prstGeom prst="rect">
              <a:avLst/>
            </a:prstGeom>
            <a:noFill/>
            <a:ln>
              <a:noFill/>
            </a:ln>
          </p:spPr>
        </p:pic>
        <p:pic>
          <p:nvPicPr>
            <p:cNvPr id="2532" name="Google Shape;2532;p267"/>
            <p:cNvPicPr preferRelativeResize="0"/>
            <p:nvPr/>
          </p:nvPicPr>
          <p:blipFill>
            <a:blip r:embed="rId6">
              <a:alphaModFix/>
            </a:blip>
            <a:stretch>
              <a:fillRect/>
            </a:stretch>
          </p:blipFill>
          <p:spPr>
            <a:xfrm>
              <a:off x="6282797" y="1601284"/>
              <a:ext cx="240903" cy="24090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6" name="Shape 2536"/>
        <p:cNvGrpSpPr/>
        <p:nvPr/>
      </p:nvGrpSpPr>
      <p:grpSpPr>
        <a:xfrm>
          <a:off x="0" y="0"/>
          <a:ext cx="0" cy="0"/>
          <a:chOff x="0" y="0"/>
          <a:chExt cx="0" cy="0"/>
        </a:xfrm>
      </p:grpSpPr>
      <p:sp>
        <p:nvSpPr>
          <p:cNvPr id="2537" name="Google Shape;2537;p2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538" name="Google Shape;2538;p26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39" name="Google Shape;2539;p268"/>
          <p:cNvSpPr txBox="1"/>
          <p:nvPr>
            <p:ph idx="4294967295" type="body"/>
          </p:nvPr>
        </p:nvSpPr>
        <p:spPr>
          <a:xfrm>
            <a:off x="826650" y="2107875"/>
            <a:ext cx="7490700" cy="5094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800"/>
              <a:t>A lightweight, OCI-compliant container runtime</a:t>
            </a:r>
            <a:endParaRPr sz="1800"/>
          </a:p>
        </p:txBody>
      </p:sp>
      <p:pic>
        <p:nvPicPr>
          <p:cNvPr id="2540" name="Google Shape;2540;p268"/>
          <p:cNvPicPr preferRelativeResize="0"/>
          <p:nvPr/>
        </p:nvPicPr>
        <p:blipFill rotWithShape="1">
          <a:blip r:embed="rId3">
            <a:alphaModFix/>
          </a:blip>
          <a:srcRect b="0" l="0" r="0" t="0"/>
          <a:stretch/>
        </p:blipFill>
        <p:spPr>
          <a:xfrm>
            <a:off x="2705025" y="809600"/>
            <a:ext cx="3325550" cy="1264950"/>
          </a:xfrm>
          <a:prstGeom prst="rect">
            <a:avLst/>
          </a:prstGeom>
          <a:noFill/>
          <a:ln>
            <a:noFill/>
          </a:ln>
        </p:spPr>
      </p:pic>
      <p:sp>
        <p:nvSpPr>
          <p:cNvPr id="2541" name="Google Shape;2541;p268"/>
          <p:cNvSpPr/>
          <p:nvPr/>
        </p:nvSpPr>
        <p:spPr>
          <a:xfrm>
            <a:off x="1112750"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Minimal and Secure Architecture</a:t>
            </a:r>
            <a:endParaRPr sz="1600">
              <a:solidFill>
                <a:srgbClr val="FFFFFF"/>
              </a:solidFill>
              <a:latin typeface="Overpass"/>
              <a:ea typeface="Overpass"/>
              <a:cs typeface="Overpass"/>
              <a:sym typeface="Overpass"/>
            </a:endParaRPr>
          </a:p>
        </p:txBody>
      </p:sp>
      <p:sp>
        <p:nvSpPr>
          <p:cNvPr id="2542" name="Google Shape;2542;p268"/>
          <p:cNvSpPr/>
          <p:nvPr/>
        </p:nvSpPr>
        <p:spPr>
          <a:xfrm>
            <a:off x="3520438"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Optimized for Kubernetes</a:t>
            </a:r>
            <a:endParaRPr sz="1600">
              <a:solidFill>
                <a:srgbClr val="FFFFFF"/>
              </a:solidFill>
              <a:latin typeface="Overpass"/>
              <a:ea typeface="Overpass"/>
              <a:cs typeface="Overpass"/>
              <a:sym typeface="Overpass"/>
            </a:endParaRPr>
          </a:p>
        </p:txBody>
      </p:sp>
      <p:sp>
        <p:nvSpPr>
          <p:cNvPr id="2543" name="Google Shape;2543;p268"/>
          <p:cNvSpPr/>
          <p:nvPr/>
        </p:nvSpPr>
        <p:spPr>
          <a:xfrm>
            <a:off x="5870123"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Runs any OCI-compliant image (including docker)</a:t>
            </a:r>
            <a:endParaRPr sz="1600">
              <a:solidFill>
                <a:srgbClr val="FFFFFF"/>
              </a:solidFill>
              <a:latin typeface="Overpass"/>
              <a:ea typeface="Overpass"/>
              <a:cs typeface="Overpass"/>
              <a:sym typeface="Overpas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7" name="Shape 2547"/>
        <p:cNvGrpSpPr/>
        <p:nvPr/>
      </p:nvGrpSpPr>
      <p:grpSpPr>
        <a:xfrm>
          <a:off x="0" y="0"/>
          <a:ext cx="0" cy="0"/>
          <a:chOff x="0" y="0"/>
          <a:chExt cx="0" cy="0"/>
        </a:xfrm>
      </p:grpSpPr>
      <p:sp>
        <p:nvSpPr>
          <p:cNvPr id="2548" name="Google Shape;2548;p269"/>
          <p:cNvSpPr/>
          <p:nvPr/>
        </p:nvSpPr>
        <p:spPr>
          <a:xfrm>
            <a:off x="1003625" y="2269725"/>
            <a:ext cx="7616100" cy="1179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6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550" name="Google Shape;2550;p269"/>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51" name="Google Shape;2551;p269"/>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Scott McCarty</a:t>
            </a:r>
            <a:endParaRPr sz="900">
              <a:solidFill>
                <a:srgbClr val="999999"/>
              </a:solidFill>
              <a:latin typeface="Overpass Light"/>
              <a:ea typeface="Overpass Light"/>
              <a:cs typeface="Overpass Light"/>
              <a:sym typeface="Overpass Light"/>
            </a:endParaRPr>
          </a:p>
        </p:txBody>
      </p:sp>
      <p:sp>
        <p:nvSpPr>
          <p:cNvPr id="2552" name="Google Shape;2552;p269"/>
          <p:cNvSpPr txBox="1"/>
          <p:nvPr/>
        </p:nvSpPr>
        <p:spPr>
          <a:xfrm>
            <a:off x="401425" y="669150"/>
            <a:ext cx="8514000" cy="3855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600">
                <a:latin typeface="Overpass Light"/>
                <a:ea typeface="Overpass Light"/>
                <a:cs typeface="Overpass Light"/>
                <a:sym typeface="Overpass Light"/>
              </a:rPr>
              <a:t>CRI-O Support in OpenShift</a:t>
            </a:r>
            <a:endParaRPr sz="2600">
              <a:latin typeface="Overpass Light"/>
              <a:ea typeface="Overpass Light"/>
              <a:cs typeface="Overpass Light"/>
              <a:sym typeface="Overpass Light"/>
            </a:endParaRPr>
          </a:p>
          <a:p>
            <a:pPr indent="0" lvl="0" marL="0" rtl="0" algn="l">
              <a:lnSpc>
                <a:spcPct val="130000"/>
              </a:lnSpc>
              <a:spcBef>
                <a:spcPts val="0"/>
              </a:spcBef>
              <a:spcAft>
                <a:spcPts val="0"/>
              </a:spcAft>
              <a:buNone/>
            </a:pPr>
            <a:r>
              <a:t/>
            </a:r>
            <a:endParaRPr sz="2600">
              <a:latin typeface="Overpass Light"/>
              <a:ea typeface="Overpass Light"/>
              <a:cs typeface="Overpass Light"/>
              <a:sym typeface="Overpass Light"/>
            </a:endParaRPr>
          </a:p>
        </p:txBody>
      </p:sp>
      <p:grpSp>
        <p:nvGrpSpPr>
          <p:cNvPr id="2553" name="Google Shape;2553;p269"/>
          <p:cNvGrpSpPr/>
          <p:nvPr/>
        </p:nvGrpSpPr>
        <p:grpSpPr>
          <a:xfrm>
            <a:off x="1003629" y="2442412"/>
            <a:ext cx="7482222" cy="877824"/>
            <a:chOff x="698829" y="2158693"/>
            <a:chExt cx="7482222" cy="877824"/>
          </a:xfrm>
        </p:grpSpPr>
        <p:pic>
          <p:nvPicPr>
            <p:cNvPr id="2554" name="Google Shape;2554;p269"/>
            <p:cNvPicPr preferRelativeResize="0"/>
            <p:nvPr/>
          </p:nvPicPr>
          <p:blipFill rotWithShape="1">
            <a:blip r:embed="rId3">
              <a:alphaModFix/>
            </a:blip>
            <a:srcRect b="0" l="0" r="64681" t="0"/>
            <a:stretch/>
          </p:blipFill>
          <p:spPr>
            <a:xfrm>
              <a:off x="1851000" y="2163265"/>
              <a:ext cx="914399" cy="868681"/>
            </a:xfrm>
            <a:prstGeom prst="rect">
              <a:avLst/>
            </a:prstGeom>
            <a:noFill/>
            <a:ln>
              <a:noFill/>
            </a:ln>
          </p:spPr>
        </p:pic>
        <p:pic>
          <p:nvPicPr>
            <p:cNvPr id="2555" name="Google Shape;2555;p269"/>
            <p:cNvPicPr preferRelativeResize="0"/>
            <p:nvPr/>
          </p:nvPicPr>
          <p:blipFill rotWithShape="1">
            <a:blip r:embed="rId4">
              <a:alphaModFix/>
            </a:blip>
            <a:srcRect b="22142" l="7076" r="6313" t="0"/>
            <a:stretch/>
          </p:blipFill>
          <p:spPr>
            <a:xfrm>
              <a:off x="7266650" y="2163265"/>
              <a:ext cx="914401" cy="868680"/>
            </a:xfrm>
            <a:prstGeom prst="rect">
              <a:avLst/>
            </a:prstGeom>
            <a:noFill/>
            <a:ln>
              <a:noFill/>
            </a:ln>
          </p:spPr>
        </p:pic>
        <p:pic>
          <p:nvPicPr>
            <p:cNvPr id="2556" name="Google Shape;2556;p269"/>
            <p:cNvPicPr preferRelativeResize="0"/>
            <p:nvPr/>
          </p:nvPicPr>
          <p:blipFill rotWithShape="1">
            <a:blip r:embed="rId5">
              <a:alphaModFix/>
            </a:blip>
            <a:srcRect b="0" l="0" r="77534" t="0"/>
            <a:stretch/>
          </p:blipFill>
          <p:spPr>
            <a:xfrm>
              <a:off x="4556875" y="2158693"/>
              <a:ext cx="914399" cy="877824"/>
            </a:xfrm>
            <a:prstGeom prst="rect">
              <a:avLst/>
            </a:prstGeom>
            <a:noFill/>
            <a:ln>
              <a:noFill/>
            </a:ln>
          </p:spPr>
        </p:pic>
        <p:sp>
          <p:nvSpPr>
            <p:cNvPr id="2557" name="Google Shape;2557;p269"/>
            <p:cNvSpPr txBox="1"/>
            <p:nvPr/>
          </p:nvSpPr>
          <p:spPr>
            <a:xfrm>
              <a:off x="698829" y="2352505"/>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CRI-O 1.13</a:t>
              </a:r>
              <a:endParaRPr>
                <a:latin typeface="Overpass Light"/>
                <a:ea typeface="Overpass Light"/>
                <a:cs typeface="Overpass Light"/>
                <a:sym typeface="Overpass Light"/>
              </a:endParaRPr>
            </a:p>
          </p:txBody>
        </p:sp>
        <p:sp>
          <p:nvSpPr>
            <p:cNvPr id="2558" name="Google Shape;2558;p269"/>
            <p:cNvSpPr txBox="1"/>
            <p:nvPr/>
          </p:nvSpPr>
          <p:spPr>
            <a:xfrm>
              <a:off x="3032174" y="2352505"/>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Kubernetes  1.13</a:t>
              </a:r>
              <a:endParaRPr>
                <a:latin typeface="Overpass Light"/>
                <a:ea typeface="Overpass Light"/>
                <a:cs typeface="Overpass Light"/>
                <a:sym typeface="Overpass Light"/>
              </a:endParaRPr>
            </a:p>
          </p:txBody>
        </p:sp>
        <p:sp>
          <p:nvSpPr>
            <p:cNvPr id="2559" name="Google Shape;2559;p269"/>
            <p:cNvSpPr txBox="1"/>
            <p:nvPr/>
          </p:nvSpPr>
          <p:spPr>
            <a:xfrm>
              <a:off x="5932982" y="2352505"/>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OpenShift 4.1</a:t>
              </a:r>
              <a:endParaRPr>
                <a:latin typeface="Overpass Light"/>
                <a:ea typeface="Overpass Light"/>
                <a:cs typeface="Overpass Light"/>
                <a:sym typeface="Overpass Light"/>
              </a:endParaRPr>
            </a:p>
          </p:txBody>
        </p:sp>
      </p:grpSp>
      <p:grpSp>
        <p:nvGrpSpPr>
          <p:cNvPr id="2560" name="Google Shape;2560;p269"/>
          <p:cNvGrpSpPr/>
          <p:nvPr/>
        </p:nvGrpSpPr>
        <p:grpSpPr>
          <a:xfrm>
            <a:off x="1187766" y="3585025"/>
            <a:ext cx="7162181" cy="574548"/>
            <a:chOff x="1079829" y="3204025"/>
            <a:chExt cx="7162181" cy="574548"/>
          </a:xfrm>
        </p:grpSpPr>
        <p:pic>
          <p:nvPicPr>
            <p:cNvPr id="2561" name="Google Shape;2561;p269"/>
            <p:cNvPicPr preferRelativeResize="0"/>
            <p:nvPr/>
          </p:nvPicPr>
          <p:blipFill rotWithShape="1">
            <a:blip r:embed="rId3">
              <a:alphaModFix/>
            </a:blip>
            <a:srcRect b="0" l="0" r="64681" t="0"/>
            <a:stretch/>
          </p:blipFill>
          <p:spPr>
            <a:xfrm>
              <a:off x="2232000" y="3208978"/>
              <a:ext cx="594357" cy="564641"/>
            </a:xfrm>
            <a:prstGeom prst="rect">
              <a:avLst/>
            </a:prstGeom>
            <a:noFill/>
            <a:ln>
              <a:noFill/>
            </a:ln>
          </p:spPr>
        </p:pic>
        <p:pic>
          <p:nvPicPr>
            <p:cNvPr id="2562" name="Google Shape;2562;p269"/>
            <p:cNvPicPr preferRelativeResize="0"/>
            <p:nvPr/>
          </p:nvPicPr>
          <p:blipFill rotWithShape="1">
            <a:blip r:embed="rId4">
              <a:alphaModFix/>
            </a:blip>
            <a:srcRect b="22142" l="7076" r="6313" t="0"/>
            <a:stretch/>
          </p:blipFill>
          <p:spPr>
            <a:xfrm>
              <a:off x="7647650" y="3208978"/>
              <a:ext cx="594360" cy="564641"/>
            </a:xfrm>
            <a:prstGeom prst="rect">
              <a:avLst/>
            </a:prstGeom>
            <a:noFill/>
            <a:ln>
              <a:noFill/>
            </a:ln>
          </p:spPr>
        </p:pic>
        <p:pic>
          <p:nvPicPr>
            <p:cNvPr id="2563" name="Google Shape;2563;p269"/>
            <p:cNvPicPr preferRelativeResize="0"/>
            <p:nvPr/>
          </p:nvPicPr>
          <p:blipFill rotWithShape="1">
            <a:blip r:embed="rId5">
              <a:alphaModFix/>
            </a:blip>
            <a:srcRect b="0" l="0" r="77534" t="0"/>
            <a:stretch/>
          </p:blipFill>
          <p:spPr>
            <a:xfrm>
              <a:off x="4910875" y="3204025"/>
              <a:ext cx="594360" cy="574548"/>
            </a:xfrm>
            <a:prstGeom prst="rect">
              <a:avLst/>
            </a:prstGeom>
            <a:noFill/>
            <a:ln>
              <a:noFill/>
            </a:ln>
          </p:spPr>
        </p:pic>
        <p:sp>
          <p:nvSpPr>
            <p:cNvPr id="2564" name="Google Shape;2564;p269"/>
            <p:cNvSpPr txBox="1"/>
            <p:nvPr/>
          </p:nvSpPr>
          <p:spPr>
            <a:xfrm>
              <a:off x="1079829" y="324619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1.14</a:t>
              </a:r>
              <a:endParaRPr sz="1000">
                <a:latin typeface="Overpass Light"/>
                <a:ea typeface="Overpass Light"/>
                <a:cs typeface="Overpass Light"/>
                <a:sym typeface="Overpass Light"/>
              </a:endParaRPr>
            </a:p>
          </p:txBody>
        </p:sp>
        <p:sp>
          <p:nvSpPr>
            <p:cNvPr id="2565" name="Google Shape;2565;p269"/>
            <p:cNvSpPr txBox="1"/>
            <p:nvPr/>
          </p:nvSpPr>
          <p:spPr>
            <a:xfrm>
              <a:off x="3413174" y="324619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1.14</a:t>
              </a:r>
              <a:endParaRPr sz="1000">
                <a:latin typeface="Overpass Light"/>
                <a:ea typeface="Overpass Light"/>
                <a:cs typeface="Overpass Light"/>
                <a:sym typeface="Overpass Light"/>
              </a:endParaRPr>
            </a:p>
          </p:txBody>
        </p:sp>
        <p:sp>
          <p:nvSpPr>
            <p:cNvPr id="2566" name="Google Shape;2566;p269"/>
            <p:cNvSpPr txBox="1"/>
            <p:nvPr/>
          </p:nvSpPr>
          <p:spPr>
            <a:xfrm>
              <a:off x="6313982" y="324619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4.2</a:t>
              </a:r>
              <a:endParaRPr sz="1000">
                <a:latin typeface="Overpass Light"/>
                <a:ea typeface="Overpass Light"/>
                <a:cs typeface="Overpass Light"/>
                <a:sym typeface="Overpass Light"/>
              </a:endParaRPr>
            </a:p>
          </p:txBody>
        </p:sp>
      </p:grpSp>
      <p:grpSp>
        <p:nvGrpSpPr>
          <p:cNvPr id="2567" name="Google Shape;2567;p269"/>
          <p:cNvGrpSpPr/>
          <p:nvPr/>
        </p:nvGrpSpPr>
        <p:grpSpPr>
          <a:xfrm>
            <a:off x="1187766" y="1603075"/>
            <a:ext cx="7162181" cy="574548"/>
            <a:chOff x="990904" y="1374475"/>
            <a:chExt cx="7162181" cy="574548"/>
          </a:xfrm>
        </p:grpSpPr>
        <p:pic>
          <p:nvPicPr>
            <p:cNvPr id="2568" name="Google Shape;2568;p269"/>
            <p:cNvPicPr preferRelativeResize="0"/>
            <p:nvPr/>
          </p:nvPicPr>
          <p:blipFill rotWithShape="1">
            <a:blip r:embed="rId3">
              <a:alphaModFix/>
            </a:blip>
            <a:srcRect b="0" l="0" r="64681" t="0"/>
            <a:stretch/>
          </p:blipFill>
          <p:spPr>
            <a:xfrm>
              <a:off x="2143075" y="1379428"/>
              <a:ext cx="594357" cy="564641"/>
            </a:xfrm>
            <a:prstGeom prst="rect">
              <a:avLst/>
            </a:prstGeom>
            <a:noFill/>
            <a:ln>
              <a:noFill/>
            </a:ln>
          </p:spPr>
        </p:pic>
        <p:pic>
          <p:nvPicPr>
            <p:cNvPr id="2569" name="Google Shape;2569;p269"/>
            <p:cNvPicPr preferRelativeResize="0"/>
            <p:nvPr/>
          </p:nvPicPr>
          <p:blipFill rotWithShape="1">
            <a:blip r:embed="rId4">
              <a:alphaModFix/>
            </a:blip>
            <a:srcRect b="22142" l="7076" r="6313" t="0"/>
            <a:stretch/>
          </p:blipFill>
          <p:spPr>
            <a:xfrm>
              <a:off x="7558725" y="1379428"/>
              <a:ext cx="594360" cy="564641"/>
            </a:xfrm>
            <a:prstGeom prst="rect">
              <a:avLst/>
            </a:prstGeom>
            <a:noFill/>
            <a:ln>
              <a:noFill/>
            </a:ln>
          </p:spPr>
        </p:pic>
        <p:pic>
          <p:nvPicPr>
            <p:cNvPr id="2570" name="Google Shape;2570;p269"/>
            <p:cNvPicPr preferRelativeResize="0"/>
            <p:nvPr/>
          </p:nvPicPr>
          <p:blipFill rotWithShape="1">
            <a:blip r:embed="rId5">
              <a:alphaModFix/>
            </a:blip>
            <a:srcRect b="0" l="0" r="77534" t="0"/>
            <a:stretch/>
          </p:blipFill>
          <p:spPr>
            <a:xfrm>
              <a:off x="4821950" y="1374475"/>
              <a:ext cx="594360" cy="574548"/>
            </a:xfrm>
            <a:prstGeom prst="rect">
              <a:avLst/>
            </a:prstGeom>
            <a:noFill/>
            <a:ln>
              <a:noFill/>
            </a:ln>
          </p:spPr>
        </p:pic>
        <p:sp>
          <p:nvSpPr>
            <p:cNvPr id="2571" name="Google Shape;2571;p269"/>
            <p:cNvSpPr txBox="1"/>
            <p:nvPr/>
          </p:nvSpPr>
          <p:spPr>
            <a:xfrm>
              <a:off x="990904" y="141664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1.12</a:t>
              </a:r>
              <a:endParaRPr sz="1000">
                <a:latin typeface="Overpass Light"/>
                <a:ea typeface="Overpass Light"/>
                <a:cs typeface="Overpass Light"/>
                <a:sym typeface="Overpass Light"/>
              </a:endParaRPr>
            </a:p>
          </p:txBody>
        </p:sp>
        <p:sp>
          <p:nvSpPr>
            <p:cNvPr id="2572" name="Google Shape;2572;p269"/>
            <p:cNvSpPr txBox="1"/>
            <p:nvPr/>
          </p:nvSpPr>
          <p:spPr>
            <a:xfrm>
              <a:off x="3324249" y="141664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1.12</a:t>
              </a:r>
              <a:endParaRPr sz="1000">
                <a:latin typeface="Overpass Light"/>
                <a:ea typeface="Overpass Light"/>
                <a:cs typeface="Overpass Light"/>
                <a:sym typeface="Overpass Light"/>
              </a:endParaRPr>
            </a:p>
          </p:txBody>
        </p:sp>
        <p:sp>
          <p:nvSpPr>
            <p:cNvPr id="2573" name="Google Shape;2573;p269"/>
            <p:cNvSpPr txBox="1"/>
            <p:nvPr/>
          </p:nvSpPr>
          <p:spPr>
            <a:xfrm>
              <a:off x="6225057" y="141664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4.0</a:t>
              </a:r>
              <a:endParaRPr sz="1000">
                <a:latin typeface="Overpass Light"/>
                <a:ea typeface="Overpass Light"/>
                <a:cs typeface="Overpass Light"/>
                <a:sym typeface="Overpass Light"/>
              </a:endParaRPr>
            </a:p>
          </p:txBody>
        </p:sp>
      </p:grpSp>
      <p:sp>
        <p:nvSpPr>
          <p:cNvPr id="2574" name="Google Shape;2574;p269"/>
          <p:cNvSpPr txBox="1"/>
          <p:nvPr>
            <p:ph idx="4294967295" type="subTitle"/>
          </p:nvPr>
        </p:nvSpPr>
        <p:spPr>
          <a:xfrm>
            <a:off x="415873" y="1066163"/>
            <a:ext cx="7490700" cy="328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400">
                <a:latin typeface="Overpass"/>
                <a:ea typeface="Overpass"/>
                <a:cs typeface="Overpass"/>
                <a:sym typeface="Overpass"/>
              </a:rPr>
              <a:t>CRI-O tracks and versions identical to Kubernetes, simplifying support permutations</a:t>
            </a:r>
            <a:endParaRPr sz="1400">
              <a:latin typeface="Overpass"/>
              <a:ea typeface="Overpass"/>
              <a:cs typeface="Overpass"/>
              <a:sym typeface="Overpas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7" name="Shape 1597"/>
        <p:cNvGrpSpPr/>
        <p:nvPr/>
      </p:nvGrpSpPr>
      <p:grpSpPr>
        <a:xfrm>
          <a:off x="0" y="0"/>
          <a:ext cx="0" cy="0"/>
          <a:chOff x="0" y="0"/>
          <a:chExt cx="0" cy="0"/>
        </a:xfrm>
      </p:grpSpPr>
      <p:sp>
        <p:nvSpPr>
          <p:cNvPr id="1598" name="Google Shape;1598;p216"/>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CNCF Ecosystem Slide</a:t>
            </a:r>
            <a:endParaRPr/>
          </a:p>
        </p:txBody>
      </p:sp>
      <p:sp>
        <p:nvSpPr>
          <p:cNvPr id="1599" name="Google Shape;1599;p2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600" name="Google Shape;1600;p2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1601" name="Google Shape;1601;p21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1602" name="Google Shape;1602;p21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8" name="Shape 2578"/>
        <p:cNvGrpSpPr/>
        <p:nvPr/>
      </p:nvGrpSpPr>
      <p:grpSpPr>
        <a:xfrm>
          <a:off x="0" y="0"/>
          <a:ext cx="0" cy="0"/>
          <a:chOff x="0" y="0"/>
          <a:chExt cx="0" cy="0"/>
        </a:xfrm>
      </p:grpSpPr>
      <p:sp>
        <p:nvSpPr>
          <p:cNvPr id="2579" name="Google Shape;2579;p2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580" name="Google Shape;2580;p2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81" name="Google Shape;2581;p270"/>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podman</a:t>
            </a:r>
            <a:endParaRPr/>
          </a:p>
        </p:txBody>
      </p:sp>
      <p:sp>
        <p:nvSpPr>
          <p:cNvPr id="2582" name="Google Shape;2582;p270"/>
          <p:cNvSpPr txBox="1"/>
          <p:nvPr>
            <p:ph idx="4294967295" type="subTitle"/>
          </p:nvPr>
        </p:nvSpPr>
        <p:spPr>
          <a:xfrm>
            <a:off x="3238484" y="1882932"/>
            <a:ext cx="2208600" cy="579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A docker-compatible CLI for containers</a:t>
            </a:r>
            <a:endParaRPr/>
          </a:p>
        </p:txBody>
      </p:sp>
      <p:sp>
        <p:nvSpPr>
          <p:cNvPr id="2583" name="Google Shape;2583;p270"/>
          <p:cNvSpPr txBox="1"/>
          <p:nvPr>
            <p:ph idx="4294967295" type="body"/>
          </p:nvPr>
        </p:nvSpPr>
        <p:spPr>
          <a:xfrm>
            <a:off x="3238484" y="2348231"/>
            <a:ext cx="2208600" cy="1217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Remote management API via Varlink</a:t>
            </a:r>
            <a:endParaRPr/>
          </a:p>
          <a:p>
            <a:pPr indent="-330200" lvl="0" marL="457200" rtl="0" algn="l">
              <a:spcBef>
                <a:spcPts val="0"/>
              </a:spcBef>
              <a:spcAft>
                <a:spcPts val="0"/>
              </a:spcAft>
              <a:buSzPts val="1600"/>
              <a:buChar char="●"/>
            </a:pPr>
            <a:r>
              <a:rPr lang="en"/>
              <a:t>Image/container tagging</a:t>
            </a:r>
            <a:endParaRPr/>
          </a:p>
          <a:p>
            <a:pPr indent="-330200" lvl="0" marL="457200" rtl="0" algn="l">
              <a:spcBef>
                <a:spcPts val="0"/>
              </a:spcBef>
              <a:spcAft>
                <a:spcPts val="0"/>
              </a:spcAft>
              <a:buSzPts val="1600"/>
              <a:buChar char="●"/>
            </a:pPr>
            <a:r>
              <a:rPr lang="en"/>
              <a:t>Advanced namespace isolation</a:t>
            </a:r>
            <a:endParaRPr/>
          </a:p>
          <a:p>
            <a:pPr indent="0" lvl="0" marL="457200" rtl="0" algn="l">
              <a:spcBef>
                <a:spcPts val="1600"/>
              </a:spcBef>
              <a:spcAft>
                <a:spcPts val="1600"/>
              </a:spcAft>
              <a:buNone/>
            </a:pPr>
            <a:r>
              <a:t/>
            </a:r>
            <a:endParaRPr/>
          </a:p>
        </p:txBody>
      </p:sp>
      <p:pic>
        <p:nvPicPr>
          <p:cNvPr id="2584" name="Google Shape;2584;p270"/>
          <p:cNvPicPr preferRelativeResize="0"/>
          <p:nvPr/>
        </p:nvPicPr>
        <p:blipFill rotWithShape="1">
          <a:blip r:embed="rId3">
            <a:alphaModFix/>
          </a:blip>
          <a:srcRect b="0" l="0" r="72988" t="0"/>
          <a:stretch/>
        </p:blipFill>
        <p:spPr>
          <a:xfrm>
            <a:off x="3381697" y="855075"/>
            <a:ext cx="965926" cy="913571"/>
          </a:xfrm>
          <a:prstGeom prst="rect">
            <a:avLst/>
          </a:prstGeom>
          <a:noFill/>
          <a:ln>
            <a:noFill/>
          </a:ln>
        </p:spPr>
      </p:pic>
      <p:pic>
        <p:nvPicPr>
          <p:cNvPr id="2585" name="Google Shape;2585;p270"/>
          <p:cNvPicPr preferRelativeResize="0"/>
          <p:nvPr/>
        </p:nvPicPr>
        <p:blipFill rotWithShape="1">
          <a:blip r:embed="rId3">
            <a:alphaModFix/>
          </a:blip>
          <a:srcRect b="0" l="28289" r="0" t="0"/>
          <a:stretch/>
        </p:blipFill>
        <p:spPr>
          <a:xfrm>
            <a:off x="4278747" y="959513"/>
            <a:ext cx="1626769" cy="579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9" name="Shape 2589"/>
        <p:cNvGrpSpPr/>
        <p:nvPr/>
      </p:nvGrpSpPr>
      <p:grpSpPr>
        <a:xfrm>
          <a:off x="0" y="0"/>
          <a:ext cx="0" cy="0"/>
          <a:chOff x="0" y="0"/>
          <a:chExt cx="0" cy="0"/>
        </a:xfrm>
      </p:grpSpPr>
      <p:sp>
        <p:nvSpPr>
          <p:cNvPr id="2590" name="Google Shape;2590;p2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591" name="Google Shape;2591;p2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92" name="Google Shape;2592;p271"/>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buildah</a:t>
            </a:r>
            <a:endParaRPr/>
          </a:p>
        </p:txBody>
      </p:sp>
      <p:pic>
        <p:nvPicPr>
          <p:cNvPr id="2593" name="Google Shape;2593;p271"/>
          <p:cNvPicPr preferRelativeResize="0"/>
          <p:nvPr/>
        </p:nvPicPr>
        <p:blipFill>
          <a:blip r:embed="rId3">
            <a:alphaModFix/>
          </a:blip>
          <a:stretch>
            <a:fillRect/>
          </a:stretch>
        </p:blipFill>
        <p:spPr>
          <a:xfrm>
            <a:off x="3285388" y="822450"/>
            <a:ext cx="2760650" cy="701325"/>
          </a:xfrm>
          <a:prstGeom prst="rect">
            <a:avLst/>
          </a:prstGeom>
          <a:noFill/>
          <a:ln>
            <a:noFill/>
          </a:ln>
        </p:spPr>
      </p:pic>
      <p:sp>
        <p:nvSpPr>
          <p:cNvPr id="2594" name="Google Shape;2594;p271"/>
          <p:cNvSpPr txBox="1"/>
          <p:nvPr>
            <p:ph idx="1" type="subTitle"/>
          </p:nvPr>
        </p:nvSpPr>
        <p:spPr>
          <a:xfrm>
            <a:off x="3467638" y="1806732"/>
            <a:ext cx="2208600" cy="5796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Secure &amp; flexible OCI container builds</a:t>
            </a:r>
            <a:endParaRPr>
              <a:latin typeface="Overpass"/>
              <a:ea typeface="Overpass"/>
              <a:cs typeface="Overpass"/>
              <a:sym typeface="Overpass"/>
            </a:endParaRPr>
          </a:p>
        </p:txBody>
      </p:sp>
      <p:sp>
        <p:nvSpPr>
          <p:cNvPr id="2595" name="Google Shape;2595;p271"/>
          <p:cNvSpPr txBox="1"/>
          <p:nvPr>
            <p:ph idx="4294967295" type="body"/>
          </p:nvPr>
        </p:nvSpPr>
        <p:spPr>
          <a:xfrm>
            <a:off x="3467638" y="2272031"/>
            <a:ext cx="2208600" cy="1217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Integrated into OCP build pods</a:t>
            </a:r>
            <a:endParaRPr/>
          </a:p>
          <a:p>
            <a:pPr indent="-330200" lvl="0" marL="457200" rtl="0" algn="l">
              <a:spcBef>
                <a:spcPts val="0"/>
              </a:spcBef>
              <a:spcAft>
                <a:spcPts val="0"/>
              </a:spcAft>
              <a:buSzPts val="1600"/>
              <a:buChar char="●"/>
            </a:pPr>
            <a:r>
              <a:rPr lang="en"/>
              <a:t>Performance improvements for knative enablement</a:t>
            </a:r>
            <a:endParaRPr/>
          </a:p>
          <a:p>
            <a:pPr indent="-330200" lvl="0" marL="457200" rtl="0" algn="l">
              <a:spcBef>
                <a:spcPts val="0"/>
              </a:spcBef>
              <a:spcAft>
                <a:spcPts val="0"/>
              </a:spcAft>
              <a:buSzPts val="1600"/>
              <a:buChar char="●"/>
            </a:pPr>
            <a:r>
              <a:rPr lang="en"/>
              <a:t>Image signing improvements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sp>
        <p:nvSpPr>
          <p:cNvPr id="2600" name="Google Shape;2600;p27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01" name="Google Shape;2601;p27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installation</a:t>
            </a:r>
            <a:endParaRPr/>
          </a:p>
        </p:txBody>
      </p:sp>
      <p:sp>
        <p:nvSpPr>
          <p:cNvPr id="2602" name="Google Shape;2602;p272"/>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Installer and user-provisioned infrastructure, bootstrap, and more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6" name="Shape 2606"/>
        <p:cNvGrpSpPr/>
        <p:nvPr/>
      </p:nvGrpSpPr>
      <p:grpSpPr>
        <a:xfrm>
          <a:off x="0" y="0"/>
          <a:ext cx="0" cy="0"/>
          <a:chOff x="0" y="0"/>
          <a:chExt cx="0" cy="0"/>
        </a:xfrm>
      </p:grpSpPr>
      <p:sp>
        <p:nvSpPr>
          <p:cNvPr id="2607" name="Google Shape;2607;p273"/>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OpenShift Bootstrap Process: Self-Managed Kubernetes</a:t>
            </a:r>
            <a:endParaRPr/>
          </a:p>
        </p:txBody>
      </p:sp>
      <p:sp>
        <p:nvSpPr>
          <p:cNvPr id="2608" name="Google Shape;2608;p27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609" name="Google Shape;2609;p2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Installation</a:t>
            </a:r>
            <a:endParaRPr/>
          </a:p>
        </p:txBody>
      </p:sp>
      <p:sp>
        <p:nvSpPr>
          <p:cNvPr id="2610" name="Google Shape;2610;p273"/>
          <p:cNvSpPr txBox="1"/>
          <p:nvPr/>
        </p:nvSpPr>
        <p:spPr>
          <a:xfrm>
            <a:off x="343650" y="1288350"/>
            <a:ext cx="8686800" cy="319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How to boot a self-managed cluster:</a:t>
            </a:r>
            <a:endParaRPr b="1" sz="11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OpenShift 4 is unique in that management extends all the way down to the operating system</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Every machine boots with a configuration that references resources hosted in the cluster it joins enabling cluster to manage itself </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Downside is that every machine looking to join the cluster is waiting on the cluster to be created</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Dependency loop is broken using a bootstrap machine, which acts as a temporary control plane whose sole purpose is bringing up the permanent control plane nodes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Permanent control plane nodes get booted and join the cluster leveraging the control plane on the bootstrap machine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Once the pivot to the permanent control plane takes place, the remaining worker nodes can be booted and join the cluster </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Bootstrapping process step by step:</a:t>
            </a:r>
            <a:endParaRPr b="1" sz="11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machine boots and starts hosting the remote resources required for master machines to boot.</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Master machines fetch the remote resources from the bootstrap machine and finish booting.</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Master machines use the bootstrap node to form an etcd cluster.</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node starts a temporary Kubernetes control plane using the newly-created etcd cluster.</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Temporary control plane schedules the production control plane to the master machines.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Temporary control plane shuts down, yielding to the production control plane.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node injects OpenShift-specific components into the newly formed control plane.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Installer then tears down the bootstrap node or if user-provisioned, this needs to be performed by the administrator.</a:t>
            </a:r>
            <a:endParaRPr sz="1000">
              <a:latin typeface="Overpass Light"/>
              <a:ea typeface="Overpass Light"/>
              <a:cs typeface="Overpass Light"/>
              <a:sym typeface="Overpass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4" name="Shape 2614"/>
        <p:cNvGrpSpPr/>
        <p:nvPr/>
      </p:nvGrpSpPr>
      <p:grpSpPr>
        <a:xfrm>
          <a:off x="0" y="0"/>
          <a:ext cx="0" cy="0"/>
          <a:chOff x="0" y="0"/>
          <a:chExt cx="0" cy="0"/>
        </a:xfrm>
      </p:grpSpPr>
      <p:sp>
        <p:nvSpPr>
          <p:cNvPr id="2615" name="Google Shape;2615;p274"/>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everything deployed comes under management</a:t>
            </a:r>
            <a:endParaRPr/>
          </a:p>
        </p:txBody>
      </p:sp>
      <p:sp>
        <p:nvSpPr>
          <p:cNvPr id="2616" name="Google Shape;2616;p27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617" name="Google Shape;2617;p2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Installation</a:t>
            </a:r>
            <a:endParaRPr/>
          </a:p>
        </p:txBody>
      </p:sp>
      <p:sp>
        <p:nvSpPr>
          <p:cNvPr id="2618" name="Google Shape;2618;p274"/>
          <p:cNvSpPr txBox="1"/>
          <p:nvPr/>
        </p:nvSpPr>
        <p:spPr>
          <a:xfrm>
            <a:off x="343650" y="1288350"/>
            <a:ext cx="8686800" cy="319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Masters (Special)</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Terraform provisions initial masters*</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Machine API adopts existing masters post-provision</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Each master is a standalone Machine object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Termination protection (avoid self-destruction)</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Workers</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Each Machine Pool corresponds to MachineSet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Optionally autoscale (min,max) and health check (replace if not ready &gt; X minutes)</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Multi-AZ</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MachineSets scoped to single AZ</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Installer stripes N machine sets across AZs by default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Post-install best effort balance via cluster autoscaler</a:t>
            </a:r>
            <a:endParaRPr sz="1100">
              <a:solidFill>
                <a:schemeClr val="dk1"/>
              </a:solidFill>
              <a:latin typeface="Overpass"/>
              <a:ea typeface="Overpass"/>
              <a:cs typeface="Overpass"/>
              <a:sym typeface="Overpas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2" name="Shape 2622"/>
        <p:cNvGrpSpPr/>
        <p:nvPr/>
      </p:nvGrpSpPr>
      <p:grpSpPr>
        <a:xfrm>
          <a:off x="0" y="0"/>
          <a:ext cx="0" cy="0"/>
          <a:chOff x="0" y="0"/>
          <a:chExt cx="0" cy="0"/>
        </a:xfrm>
      </p:grpSpPr>
      <p:sp>
        <p:nvSpPr>
          <p:cNvPr id="2623" name="Google Shape;2623;p27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24" name="Google Shape;2624;p27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a:t>
            </a:r>
            <a:br>
              <a:rPr lang="en"/>
            </a:br>
            <a:r>
              <a:rPr lang="en"/>
              <a:t>Cluster Management</a:t>
            </a:r>
            <a:endParaRPr/>
          </a:p>
        </p:txBody>
      </p:sp>
      <p:sp>
        <p:nvSpPr>
          <p:cNvPr id="2625" name="Google Shape;2625;p275"/>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Powered by Operators, OpenShift 4 automates many cluster management activities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9" name="Shape 2629"/>
        <p:cNvGrpSpPr/>
        <p:nvPr/>
      </p:nvGrpSpPr>
      <p:grpSpPr>
        <a:xfrm>
          <a:off x="0" y="0"/>
          <a:ext cx="0" cy="0"/>
          <a:chOff x="0" y="0"/>
          <a:chExt cx="0" cy="0"/>
        </a:xfrm>
      </p:grpSpPr>
      <p:cxnSp>
        <p:nvCxnSpPr>
          <p:cNvPr id="2630" name="Google Shape;2630;p276"/>
          <p:cNvCxnSpPr>
            <a:endCxn id="2631" idx="3"/>
          </p:cNvCxnSpPr>
          <p:nvPr/>
        </p:nvCxnSpPr>
        <p:spPr>
          <a:xfrm>
            <a:off x="4062363" y="3536372"/>
            <a:ext cx="1019400" cy="0"/>
          </a:xfrm>
          <a:prstGeom prst="straightConnector1">
            <a:avLst/>
          </a:prstGeom>
          <a:noFill/>
          <a:ln cap="flat" cmpd="sng" w="9525">
            <a:solidFill>
              <a:srgbClr val="3F9C35"/>
            </a:solidFill>
            <a:prstDash val="solid"/>
            <a:round/>
            <a:headEnd len="med" w="med" type="none"/>
            <a:tailEnd len="med" w="med" type="triangle"/>
          </a:ln>
        </p:spPr>
      </p:cxnSp>
      <p:cxnSp>
        <p:nvCxnSpPr>
          <p:cNvPr id="2632" name="Google Shape;2632;p276"/>
          <p:cNvCxnSpPr>
            <a:stCxn id="2633" idx="3"/>
            <a:endCxn id="2634" idx="3"/>
          </p:cNvCxnSpPr>
          <p:nvPr/>
        </p:nvCxnSpPr>
        <p:spPr>
          <a:xfrm>
            <a:off x="2922148" y="1676370"/>
            <a:ext cx="828600" cy="5400"/>
          </a:xfrm>
          <a:prstGeom prst="straightConnector1">
            <a:avLst/>
          </a:prstGeom>
          <a:noFill/>
          <a:ln cap="flat" cmpd="sng" w="9525">
            <a:solidFill>
              <a:srgbClr val="3F9C35"/>
            </a:solidFill>
            <a:prstDash val="solid"/>
            <a:round/>
            <a:headEnd len="med" w="med" type="none"/>
            <a:tailEnd len="med" w="med" type="triangle"/>
          </a:ln>
        </p:spPr>
      </p:cxnSp>
      <p:cxnSp>
        <p:nvCxnSpPr>
          <p:cNvPr id="2635" name="Google Shape;2635;p276"/>
          <p:cNvCxnSpPr>
            <a:stCxn id="2634" idx="0"/>
            <a:endCxn id="2636" idx="3"/>
          </p:cNvCxnSpPr>
          <p:nvPr/>
        </p:nvCxnSpPr>
        <p:spPr>
          <a:xfrm flipH="1" rot="10800000">
            <a:off x="4560052" y="1679097"/>
            <a:ext cx="810600" cy="2700"/>
          </a:xfrm>
          <a:prstGeom prst="straightConnector1">
            <a:avLst/>
          </a:prstGeom>
          <a:noFill/>
          <a:ln cap="flat" cmpd="sng" w="9525">
            <a:solidFill>
              <a:srgbClr val="3F9C35"/>
            </a:solidFill>
            <a:prstDash val="solid"/>
            <a:round/>
            <a:headEnd len="med" w="med" type="none"/>
            <a:tailEnd len="med" w="med" type="triangle"/>
          </a:ln>
        </p:spPr>
      </p:cxnSp>
      <p:sp>
        <p:nvSpPr>
          <p:cNvPr id="2637" name="Google Shape;2637;p2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638" name="Google Shape;2638;p27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39" name="Google Shape;2639;p276"/>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Over-the-air updates</a:t>
            </a:r>
            <a:endParaRPr/>
          </a:p>
        </p:txBody>
      </p:sp>
      <p:sp>
        <p:nvSpPr>
          <p:cNvPr id="2633" name="Google Shape;2633;p276"/>
          <p:cNvSpPr/>
          <p:nvPr/>
        </p:nvSpPr>
        <p:spPr>
          <a:xfrm>
            <a:off x="1191748" y="1111470"/>
            <a:ext cx="1730400" cy="1129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2640" name="Google Shape;2640;p276"/>
          <p:cNvSpPr/>
          <p:nvPr/>
        </p:nvSpPr>
        <p:spPr>
          <a:xfrm>
            <a:off x="1367082" y="17186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a:t>
            </a:r>
            <a:endParaRPr b="1" sz="800">
              <a:solidFill>
                <a:srgbClr val="FFFFFF"/>
              </a:solidFill>
              <a:latin typeface="Overpass"/>
              <a:ea typeface="Overpass"/>
              <a:cs typeface="Overpass"/>
              <a:sym typeface="Overpass"/>
            </a:endParaRPr>
          </a:p>
        </p:txBody>
      </p:sp>
      <p:sp>
        <p:nvSpPr>
          <p:cNvPr id="2641" name="Google Shape;2641;p276"/>
          <p:cNvSpPr/>
          <p:nvPr/>
        </p:nvSpPr>
        <p:spPr>
          <a:xfrm>
            <a:off x="1367082" y="12614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machine-config-operator</a:t>
            </a:r>
            <a:endParaRPr b="1" sz="800">
              <a:solidFill>
                <a:srgbClr val="FFFFFF"/>
              </a:solidFill>
              <a:latin typeface="Overpass"/>
              <a:ea typeface="Overpass"/>
              <a:cs typeface="Overpass"/>
              <a:sym typeface="Overpass"/>
            </a:endParaRPr>
          </a:p>
        </p:txBody>
      </p:sp>
      <p:sp>
        <p:nvSpPr>
          <p:cNvPr id="2642" name="Google Shape;2642;p276"/>
          <p:cNvSpPr/>
          <p:nvPr/>
        </p:nvSpPr>
        <p:spPr>
          <a:xfrm>
            <a:off x="1367082" y="14900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machine-os-content</a:t>
            </a:r>
            <a:endParaRPr b="1" sz="800">
              <a:solidFill>
                <a:srgbClr val="FFFFFF"/>
              </a:solidFill>
              <a:latin typeface="Overpass"/>
              <a:ea typeface="Overpass"/>
              <a:cs typeface="Overpass"/>
              <a:sym typeface="Overpass"/>
            </a:endParaRPr>
          </a:p>
        </p:txBody>
      </p:sp>
      <p:sp>
        <p:nvSpPr>
          <p:cNvPr id="2643" name="Google Shape;2643;p276"/>
          <p:cNvSpPr/>
          <p:nvPr/>
        </p:nvSpPr>
        <p:spPr>
          <a:xfrm>
            <a:off x="1367082" y="19472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a:t>
            </a:r>
            <a:endParaRPr b="1" sz="800">
              <a:solidFill>
                <a:srgbClr val="FFFFFF"/>
              </a:solidFill>
              <a:latin typeface="Overpass"/>
              <a:ea typeface="Overpass"/>
              <a:cs typeface="Overpass"/>
              <a:sym typeface="Overpass"/>
            </a:endParaRPr>
          </a:p>
        </p:txBody>
      </p:sp>
      <p:grpSp>
        <p:nvGrpSpPr>
          <p:cNvPr id="2644" name="Google Shape;2644;p276"/>
          <p:cNvGrpSpPr/>
          <p:nvPr/>
        </p:nvGrpSpPr>
        <p:grpSpPr>
          <a:xfrm>
            <a:off x="3750788" y="1329763"/>
            <a:ext cx="809265" cy="704068"/>
            <a:chOff x="5005169" y="3522802"/>
            <a:chExt cx="1234200" cy="1069200"/>
          </a:xfrm>
        </p:grpSpPr>
        <p:sp>
          <p:nvSpPr>
            <p:cNvPr id="2634" name="Google Shape;2634;p27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45" name="Google Shape;2645;p27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Cluster</a:t>
              </a:r>
              <a:br>
                <a:rPr lang="en" sz="900">
                  <a:latin typeface="Overpass SemiBold"/>
                  <a:ea typeface="Overpass SemiBold"/>
                  <a:cs typeface="Overpass SemiBold"/>
                  <a:sym typeface="Overpass SemiBold"/>
                </a:rPr>
              </a:br>
              <a:r>
                <a:rPr lang="en" sz="900">
                  <a:latin typeface="Overpass SemiBold"/>
                  <a:ea typeface="Overpass SemiBold"/>
                  <a:cs typeface="Overpass SemiBold"/>
                  <a:sym typeface="Overpass SemiBold"/>
                </a:rPr>
                <a:t>Version</a:t>
              </a:r>
              <a:br>
                <a:rPr lang="en" sz="900">
                  <a:latin typeface="Overpass SemiBold"/>
                  <a:ea typeface="Overpass SemiBold"/>
                  <a:cs typeface="Overpass SemiBold"/>
                  <a:sym typeface="Overpass SemiBold"/>
                </a:rPr>
              </a:br>
              <a:r>
                <a:rPr lang="en" sz="900">
                  <a:latin typeface="Overpass SemiBold"/>
                  <a:ea typeface="Overpass SemiBold"/>
                  <a:cs typeface="Overpass SemiBold"/>
                  <a:sym typeface="Overpass SemiBold"/>
                </a:rPr>
                <a:t>Operator</a:t>
              </a:r>
              <a:endParaRPr sz="900"/>
            </a:p>
          </p:txBody>
        </p:sp>
      </p:grpSp>
      <p:grpSp>
        <p:nvGrpSpPr>
          <p:cNvPr id="2646" name="Google Shape;2646;p276"/>
          <p:cNvGrpSpPr/>
          <p:nvPr/>
        </p:nvGrpSpPr>
        <p:grpSpPr>
          <a:xfrm>
            <a:off x="6990588" y="1252213"/>
            <a:ext cx="809265" cy="704068"/>
            <a:chOff x="5005169" y="3522802"/>
            <a:chExt cx="1234200" cy="1069200"/>
          </a:xfrm>
        </p:grpSpPr>
        <p:sp>
          <p:nvSpPr>
            <p:cNvPr id="2647" name="Google Shape;2647;p27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48" name="Google Shape;2648;p27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Machine Config Operator</a:t>
              </a:r>
              <a:endParaRPr sz="900">
                <a:latin typeface="Overpass"/>
                <a:ea typeface="Overpass"/>
                <a:cs typeface="Overpass"/>
                <a:sym typeface="Overpass"/>
              </a:endParaRPr>
            </a:p>
          </p:txBody>
        </p:sp>
      </p:grpSp>
      <p:grpSp>
        <p:nvGrpSpPr>
          <p:cNvPr id="2649" name="Google Shape;2649;p276"/>
          <p:cNvGrpSpPr/>
          <p:nvPr/>
        </p:nvGrpSpPr>
        <p:grpSpPr>
          <a:xfrm>
            <a:off x="7066788" y="1328413"/>
            <a:ext cx="809265" cy="704068"/>
            <a:chOff x="5005169" y="3522802"/>
            <a:chExt cx="1234200" cy="1069200"/>
          </a:xfrm>
        </p:grpSpPr>
        <p:sp>
          <p:nvSpPr>
            <p:cNvPr id="2650" name="Google Shape;2650;p27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51" name="Google Shape;2651;p27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Machine Config Operator</a:t>
              </a:r>
              <a:endParaRPr sz="900">
                <a:latin typeface="Overpass"/>
                <a:ea typeface="Overpass"/>
                <a:cs typeface="Overpass"/>
                <a:sym typeface="Overpass"/>
              </a:endParaRPr>
            </a:p>
          </p:txBody>
        </p:sp>
      </p:grpSp>
      <p:grpSp>
        <p:nvGrpSpPr>
          <p:cNvPr id="2652" name="Google Shape;2652;p276"/>
          <p:cNvGrpSpPr/>
          <p:nvPr/>
        </p:nvGrpSpPr>
        <p:grpSpPr>
          <a:xfrm>
            <a:off x="7142988" y="1404613"/>
            <a:ext cx="809265" cy="704068"/>
            <a:chOff x="5005169" y="3522802"/>
            <a:chExt cx="1234200" cy="1069200"/>
          </a:xfrm>
        </p:grpSpPr>
        <p:sp>
          <p:nvSpPr>
            <p:cNvPr id="2653" name="Google Shape;2653;p27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54" name="Google Shape;2654;p27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a:ea typeface="Overpass"/>
                  <a:cs typeface="Overpass"/>
                  <a:sym typeface="Overpass"/>
                </a:rPr>
                <a:t>Machine</a:t>
              </a:r>
              <a:br>
                <a:rPr lang="en" sz="900">
                  <a:latin typeface="Overpass"/>
                  <a:ea typeface="Overpass"/>
                  <a:cs typeface="Overpass"/>
                  <a:sym typeface="Overpass"/>
                </a:rPr>
              </a:br>
              <a:r>
                <a:rPr lang="en" sz="900">
                  <a:latin typeface="Overpass"/>
                  <a:ea typeface="Overpass"/>
                  <a:cs typeface="Overpass"/>
                  <a:sym typeface="Overpass"/>
                </a:rPr>
                <a:t>Config</a:t>
              </a:r>
              <a:br>
                <a:rPr lang="en" sz="900">
                  <a:latin typeface="Overpass"/>
                  <a:ea typeface="Overpass"/>
                  <a:cs typeface="Overpass"/>
                  <a:sym typeface="Overpass"/>
                </a:rPr>
              </a:br>
              <a:r>
                <a:rPr lang="en" sz="900">
                  <a:latin typeface="Overpass"/>
                  <a:ea typeface="Overpass"/>
                  <a:cs typeface="Overpass"/>
                  <a:sym typeface="Overpass"/>
                </a:rPr>
                <a:t>Daemons</a:t>
              </a:r>
              <a:endParaRPr sz="900">
                <a:latin typeface="Overpass"/>
                <a:ea typeface="Overpass"/>
                <a:cs typeface="Overpass"/>
                <a:sym typeface="Overpass"/>
              </a:endParaRPr>
            </a:p>
          </p:txBody>
        </p:sp>
      </p:grpSp>
      <p:cxnSp>
        <p:nvCxnSpPr>
          <p:cNvPr id="2655" name="Google Shape;2655;p276"/>
          <p:cNvCxnSpPr>
            <a:stCxn id="2636" idx="0"/>
            <a:endCxn id="2650" idx="3"/>
          </p:cNvCxnSpPr>
          <p:nvPr/>
        </p:nvCxnSpPr>
        <p:spPr>
          <a:xfrm>
            <a:off x="6179952" y="1679022"/>
            <a:ext cx="886800" cy="1500"/>
          </a:xfrm>
          <a:prstGeom prst="straightConnector1">
            <a:avLst/>
          </a:prstGeom>
          <a:noFill/>
          <a:ln cap="flat" cmpd="sng" w="9525">
            <a:solidFill>
              <a:srgbClr val="3F9C35"/>
            </a:solidFill>
            <a:prstDash val="solid"/>
            <a:round/>
            <a:headEnd len="med" w="med" type="none"/>
            <a:tailEnd len="med" w="med" type="triangle"/>
          </a:ln>
        </p:spPr>
      </p:cxnSp>
      <p:grpSp>
        <p:nvGrpSpPr>
          <p:cNvPr id="2656" name="Google Shape;2656;p276"/>
          <p:cNvGrpSpPr/>
          <p:nvPr/>
        </p:nvGrpSpPr>
        <p:grpSpPr>
          <a:xfrm>
            <a:off x="5370688" y="1326988"/>
            <a:ext cx="809265" cy="704068"/>
            <a:chOff x="5005169" y="3522802"/>
            <a:chExt cx="1234200" cy="1069200"/>
          </a:xfrm>
        </p:grpSpPr>
        <p:sp>
          <p:nvSpPr>
            <p:cNvPr id="2636" name="Google Shape;2636;p27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57" name="Google Shape;2657;p27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Machine Config Operator</a:t>
              </a:r>
              <a:endParaRPr sz="900">
                <a:latin typeface="Overpass"/>
                <a:ea typeface="Overpass"/>
                <a:cs typeface="Overpass"/>
                <a:sym typeface="Overpass"/>
              </a:endParaRPr>
            </a:p>
          </p:txBody>
        </p:sp>
      </p:grpSp>
      <p:sp>
        <p:nvSpPr>
          <p:cNvPr id="2658" name="Google Shape;2658;p276"/>
          <p:cNvSpPr txBox="1"/>
          <p:nvPr/>
        </p:nvSpPr>
        <p:spPr>
          <a:xfrm>
            <a:off x="6180000" y="1404625"/>
            <a:ext cx="8868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Rolling</a:t>
            </a:r>
            <a:endParaRPr sz="1000">
              <a:latin typeface="Overpass Light"/>
              <a:ea typeface="Overpass Light"/>
              <a:cs typeface="Overpass Light"/>
              <a:sym typeface="Overpass Light"/>
            </a:endParaRPr>
          </a:p>
        </p:txBody>
      </p:sp>
      <p:cxnSp>
        <p:nvCxnSpPr>
          <p:cNvPr id="2659" name="Google Shape;2659;p276"/>
          <p:cNvCxnSpPr/>
          <p:nvPr/>
        </p:nvCxnSpPr>
        <p:spPr>
          <a:xfrm>
            <a:off x="-65375" y="2709775"/>
            <a:ext cx="9299100" cy="0"/>
          </a:xfrm>
          <a:prstGeom prst="straightConnector1">
            <a:avLst/>
          </a:prstGeom>
          <a:noFill/>
          <a:ln cap="flat" cmpd="sng" w="9525">
            <a:solidFill>
              <a:schemeClr val="dk2"/>
            </a:solidFill>
            <a:prstDash val="dash"/>
            <a:round/>
            <a:headEnd len="med" w="med" type="none"/>
            <a:tailEnd len="med" w="med" type="none"/>
          </a:ln>
        </p:spPr>
      </p:cxnSp>
      <p:grpSp>
        <p:nvGrpSpPr>
          <p:cNvPr id="2660" name="Google Shape;2660;p276"/>
          <p:cNvGrpSpPr/>
          <p:nvPr/>
        </p:nvGrpSpPr>
        <p:grpSpPr>
          <a:xfrm>
            <a:off x="3252963" y="3184338"/>
            <a:ext cx="809265" cy="704068"/>
            <a:chOff x="5005169" y="3522802"/>
            <a:chExt cx="1234200" cy="1069200"/>
          </a:xfrm>
        </p:grpSpPr>
        <p:sp>
          <p:nvSpPr>
            <p:cNvPr id="2661" name="Google Shape;2661;p27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62" name="Google Shape;2662;p27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a:ea typeface="Overpass"/>
                  <a:cs typeface="Overpass"/>
                  <a:sym typeface="Overpass"/>
                </a:rPr>
                <a:t>Machine</a:t>
              </a:r>
              <a:br>
                <a:rPr lang="en" sz="900">
                  <a:latin typeface="Overpass"/>
                  <a:ea typeface="Overpass"/>
                  <a:cs typeface="Overpass"/>
                  <a:sym typeface="Overpass"/>
                </a:rPr>
              </a:br>
              <a:r>
                <a:rPr lang="en" sz="900">
                  <a:latin typeface="Overpass"/>
                  <a:ea typeface="Overpass"/>
                  <a:cs typeface="Overpass"/>
                  <a:sym typeface="Overpass"/>
                </a:rPr>
                <a:t>Config</a:t>
              </a:r>
              <a:br>
                <a:rPr lang="en" sz="900">
                  <a:latin typeface="Overpass"/>
                  <a:ea typeface="Overpass"/>
                  <a:cs typeface="Overpass"/>
                  <a:sym typeface="Overpass"/>
                </a:rPr>
              </a:br>
              <a:r>
                <a:rPr lang="en" sz="900">
                  <a:latin typeface="Overpass"/>
                  <a:ea typeface="Overpass"/>
                  <a:cs typeface="Overpass"/>
                  <a:sym typeface="Overpass"/>
                </a:rPr>
                <a:t>Daemon</a:t>
              </a:r>
              <a:endParaRPr sz="900">
                <a:latin typeface="Overpass"/>
                <a:ea typeface="Overpass"/>
                <a:cs typeface="Overpass"/>
                <a:sym typeface="Overpass"/>
              </a:endParaRPr>
            </a:p>
          </p:txBody>
        </p:sp>
      </p:grpSp>
      <p:sp>
        <p:nvSpPr>
          <p:cNvPr id="2663" name="Google Shape;2663;p276"/>
          <p:cNvSpPr txBox="1"/>
          <p:nvPr/>
        </p:nvSpPr>
        <p:spPr>
          <a:xfrm>
            <a:off x="3076050" y="3850675"/>
            <a:ext cx="1163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Download and mount update content into host</a:t>
            </a:r>
            <a:endParaRPr sz="1000">
              <a:latin typeface="Overpass Light"/>
              <a:ea typeface="Overpass Light"/>
              <a:cs typeface="Overpass Light"/>
              <a:sym typeface="Overpass Light"/>
            </a:endParaRPr>
          </a:p>
        </p:txBody>
      </p:sp>
      <p:grpSp>
        <p:nvGrpSpPr>
          <p:cNvPr id="2664" name="Google Shape;2664;p276"/>
          <p:cNvGrpSpPr/>
          <p:nvPr/>
        </p:nvGrpSpPr>
        <p:grpSpPr>
          <a:xfrm>
            <a:off x="5081763" y="3184338"/>
            <a:ext cx="809265" cy="704068"/>
            <a:chOff x="5005169" y="3522802"/>
            <a:chExt cx="1234200" cy="1069200"/>
          </a:xfrm>
        </p:grpSpPr>
        <p:sp>
          <p:nvSpPr>
            <p:cNvPr id="2631" name="Google Shape;2631;p27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65" name="Google Shape;2665;p27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a:ea typeface="Overpass"/>
                  <a:cs typeface="Overpass"/>
                  <a:sym typeface="Overpass"/>
                </a:rPr>
                <a:t>Machine</a:t>
              </a:r>
              <a:br>
                <a:rPr lang="en" sz="900">
                  <a:latin typeface="Overpass"/>
                  <a:ea typeface="Overpass"/>
                  <a:cs typeface="Overpass"/>
                  <a:sym typeface="Overpass"/>
                </a:rPr>
              </a:br>
              <a:r>
                <a:rPr lang="en" sz="900">
                  <a:latin typeface="Overpass"/>
                  <a:ea typeface="Overpass"/>
                  <a:cs typeface="Overpass"/>
                  <a:sym typeface="Overpass"/>
                </a:rPr>
                <a:t>Config</a:t>
              </a:r>
              <a:br>
                <a:rPr lang="en" sz="900">
                  <a:latin typeface="Overpass"/>
                  <a:ea typeface="Overpass"/>
                  <a:cs typeface="Overpass"/>
                  <a:sym typeface="Overpass"/>
                </a:rPr>
              </a:br>
              <a:r>
                <a:rPr lang="en" sz="900">
                  <a:latin typeface="Overpass"/>
                  <a:ea typeface="Overpass"/>
                  <a:cs typeface="Overpass"/>
                  <a:sym typeface="Overpass"/>
                </a:rPr>
                <a:t>Daemon</a:t>
              </a:r>
              <a:endParaRPr sz="900">
                <a:latin typeface="Overpass"/>
                <a:ea typeface="Overpass"/>
                <a:cs typeface="Overpass"/>
                <a:sym typeface="Overpass"/>
              </a:endParaRPr>
            </a:p>
          </p:txBody>
        </p:sp>
      </p:grpSp>
      <p:sp>
        <p:nvSpPr>
          <p:cNvPr id="2666" name="Google Shape;2666;p276"/>
          <p:cNvSpPr txBox="1"/>
          <p:nvPr/>
        </p:nvSpPr>
        <p:spPr>
          <a:xfrm>
            <a:off x="4904850" y="3850675"/>
            <a:ext cx="1163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Update host using mounted content</a:t>
            </a:r>
            <a:endParaRPr sz="1000">
              <a:latin typeface="Overpass Light"/>
              <a:ea typeface="Overpass Light"/>
              <a:cs typeface="Overpass Light"/>
              <a:sym typeface="Overpass Light"/>
            </a:endParaRPr>
          </a:p>
        </p:txBody>
      </p:sp>
      <p:sp>
        <p:nvSpPr>
          <p:cNvPr id="2667" name="Google Shape;2667;p276"/>
          <p:cNvSpPr txBox="1"/>
          <p:nvPr/>
        </p:nvSpPr>
        <p:spPr>
          <a:xfrm>
            <a:off x="1191750" y="827900"/>
            <a:ext cx="17304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Release Payload Info</a:t>
            </a:r>
            <a:endParaRPr sz="1000">
              <a:latin typeface="Overpass Light"/>
              <a:ea typeface="Overpass Light"/>
              <a:cs typeface="Overpass Light"/>
              <a:sym typeface="Overpass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1" name="Shape 2671"/>
        <p:cNvGrpSpPr/>
        <p:nvPr/>
      </p:nvGrpSpPr>
      <p:grpSpPr>
        <a:xfrm>
          <a:off x="0" y="0"/>
          <a:ext cx="0" cy="0"/>
          <a:chOff x="0" y="0"/>
          <a:chExt cx="0" cy="0"/>
        </a:xfrm>
      </p:grpSpPr>
      <p:cxnSp>
        <p:nvCxnSpPr>
          <p:cNvPr id="2672" name="Google Shape;2672;p277"/>
          <p:cNvCxnSpPr>
            <a:stCxn id="2673" idx="0"/>
            <a:endCxn id="2674" idx="4"/>
          </p:cNvCxnSpPr>
          <p:nvPr/>
        </p:nvCxnSpPr>
        <p:spPr>
          <a:xfrm flipH="1" rot="5400000">
            <a:off x="6280750" y="2620160"/>
            <a:ext cx="1720500" cy="3300"/>
          </a:xfrm>
          <a:prstGeom prst="bentConnector3">
            <a:avLst>
              <a:gd fmla="val 49998" name="adj1"/>
            </a:avLst>
          </a:prstGeom>
          <a:noFill/>
          <a:ln cap="flat" cmpd="sng" w="9525">
            <a:solidFill>
              <a:srgbClr val="EC7A08"/>
            </a:solidFill>
            <a:prstDash val="solid"/>
            <a:round/>
            <a:headEnd len="med" w="med" type="none"/>
            <a:tailEnd len="med" w="med" type="triangle"/>
          </a:ln>
        </p:spPr>
      </p:cxnSp>
      <p:sp>
        <p:nvSpPr>
          <p:cNvPr id="2675" name="Google Shape;2675;p27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676" name="Google Shape;2676;p277"/>
          <p:cNvSpPr txBox="1"/>
          <p:nvPr>
            <p:ph idx="12" type="sldNum"/>
          </p:nvPr>
        </p:nvSpPr>
        <p:spPr>
          <a:xfrm>
            <a:off x="64008" y="4626864"/>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77" name="Google Shape;2677;p277"/>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Cloud API</a:t>
            </a:r>
            <a:endParaRPr/>
          </a:p>
        </p:txBody>
      </p:sp>
      <p:grpSp>
        <p:nvGrpSpPr>
          <p:cNvPr id="2678" name="Google Shape;2678;p277"/>
          <p:cNvGrpSpPr/>
          <p:nvPr/>
        </p:nvGrpSpPr>
        <p:grpSpPr>
          <a:xfrm>
            <a:off x="1571293" y="1149000"/>
            <a:ext cx="708184" cy="612652"/>
            <a:chOff x="5005169" y="3522802"/>
            <a:chExt cx="1234200" cy="1069200"/>
          </a:xfrm>
        </p:grpSpPr>
        <p:sp>
          <p:nvSpPr>
            <p:cNvPr id="2679" name="Google Shape;2679;p277"/>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80" name="Google Shape;2680;p27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681" name="Google Shape;2681;p277"/>
          <p:cNvGrpSpPr/>
          <p:nvPr/>
        </p:nvGrpSpPr>
        <p:grpSpPr>
          <a:xfrm>
            <a:off x="2517968" y="1149000"/>
            <a:ext cx="708184" cy="612652"/>
            <a:chOff x="5005169" y="3522802"/>
            <a:chExt cx="1234200" cy="1069200"/>
          </a:xfrm>
        </p:grpSpPr>
        <p:sp>
          <p:nvSpPr>
            <p:cNvPr id="2682" name="Google Shape;2682;p27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83" name="Google Shape;2683;p27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684" name="Google Shape;2684;p277"/>
          <p:cNvSpPr txBox="1"/>
          <p:nvPr/>
        </p:nvSpPr>
        <p:spPr>
          <a:xfrm>
            <a:off x="1456788" y="1723730"/>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Machine Deployment Controller</a:t>
            </a:r>
            <a:endParaRPr sz="1000">
              <a:latin typeface="Overpass Light"/>
              <a:ea typeface="Overpass Light"/>
              <a:cs typeface="Overpass Light"/>
              <a:sym typeface="Overpass Light"/>
            </a:endParaRPr>
          </a:p>
        </p:txBody>
      </p:sp>
      <p:sp>
        <p:nvSpPr>
          <p:cNvPr id="2685" name="Google Shape;2685;p277"/>
          <p:cNvSpPr txBox="1"/>
          <p:nvPr/>
        </p:nvSpPr>
        <p:spPr>
          <a:xfrm>
            <a:off x="2209063" y="86580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MachineDeployment</a:t>
            </a:r>
            <a:endParaRPr sz="800">
              <a:latin typeface="Courier"/>
              <a:ea typeface="Courier"/>
              <a:cs typeface="Courier"/>
              <a:sym typeface="Courier"/>
            </a:endParaRPr>
          </a:p>
        </p:txBody>
      </p:sp>
      <p:grpSp>
        <p:nvGrpSpPr>
          <p:cNvPr id="2686" name="Google Shape;2686;p277"/>
          <p:cNvGrpSpPr/>
          <p:nvPr/>
        </p:nvGrpSpPr>
        <p:grpSpPr>
          <a:xfrm>
            <a:off x="3704893" y="1149000"/>
            <a:ext cx="708184" cy="612652"/>
            <a:chOff x="5005169" y="3522802"/>
            <a:chExt cx="1234200" cy="1069200"/>
          </a:xfrm>
        </p:grpSpPr>
        <p:sp>
          <p:nvSpPr>
            <p:cNvPr id="2687" name="Google Shape;2687;p277"/>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88" name="Google Shape;2688;p27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689" name="Google Shape;2689;p277"/>
          <p:cNvGrpSpPr/>
          <p:nvPr/>
        </p:nvGrpSpPr>
        <p:grpSpPr>
          <a:xfrm>
            <a:off x="4651568" y="1149000"/>
            <a:ext cx="708184" cy="612652"/>
            <a:chOff x="5005169" y="3522802"/>
            <a:chExt cx="1234200" cy="1069200"/>
          </a:xfrm>
        </p:grpSpPr>
        <p:sp>
          <p:nvSpPr>
            <p:cNvPr id="2690" name="Google Shape;2690;p27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91" name="Google Shape;2691;p27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692" name="Google Shape;2692;p277"/>
          <p:cNvSpPr txBox="1"/>
          <p:nvPr/>
        </p:nvSpPr>
        <p:spPr>
          <a:xfrm>
            <a:off x="3590388" y="1723730"/>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Machine Set Controller</a:t>
            </a:r>
            <a:endParaRPr sz="1000">
              <a:latin typeface="Overpass Light"/>
              <a:ea typeface="Overpass Light"/>
              <a:cs typeface="Overpass Light"/>
              <a:sym typeface="Overpass Light"/>
            </a:endParaRPr>
          </a:p>
        </p:txBody>
      </p:sp>
      <p:sp>
        <p:nvSpPr>
          <p:cNvPr id="2693" name="Google Shape;2693;p277"/>
          <p:cNvSpPr txBox="1"/>
          <p:nvPr/>
        </p:nvSpPr>
        <p:spPr>
          <a:xfrm>
            <a:off x="4342663" y="86580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MachineSet</a:t>
            </a:r>
            <a:endParaRPr sz="800">
              <a:latin typeface="Courier"/>
              <a:ea typeface="Courier"/>
              <a:cs typeface="Courier"/>
              <a:sym typeface="Courier"/>
            </a:endParaRPr>
          </a:p>
        </p:txBody>
      </p:sp>
      <p:cxnSp>
        <p:nvCxnSpPr>
          <p:cNvPr id="2694" name="Google Shape;2694;p277"/>
          <p:cNvCxnSpPr>
            <a:stCxn id="2682" idx="3"/>
            <a:endCxn id="2679" idx="0"/>
          </p:cNvCxnSpPr>
          <p:nvPr/>
        </p:nvCxnSpPr>
        <p:spPr>
          <a:xfrm rot="10800000">
            <a:off x="2279468" y="1455325"/>
            <a:ext cx="238500" cy="0"/>
          </a:xfrm>
          <a:prstGeom prst="straightConnector1">
            <a:avLst/>
          </a:prstGeom>
          <a:noFill/>
          <a:ln cap="flat" cmpd="sng" w="9525">
            <a:solidFill>
              <a:schemeClr val="dk2"/>
            </a:solidFill>
            <a:prstDash val="solid"/>
            <a:round/>
            <a:headEnd len="med" w="med" type="none"/>
            <a:tailEnd len="med" w="med" type="triangle"/>
          </a:ln>
        </p:spPr>
      </p:cxnSp>
      <p:cxnSp>
        <p:nvCxnSpPr>
          <p:cNvPr id="2695" name="Google Shape;2695;p277"/>
          <p:cNvCxnSpPr>
            <a:stCxn id="2690" idx="3"/>
            <a:endCxn id="2687" idx="0"/>
          </p:cNvCxnSpPr>
          <p:nvPr/>
        </p:nvCxnSpPr>
        <p:spPr>
          <a:xfrm rot="10800000">
            <a:off x="4413068" y="1455325"/>
            <a:ext cx="238500" cy="0"/>
          </a:xfrm>
          <a:prstGeom prst="straightConnector1">
            <a:avLst/>
          </a:prstGeom>
          <a:noFill/>
          <a:ln cap="flat" cmpd="sng" w="9525">
            <a:solidFill>
              <a:schemeClr val="dk2"/>
            </a:solidFill>
            <a:prstDash val="solid"/>
            <a:round/>
            <a:headEnd len="med" w="med" type="none"/>
            <a:tailEnd len="med" w="med" type="triangle"/>
          </a:ln>
        </p:spPr>
      </p:cxnSp>
      <p:cxnSp>
        <p:nvCxnSpPr>
          <p:cNvPr id="2696" name="Google Shape;2696;p277"/>
          <p:cNvCxnSpPr>
            <a:stCxn id="2680" idx="0"/>
            <a:endCxn id="2693" idx="0"/>
          </p:cNvCxnSpPr>
          <p:nvPr/>
        </p:nvCxnSpPr>
        <p:spPr>
          <a:xfrm rot="-5400000">
            <a:off x="3322035" y="-530711"/>
            <a:ext cx="287100" cy="3080400"/>
          </a:xfrm>
          <a:prstGeom prst="bentConnector3">
            <a:avLst>
              <a:gd fmla="val 182988" name="adj1"/>
            </a:avLst>
          </a:prstGeom>
          <a:noFill/>
          <a:ln cap="flat" cmpd="sng" w="9525">
            <a:solidFill>
              <a:srgbClr val="EC7A08"/>
            </a:solidFill>
            <a:prstDash val="solid"/>
            <a:round/>
            <a:headEnd len="med" w="med" type="none"/>
            <a:tailEnd len="med" w="med" type="triangle"/>
          </a:ln>
        </p:spPr>
      </p:cxnSp>
      <p:grpSp>
        <p:nvGrpSpPr>
          <p:cNvPr id="2697" name="Google Shape;2697;p277"/>
          <p:cNvGrpSpPr/>
          <p:nvPr/>
        </p:nvGrpSpPr>
        <p:grpSpPr>
          <a:xfrm>
            <a:off x="5838493" y="1153025"/>
            <a:ext cx="708184" cy="612652"/>
            <a:chOff x="5005169" y="3522802"/>
            <a:chExt cx="1234200" cy="1069200"/>
          </a:xfrm>
        </p:grpSpPr>
        <p:sp>
          <p:nvSpPr>
            <p:cNvPr id="2698" name="Google Shape;2698;p277"/>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99" name="Google Shape;2699;p27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700" name="Google Shape;2700;p277"/>
          <p:cNvGrpSpPr/>
          <p:nvPr/>
        </p:nvGrpSpPr>
        <p:grpSpPr>
          <a:xfrm>
            <a:off x="6785168" y="1153025"/>
            <a:ext cx="708184" cy="612652"/>
            <a:chOff x="5005169" y="3522802"/>
            <a:chExt cx="1234200" cy="1069200"/>
          </a:xfrm>
        </p:grpSpPr>
        <p:sp>
          <p:nvSpPr>
            <p:cNvPr id="2701" name="Google Shape;2701;p27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74" name="Google Shape;2674;p27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702" name="Google Shape;2702;p277"/>
          <p:cNvSpPr txBox="1"/>
          <p:nvPr/>
        </p:nvSpPr>
        <p:spPr>
          <a:xfrm>
            <a:off x="5723988" y="1727755"/>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Machine Controller</a:t>
            </a:r>
            <a:endParaRPr sz="1000">
              <a:latin typeface="Overpass Light"/>
              <a:ea typeface="Overpass Light"/>
              <a:cs typeface="Overpass Light"/>
              <a:sym typeface="Overpass Light"/>
            </a:endParaRPr>
          </a:p>
        </p:txBody>
      </p:sp>
      <p:sp>
        <p:nvSpPr>
          <p:cNvPr id="2703" name="Google Shape;2703;p277"/>
          <p:cNvSpPr txBox="1"/>
          <p:nvPr/>
        </p:nvSpPr>
        <p:spPr>
          <a:xfrm>
            <a:off x="6476263" y="86580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Machine</a:t>
            </a:r>
            <a:endParaRPr sz="800">
              <a:latin typeface="Courier"/>
              <a:ea typeface="Courier"/>
              <a:cs typeface="Courier"/>
              <a:sym typeface="Courier"/>
            </a:endParaRPr>
          </a:p>
        </p:txBody>
      </p:sp>
      <p:cxnSp>
        <p:nvCxnSpPr>
          <p:cNvPr id="2704" name="Google Shape;2704;p277"/>
          <p:cNvCxnSpPr>
            <a:stCxn id="2688" idx="0"/>
            <a:endCxn id="2703" idx="0"/>
          </p:cNvCxnSpPr>
          <p:nvPr/>
        </p:nvCxnSpPr>
        <p:spPr>
          <a:xfrm rot="-5400000">
            <a:off x="5455635" y="-530711"/>
            <a:ext cx="287100" cy="3080400"/>
          </a:xfrm>
          <a:prstGeom prst="bentConnector3">
            <a:avLst>
              <a:gd fmla="val 154583" name="adj1"/>
            </a:avLst>
          </a:prstGeom>
          <a:noFill/>
          <a:ln cap="flat" cmpd="sng" w="9525">
            <a:solidFill>
              <a:srgbClr val="EC7A08"/>
            </a:solidFill>
            <a:prstDash val="solid"/>
            <a:round/>
            <a:headEnd len="med" w="med" type="none"/>
            <a:tailEnd len="med" w="med" type="triangle"/>
          </a:ln>
        </p:spPr>
      </p:cxnSp>
      <p:cxnSp>
        <p:nvCxnSpPr>
          <p:cNvPr id="2705" name="Google Shape;2705;p277"/>
          <p:cNvCxnSpPr>
            <a:stCxn id="2701" idx="3"/>
            <a:endCxn id="2698" idx="0"/>
          </p:cNvCxnSpPr>
          <p:nvPr/>
        </p:nvCxnSpPr>
        <p:spPr>
          <a:xfrm rot="10800000">
            <a:off x="6546668" y="1459350"/>
            <a:ext cx="238500" cy="0"/>
          </a:xfrm>
          <a:prstGeom prst="straightConnector1">
            <a:avLst/>
          </a:prstGeom>
          <a:noFill/>
          <a:ln cap="flat" cmpd="sng" w="9525">
            <a:solidFill>
              <a:schemeClr val="dk2"/>
            </a:solidFill>
            <a:prstDash val="solid"/>
            <a:round/>
            <a:headEnd len="med" w="med" type="none"/>
            <a:tailEnd len="med" w="med" type="triangle"/>
          </a:ln>
        </p:spPr>
      </p:cxnSp>
      <p:sp>
        <p:nvSpPr>
          <p:cNvPr id="2706" name="Google Shape;2706;p277"/>
          <p:cNvSpPr/>
          <p:nvPr/>
        </p:nvSpPr>
        <p:spPr>
          <a:xfrm>
            <a:off x="4118163" y="2253618"/>
            <a:ext cx="906660" cy="69746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Cloud</a:t>
            </a:r>
            <a:endParaRPr sz="1000">
              <a:latin typeface="Overpass"/>
              <a:ea typeface="Overpass"/>
              <a:cs typeface="Overpass"/>
              <a:sym typeface="Overpass"/>
            </a:endParaRPr>
          </a:p>
        </p:txBody>
      </p:sp>
      <p:sp>
        <p:nvSpPr>
          <p:cNvPr id="2707" name="Google Shape;2707;p277"/>
          <p:cNvSpPr/>
          <p:nvPr/>
        </p:nvSpPr>
        <p:spPr>
          <a:xfrm>
            <a:off x="4234138" y="3421585"/>
            <a:ext cx="674700" cy="7314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77"/>
          <p:cNvSpPr/>
          <p:nvPr/>
        </p:nvSpPr>
        <p:spPr>
          <a:xfrm>
            <a:off x="4234138" y="4055230"/>
            <a:ext cx="674700" cy="97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Instance</a:t>
            </a:r>
            <a:endParaRPr sz="800"/>
          </a:p>
        </p:txBody>
      </p:sp>
      <p:sp>
        <p:nvSpPr>
          <p:cNvPr id="2709" name="Google Shape;2709;p277"/>
          <p:cNvSpPr/>
          <p:nvPr/>
        </p:nvSpPr>
        <p:spPr>
          <a:xfrm>
            <a:off x="1341738" y="541605"/>
            <a:ext cx="2124600" cy="2104200"/>
          </a:xfrm>
          <a:prstGeom prst="rect">
            <a:avLst/>
          </a:prstGeom>
          <a:noFill/>
          <a:ln cap="flat" cmpd="sng" w="9525">
            <a:solidFill>
              <a:schemeClr val="dk2"/>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Future</a:t>
            </a:r>
            <a:endParaRPr sz="1000">
              <a:latin typeface="Overpass"/>
              <a:ea typeface="Overpass"/>
              <a:cs typeface="Overpass"/>
              <a:sym typeface="Overpass"/>
            </a:endParaRPr>
          </a:p>
        </p:txBody>
      </p:sp>
      <p:grpSp>
        <p:nvGrpSpPr>
          <p:cNvPr id="2710" name="Google Shape;2710;p277"/>
          <p:cNvGrpSpPr/>
          <p:nvPr/>
        </p:nvGrpSpPr>
        <p:grpSpPr>
          <a:xfrm>
            <a:off x="6788558" y="3478020"/>
            <a:ext cx="708184" cy="612652"/>
            <a:chOff x="5005169" y="3522802"/>
            <a:chExt cx="1234200" cy="1069200"/>
          </a:xfrm>
        </p:grpSpPr>
        <p:sp>
          <p:nvSpPr>
            <p:cNvPr id="2711" name="Google Shape;2711;p277"/>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73" name="Google Shape;2673;p27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712" name="Google Shape;2712;p277"/>
          <p:cNvGrpSpPr/>
          <p:nvPr/>
        </p:nvGrpSpPr>
        <p:grpSpPr>
          <a:xfrm>
            <a:off x="5837582" y="3480950"/>
            <a:ext cx="708184" cy="612652"/>
            <a:chOff x="5005169" y="3522802"/>
            <a:chExt cx="1234200" cy="1069200"/>
          </a:xfrm>
        </p:grpSpPr>
        <p:sp>
          <p:nvSpPr>
            <p:cNvPr id="2713" name="Google Shape;2713;p27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714" name="Google Shape;2714;p27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715" name="Google Shape;2715;p277"/>
          <p:cNvSpPr txBox="1"/>
          <p:nvPr/>
        </p:nvSpPr>
        <p:spPr>
          <a:xfrm>
            <a:off x="6670650" y="4055226"/>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NodeLink Controller</a:t>
            </a:r>
            <a:endParaRPr sz="1000">
              <a:latin typeface="Overpass Light"/>
              <a:ea typeface="Overpass Light"/>
              <a:cs typeface="Overpass Light"/>
              <a:sym typeface="Overpass Light"/>
            </a:endParaRPr>
          </a:p>
        </p:txBody>
      </p:sp>
      <p:sp>
        <p:nvSpPr>
          <p:cNvPr id="2716" name="Google Shape;2716;p277"/>
          <p:cNvSpPr txBox="1"/>
          <p:nvPr/>
        </p:nvSpPr>
        <p:spPr>
          <a:xfrm>
            <a:off x="5529588" y="319885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Node</a:t>
            </a:r>
            <a:endParaRPr sz="800">
              <a:latin typeface="Courier"/>
              <a:ea typeface="Courier"/>
              <a:cs typeface="Courier"/>
              <a:sym typeface="Courier"/>
            </a:endParaRPr>
          </a:p>
        </p:txBody>
      </p:sp>
      <p:cxnSp>
        <p:nvCxnSpPr>
          <p:cNvPr id="2717" name="Google Shape;2717;p277"/>
          <p:cNvCxnSpPr>
            <a:stCxn id="2706" idx="1"/>
            <a:endCxn id="2707" idx="0"/>
          </p:cNvCxnSpPr>
          <p:nvPr/>
        </p:nvCxnSpPr>
        <p:spPr>
          <a:xfrm>
            <a:off x="4571493" y="2950339"/>
            <a:ext cx="0" cy="471300"/>
          </a:xfrm>
          <a:prstGeom prst="straightConnector1">
            <a:avLst/>
          </a:prstGeom>
          <a:noFill/>
          <a:ln cap="flat" cmpd="sng" w="9525">
            <a:solidFill>
              <a:schemeClr val="dk2"/>
            </a:solidFill>
            <a:prstDash val="solid"/>
            <a:round/>
            <a:headEnd len="med" w="med" type="none"/>
            <a:tailEnd len="med" w="med" type="triangle"/>
          </a:ln>
        </p:spPr>
      </p:cxnSp>
      <p:cxnSp>
        <p:nvCxnSpPr>
          <p:cNvPr id="2718" name="Google Shape;2718;p277"/>
          <p:cNvCxnSpPr>
            <a:stCxn id="2707" idx="3"/>
            <a:endCxn id="2713" idx="3"/>
          </p:cNvCxnSpPr>
          <p:nvPr/>
        </p:nvCxnSpPr>
        <p:spPr>
          <a:xfrm>
            <a:off x="4908838" y="3787285"/>
            <a:ext cx="928800" cy="0"/>
          </a:xfrm>
          <a:prstGeom prst="straightConnector1">
            <a:avLst/>
          </a:prstGeom>
          <a:noFill/>
          <a:ln cap="flat" cmpd="sng" w="9525">
            <a:solidFill>
              <a:schemeClr val="dk2"/>
            </a:solidFill>
            <a:prstDash val="solid"/>
            <a:round/>
            <a:headEnd len="med" w="med" type="none"/>
            <a:tailEnd len="med" w="med" type="triangle"/>
          </a:ln>
        </p:spPr>
      </p:cxnSp>
      <p:sp>
        <p:nvSpPr>
          <p:cNvPr id="2719" name="Google Shape;2719;p277"/>
          <p:cNvSpPr txBox="1"/>
          <p:nvPr/>
        </p:nvSpPr>
        <p:spPr>
          <a:xfrm>
            <a:off x="4710688" y="3746980"/>
            <a:ext cx="14343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Bootstrap</a:t>
            </a:r>
            <a:endParaRPr sz="1000">
              <a:latin typeface="Overpass Light"/>
              <a:ea typeface="Overpass Light"/>
              <a:cs typeface="Overpass Light"/>
              <a:sym typeface="Overpass Light"/>
            </a:endParaRPr>
          </a:p>
        </p:txBody>
      </p:sp>
      <p:cxnSp>
        <p:nvCxnSpPr>
          <p:cNvPr id="2720" name="Google Shape;2720;p277"/>
          <p:cNvCxnSpPr>
            <a:stCxn id="2698" idx="3"/>
            <a:endCxn id="2706" idx="0"/>
          </p:cNvCxnSpPr>
          <p:nvPr/>
        </p:nvCxnSpPr>
        <p:spPr>
          <a:xfrm flipH="1">
            <a:off x="5023993" y="1459350"/>
            <a:ext cx="814500" cy="1143000"/>
          </a:xfrm>
          <a:prstGeom prst="bentConnector3">
            <a:avLst>
              <a:gd fmla="val 49923" name="adj1"/>
            </a:avLst>
          </a:prstGeom>
          <a:noFill/>
          <a:ln cap="flat" cmpd="sng" w="9525">
            <a:solidFill>
              <a:srgbClr val="EC7A08"/>
            </a:solidFill>
            <a:prstDash val="solid"/>
            <a:round/>
            <a:headEnd len="med" w="med" type="none"/>
            <a:tailEnd len="med" w="med" type="triangle"/>
          </a:ln>
        </p:spPr>
      </p:cxnSp>
      <p:cxnSp>
        <p:nvCxnSpPr>
          <p:cNvPr id="2721" name="Google Shape;2721;p277"/>
          <p:cNvCxnSpPr>
            <a:stCxn id="2673" idx="0"/>
            <a:endCxn id="2716" idx="0"/>
          </p:cNvCxnSpPr>
          <p:nvPr/>
        </p:nvCxnSpPr>
        <p:spPr>
          <a:xfrm flipH="1" rot="5400000">
            <a:off x="6526000" y="2865410"/>
            <a:ext cx="283200" cy="950100"/>
          </a:xfrm>
          <a:prstGeom prst="bentConnector3">
            <a:avLst>
              <a:gd fmla="val 184085" name="adj1"/>
            </a:avLst>
          </a:prstGeom>
          <a:noFill/>
          <a:ln cap="flat" cmpd="sng" w="9525">
            <a:solidFill>
              <a:srgbClr val="EC7A08"/>
            </a:solidFill>
            <a:prstDash val="solid"/>
            <a:round/>
            <a:headEnd len="med" w="med" type="none"/>
            <a:tailEnd len="med" w="med" type="triangle"/>
          </a:ln>
        </p:spPr>
      </p:cxnSp>
      <p:cxnSp>
        <p:nvCxnSpPr>
          <p:cNvPr id="2722" name="Google Shape;2722;p277"/>
          <p:cNvCxnSpPr>
            <a:stCxn id="2713" idx="0"/>
            <a:endCxn id="2711" idx="3"/>
          </p:cNvCxnSpPr>
          <p:nvPr/>
        </p:nvCxnSpPr>
        <p:spPr>
          <a:xfrm flipH="1" rot="10800000">
            <a:off x="6545766" y="3784275"/>
            <a:ext cx="242700" cy="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6" name="Shape 2726"/>
        <p:cNvGrpSpPr/>
        <p:nvPr/>
      </p:nvGrpSpPr>
      <p:grpSpPr>
        <a:xfrm>
          <a:off x="0" y="0"/>
          <a:ext cx="0" cy="0"/>
          <a:chOff x="0" y="0"/>
          <a:chExt cx="0" cy="0"/>
        </a:xfrm>
      </p:grpSpPr>
      <p:sp>
        <p:nvSpPr>
          <p:cNvPr id="2727" name="Google Shape;2727;p27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2728" name="Google Shape;2728;p27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Security</a:t>
            </a:r>
            <a:endParaRPr/>
          </a:p>
        </p:txBody>
      </p:sp>
      <p:sp>
        <p:nvSpPr>
          <p:cNvPr id="2729" name="Google Shape;2729;p278"/>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Features, mechanisms and processes for container and platform isolation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3" name="Shape 2733"/>
        <p:cNvGrpSpPr/>
        <p:nvPr/>
      </p:nvGrpSpPr>
      <p:grpSpPr>
        <a:xfrm>
          <a:off x="0" y="0"/>
          <a:ext cx="0" cy="0"/>
          <a:chOff x="0" y="0"/>
          <a:chExt cx="0" cy="0"/>
        </a:xfrm>
      </p:grpSpPr>
      <p:sp>
        <p:nvSpPr>
          <p:cNvPr id="2734" name="Google Shape;2734;p27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735" name="Google Shape;2735;p2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rgbClr val="000000"/>
                </a:solidFill>
              </a:rPr>
              <a:t>Comprehensive features</a:t>
            </a:r>
            <a:endParaRPr>
              <a:solidFill>
                <a:srgbClr val="000000"/>
              </a:solidFill>
            </a:endParaRPr>
          </a:p>
        </p:txBody>
      </p:sp>
      <p:sp>
        <p:nvSpPr>
          <p:cNvPr id="2736" name="Google Shape;2736;p27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737" name="Google Shape;2737;p279"/>
          <p:cNvSpPr/>
          <p:nvPr/>
        </p:nvSpPr>
        <p:spPr>
          <a:xfrm>
            <a:off x="3733975" y="112407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Content</a:t>
            </a:r>
            <a:endParaRPr>
              <a:solidFill>
                <a:srgbClr val="FFFFFF"/>
              </a:solidFill>
              <a:latin typeface="Overpass"/>
              <a:ea typeface="Overpass"/>
              <a:cs typeface="Overpass"/>
              <a:sym typeface="Overpass"/>
            </a:endParaRPr>
          </a:p>
        </p:txBody>
      </p:sp>
      <p:sp>
        <p:nvSpPr>
          <p:cNvPr id="2738" name="Google Shape;2738;p279"/>
          <p:cNvSpPr/>
          <p:nvPr/>
        </p:nvSpPr>
        <p:spPr>
          <a:xfrm>
            <a:off x="3734050" y="161592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Registry</a:t>
            </a:r>
            <a:endParaRPr>
              <a:solidFill>
                <a:srgbClr val="FFFFFF"/>
              </a:solidFill>
              <a:latin typeface="Overpass"/>
              <a:ea typeface="Overpass"/>
              <a:cs typeface="Overpass"/>
              <a:sym typeface="Overpass"/>
            </a:endParaRPr>
          </a:p>
        </p:txBody>
      </p:sp>
      <p:sp>
        <p:nvSpPr>
          <p:cNvPr id="2739" name="Google Shape;2739;p279"/>
          <p:cNvSpPr/>
          <p:nvPr/>
        </p:nvSpPr>
        <p:spPr>
          <a:xfrm>
            <a:off x="6355825" y="11240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CI/CD Pipeline</a:t>
            </a:r>
            <a:endParaRPr>
              <a:solidFill>
                <a:srgbClr val="FFFFFF"/>
              </a:solidFill>
              <a:latin typeface="Overpass"/>
              <a:ea typeface="Overpass"/>
              <a:cs typeface="Overpass"/>
              <a:sym typeface="Overpass"/>
            </a:endParaRPr>
          </a:p>
        </p:txBody>
      </p:sp>
      <p:sp>
        <p:nvSpPr>
          <p:cNvPr id="2740" name="Google Shape;2740;p279"/>
          <p:cNvSpPr/>
          <p:nvPr/>
        </p:nvSpPr>
        <p:spPr>
          <a:xfrm>
            <a:off x="6355825" y="16281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Deployment Policies</a:t>
            </a:r>
            <a:endParaRPr>
              <a:solidFill>
                <a:srgbClr val="FFFFFF"/>
              </a:solidFill>
              <a:latin typeface="Overpass"/>
              <a:ea typeface="Overpass"/>
              <a:cs typeface="Overpass"/>
              <a:sym typeface="Overpass"/>
            </a:endParaRPr>
          </a:p>
        </p:txBody>
      </p:sp>
      <p:sp>
        <p:nvSpPr>
          <p:cNvPr id="2741" name="Google Shape;2741;p279"/>
          <p:cNvSpPr/>
          <p:nvPr/>
        </p:nvSpPr>
        <p:spPr>
          <a:xfrm>
            <a:off x="3734050" y="4119075"/>
            <a:ext cx="5193000" cy="456900"/>
          </a:xfrm>
          <a:prstGeom prst="rect">
            <a:avLst/>
          </a:prstGeom>
          <a:solidFill>
            <a:srgbClr val="003E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Security Ecosystem</a:t>
            </a:r>
            <a:endParaRPr>
              <a:solidFill>
                <a:srgbClr val="FFFFFF"/>
              </a:solidFill>
              <a:latin typeface="Overpass"/>
              <a:ea typeface="Overpass"/>
              <a:cs typeface="Overpass"/>
              <a:sym typeface="Overpass"/>
            </a:endParaRPr>
          </a:p>
        </p:txBody>
      </p:sp>
      <p:sp>
        <p:nvSpPr>
          <p:cNvPr id="2742" name="Google Shape;2742;p279"/>
          <p:cNvSpPr txBox="1"/>
          <p:nvPr/>
        </p:nvSpPr>
        <p:spPr>
          <a:xfrm>
            <a:off x="1727250" y="1576975"/>
            <a:ext cx="19950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CONTROL</a:t>
            </a:r>
            <a:br>
              <a:rPr b="1" lang="en" sz="2400">
                <a:latin typeface="Overpass"/>
                <a:ea typeface="Overpass"/>
                <a:cs typeface="Overpass"/>
                <a:sym typeface="Overpass"/>
              </a:rPr>
            </a:br>
            <a:r>
              <a:rPr lang="en" sz="1800">
                <a:latin typeface="Overpass"/>
                <a:ea typeface="Overpass"/>
                <a:cs typeface="Overpass"/>
                <a:sym typeface="Overpass"/>
              </a:rPr>
              <a:t>Application Security</a:t>
            </a:r>
            <a:endParaRPr sz="1800">
              <a:latin typeface="Overpass"/>
              <a:ea typeface="Overpass"/>
              <a:cs typeface="Overpass"/>
              <a:sym typeface="Overpass"/>
            </a:endParaRPr>
          </a:p>
        </p:txBody>
      </p:sp>
      <p:sp>
        <p:nvSpPr>
          <p:cNvPr id="2743" name="Google Shape;2743;p279"/>
          <p:cNvSpPr txBox="1"/>
          <p:nvPr/>
        </p:nvSpPr>
        <p:spPr>
          <a:xfrm>
            <a:off x="1899000" y="2816130"/>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DEFEND</a:t>
            </a:r>
            <a:br>
              <a:rPr b="1" lang="en" sz="2400">
                <a:latin typeface="Overpass"/>
                <a:ea typeface="Overpass"/>
                <a:cs typeface="Overpass"/>
                <a:sym typeface="Overpass"/>
              </a:rPr>
            </a:br>
            <a:r>
              <a:rPr lang="en" sz="1800">
                <a:latin typeface="Overpass"/>
                <a:ea typeface="Overpass"/>
                <a:cs typeface="Overpass"/>
                <a:sym typeface="Overpass"/>
              </a:rPr>
              <a:t>Infrastructure</a:t>
            </a:r>
            <a:endParaRPr sz="1800">
              <a:solidFill>
                <a:srgbClr val="000000"/>
              </a:solidFill>
              <a:latin typeface="Overpass"/>
              <a:ea typeface="Overpass"/>
              <a:cs typeface="Overpass"/>
              <a:sym typeface="Overpass"/>
            </a:endParaRPr>
          </a:p>
        </p:txBody>
      </p:sp>
      <p:sp>
        <p:nvSpPr>
          <p:cNvPr id="2744" name="Google Shape;2744;p279"/>
          <p:cNvSpPr txBox="1"/>
          <p:nvPr/>
        </p:nvSpPr>
        <p:spPr>
          <a:xfrm>
            <a:off x="1899000" y="3973375"/>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EXTEND</a:t>
            </a:r>
            <a:endParaRPr b="1" sz="2400">
              <a:solidFill>
                <a:srgbClr val="000000"/>
              </a:solidFill>
              <a:latin typeface="Overpass"/>
              <a:ea typeface="Overpass"/>
              <a:cs typeface="Overpass"/>
              <a:sym typeface="Overpass"/>
            </a:endParaRPr>
          </a:p>
        </p:txBody>
      </p:sp>
      <p:pic>
        <p:nvPicPr>
          <p:cNvPr descr="Icon_RH_Objects_Shield_Rotating_RGB_Flat.png" id="2745" name="Google Shape;2745;p279"/>
          <p:cNvPicPr preferRelativeResize="0"/>
          <p:nvPr/>
        </p:nvPicPr>
        <p:blipFill>
          <a:blip r:embed="rId3">
            <a:alphaModFix/>
          </a:blip>
          <a:stretch>
            <a:fillRect/>
          </a:stretch>
        </p:blipFill>
        <p:spPr>
          <a:xfrm>
            <a:off x="608446" y="2603213"/>
            <a:ext cx="970240" cy="794425"/>
          </a:xfrm>
          <a:prstGeom prst="rect">
            <a:avLst/>
          </a:prstGeom>
          <a:noFill/>
          <a:ln>
            <a:noFill/>
          </a:ln>
        </p:spPr>
      </p:pic>
      <p:pic>
        <p:nvPicPr>
          <p:cNvPr descr="Icon_RH_Object_Tools_RGB_Flat.png" id="2746" name="Google Shape;2746;p279"/>
          <p:cNvPicPr preferRelativeResize="0"/>
          <p:nvPr/>
        </p:nvPicPr>
        <p:blipFill>
          <a:blip r:embed="rId4">
            <a:alphaModFix/>
          </a:blip>
          <a:stretch>
            <a:fillRect/>
          </a:stretch>
        </p:blipFill>
        <p:spPr>
          <a:xfrm>
            <a:off x="673325" y="3860748"/>
            <a:ext cx="840475" cy="821127"/>
          </a:xfrm>
          <a:prstGeom prst="rect">
            <a:avLst/>
          </a:prstGeom>
          <a:noFill/>
          <a:ln>
            <a:noFill/>
          </a:ln>
        </p:spPr>
      </p:pic>
      <p:pic>
        <p:nvPicPr>
          <p:cNvPr descr="Icon_RH_Object_Padlock-Locked_RGB_Flat.png" id="2747" name="Google Shape;2747;p279"/>
          <p:cNvPicPr preferRelativeResize="0"/>
          <p:nvPr/>
        </p:nvPicPr>
        <p:blipFill>
          <a:blip r:embed="rId5">
            <a:alphaModFix/>
          </a:blip>
          <a:stretch>
            <a:fillRect/>
          </a:stretch>
        </p:blipFill>
        <p:spPr>
          <a:xfrm>
            <a:off x="699661" y="1036738"/>
            <a:ext cx="787800" cy="1027162"/>
          </a:xfrm>
          <a:prstGeom prst="rect">
            <a:avLst/>
          </a:prstGeom>
          <a:noFill/>
          <a:ln>
            <a:noFill/>
          </a:ln>
        </p:spPr>
      </p:pic>
      <p:grpSp>
        <p:nvGrpSpPr>
          <p:cNvPr id="2748" name="Google Shape;2748;p279"/>
          <p:cNvGrpSpPr/>
          <p:nvPr/>
        </p:nvGrpSpPr>
        <p:grpSpPr>
          <a:xfrm>
            <a:off x="3722250" y="2320750"/>
            <a:ext cx="5204875" cy="1486450"/>
            <a:chOff x="3722250" y="2015950"/>
            <a:chExt cx="5204875" cy="1486450"/>
          </a:xfrm>
        </p:grpSpPr>
        <p:sp>
          <p:nvSpPr>
            <p:cNvPr id="2749" name="Google Shape;2749;p279"/>
            <p:cNvSpPr/>
            <p:nvPr/>
          </p:nvSpPr>
          <p:spPr>
            <a:xfrm>
              <a:off x="6365125" y="20233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Host Multi-tenancy</a:t>
              </a:r>
              <a:endParaRPr>
                <a:solidFill>
                  <a:srgbClr val="FFFFFF"/>
                </a:solidFill>
                <a:latin typeface="Overpass"/>
                <a:ea typeface="Overpass"/>
                <a:cs typeface="Overpass"/>
                <a:sym typeface="Overpass"/>
              </a:endParaRPr>
            </a:p>
          </p:txBody>
        </p:sp>
        <p:sp>
          <p:nvSpPr>
            <p:cNvPr id="2750" name="Google Shape;2750;p279"/>
            <p:cNvSpPr/>
            <p:nvPr/>
          </p:nvSpPr>
          <p:spPr>
            <a:xfrm>
              <a:off x="3722250" y="201595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Platform</a:t>
              </a:r>
              <a:endParaRPr>
                <a:solidFill>
                  <a:srgbClr val="FFFFFF"/>
                </a:solidFill>
                <a:latin typeface="Overpass"/>
                <a:ea typeface="Overpass"/>
                <a:cs typeface="Overpass"/>
                <a:sym typeface="Overpass"/>
              </a:endParaRPr>
            </a:p>
          </p:txBody>
        </p:sp>
        <p:sp>
          <p:nvSpPr>
            <p:cNvPr id="2751" name="Google Shape;2751;p279"/>
            <p:cNvSpPr/>
            <p:nvPr/>
          </p:nvSpPr>
          <p:spPr>
            <a:xfrm>
              <a:off x="3722250" y="2530725"/>
              <a:ext cx="25737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Network Isolation</a:t>
              </a:r>
              <a:endParaRPr>
                <a:solidFill>
                  <a:srgbClr val="FFFFFF"/>
                </a:solidFill>
                <a:latin typeface="Overpass"/>
                <a:ea typeface="Overpass"/>
                <a:cs typeface="Overpass"/>
                <a:sym typeface="Overpass"/>
              </a:endParaRPr>
            </a:p>
          </p:txBody>
        </p:sp>
        <p:sp>
          <p:nvSpPr>
            <p:cNvPr id="2752" name="Google Shape;2752;p279"/>
            <p:cNvSpPr/>
            <p:nvPr/>
          </p:nvSpPr>
          <p:spPr>
            <a:xfrm>
              <a:off x="6365125" y="25344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Storage</a:t>
              </a:r>
              <a:endParaRPr>
                <a:solidFill>
                  <a:srgbClr val="FFFFFF"/>
                </a:solidFill>
                <a:latin typeface="Overpass"/>
                <a:ea typeface="Overpass"/>
                <a:cs typeface="Overpass"/>
                <a:sym typeface="Overpass"/>
              </a:endParaRPr>
            </a:p>
          </p:txBody>
        </p:sp>
        <p:sp>
          <p:nvSpPr>
            <p:cNvPr id="2753" name="Google Shape;2753;p279"/>
            <p:cNvSpPr/>
            <p:nvPr/>
          </p:nvSpPr>
          <p:spPr>
            <a:xfrm>
              <a:off x="3722250"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Audit &amp; Logging</a:t>
              </a:r>
              <a:endParaRPr>
                <a:solidFill>
                  <a:srgbClr val="FFFFFF"/>
                </a:solidFill>
                <a:latin typeface="Overpass"/>
                <a:ea typeface="Overpass"/>
                <a:cs typeface="Overpass"/>
                <a:sym typeface="Overpass"/>
              </a:endParaRPr>
            </a:p>
          </p:txBody>
        </p:sp>
        <p:sp>
          <p:nvSpPr>
            <p:cNvPr id="2754" name="Google Shape;2754;p279"/>
            <p:cNvSpPr/>
            <p:nvPr/>
          </p:nvSpPr>
          <p:spPr>
            <a:xfrm>
              <a:off x="6365125"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API Management</a:t>
              </a:r>
              <a:endParaRPr>
                <a:solidFill>
                  <a:srgbClr val="FFFFFF"/>
                </a:solidFill>
                <a:latin typeface="Overpass"/>
                <a:ea typeface="Overpass"/>
                <a:cs typeface="Overpass"/>
                <a:sym typeface="Overpass"/>
              </a:endParaRPr>
            </a:p>
          </p:txBody>
        </p:sp>
      </p:grpSp>
      <p:sp>
        <p:nvSpPr>
          <p:cNvPr id="2755" name="Google Shape;2755;p279"/>
          <p:cNvSpPr txBox="1"/>
          <p:nvPr>
            <p:ph idx="12" type="sldNum"/>
          </p:nvPr>
        </p:nvSpPr>
        <p:spPr>
          <a:xfrm>
            <a:off x="64008" y="4626864"/>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2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08" name="Google Shape;1608;p217"/>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OpenShift and Kubernetes core concepts</a:t>
            </a:r>
            <a:endParaRPr b="1">
              <a:latin typeface="Overpass"/>
              <a:ea typeface="Overpass"/>
              <a:cs typeface="Overpass"/>
              <a:sym typeface="Overpas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sp>
        <p:nvSpPr>
          <p:cNvPr id="2760" name="Google Shape;2760;p2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761" name="Google Shape;2761;p28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Extended Depth of Protection</a:t>
            </a:r>
            <a:endParaRPr/>
          </a:p>
        </p:txBody>
      </p:sp>
      <p:sp>
        <p:nvSpPr>
          <p:cNvPr id="2762" name="Google Shape;2762;p2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763" name="Google Shape;2763;p280"/>
          <p:cNvSpPr/>
          <p:nvPr/>
        </p:nvSpPr>
        <p:spPr>
          <a:xfrm>
            <a:off x="4878388" y="2104775"/>
            <a:ext cx="1540200" cy="154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r">
              <a:spcBef>
                <a:spcPts val="0"/>
              </a:spcBef>
              <a:spcAft>
                <a:spcPts val="0"/>
              </a:spcAft>
              <a:buNone/>
            </a:pPr>
            <a:r>
              <a:rPr lang="en" sz="1000"/>
              <a:t>Pod</a:t>
            </a:r>
            <a:br>
              <a:rPr lang="en" sz="1000"/>
            </a:br>
            <a:r>
              <a:rPr lang="en" sz="1000"/>
              <a:t>Security</a:t>
            </a:r>
            <a:br>
              <a:rPr lang="en" sz="1000"/>
            </a:br>
            <a:r>
              <a:rPr lang="en" sz="1000"/>
              <a:t>Preset</a:t>
            </a:r>
            <a:br>
              <a:rPr lang="en" sz="1000"/>
            </a:br>
            <a:r>
              <a:rPr lang="en" sz="1000"/>
              <a:t>(PSP)</a:t>
            </a:r>
            <a:endParaRPr sz="1000"/>
          </a:p>
        </p:txBody>
      </p:sp>
      <p:sp>
        <p:nvSpPr>
          <p:cNvPr id="2764" name="Google Shape;2764;p280"/>
          <p:cNvSpPr/>
          <p:nvPr/>
        </p:nvSpPr>
        <p:spPr>
          <a:xfrm>
            <a:off x="2725413" y="1414625"/>
            <a:ext cx="2920500" cy="2920500"/>
          </a:xfrm>
          <a:prstGeom prst="ellipse">
            <a:avLst/>
          </a:prstGeom>
          <a:solidFill>
            <a:srgbClr val="D9EAD3"/>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Security</a:t>
            </a:r>
            <a:br>
              <a:rPr lang="en"/>
            </a:br>
            <a:r>
              <a:rPr lang="en"/>
              <a:t>Context</a:t>
            </a:r>
            <a:br>
              <a:rPr lang="en"/>
            </a:br>
            <a:r>
              <a:rPr lang="en"/>
              <a:t>Constraint</a:t>
            </a:r>
            <a:br>
              <a:rPr lang="en"/>
            </a:br>
            <a:r>
              <a:rPr lang="en"/>
              <a:t>(SCC)</a:t>
            </a:r>
            <a:endParaRPr/>
          </a:p>
        </p:txBody>
      </p:sp>
      <p:cxnSp>
        <p:nvCxnSpPr>
          <p:cNvPr id="2765" name="Google Shape;2765;p280"/>
          <p:cNvCxnSpPr/>
          <p:nvPr/>
        </p:nvCxnSpPr>
        <p:spPr>
          <a:xfrm>
            <a:off x="2724900" y="1289600"/>
            <a:ext cx="3694200" cy="0"/>
          </a:xfrm>
          <a:prstGeom prst="straightConnector1">
            <a:avLst/>
          </a:prstGeom>
          <a:noFill/>
          <a:ln cap="flat" cmpd="sng" w="9525">
            <a:solidFill>
              <a:schemeClr val="dk2"/>
            </a:solidFill>
            <a:prstDash val="solid"/>
            <a:round/>
            <a:headEnd len="med" w="med" type="none"/>
            <a:tailEnd len="med" w="med" type="triangle"/>
          </a:ln>
        </p:spPr>
      </p:cxnSp>
      <p:cxnSp>
        <p:nvCxnSpPr>
          <p:cNvPr id="2766" name="Google Shape;2766;p280"/>
          <p:cNvCxnSpPr/>
          <p:nvPr/>
        </p:nvCxnSpPr>
        <p:spPr>
          <a:xfrm rot="10800000">
            <a:off x="6778075" y="1424200"/>
            <a:ext cx="0" cy="2920500"/>
          </a:xfrm>
          <a:prstGeom prst="straightConnector1">
            <a:avLst/>
          </a:prstGeom>
          <a:noFill/>
          <a:ln cap="flat" cmpd="sng" w="9525">
            <a:solidFill>
              <a:schemeClr val="dk2"/>
            </a:solidFill>
            <a:prstDash val="solid"/>
            <a:round/>
            <a:headEnd len="med" w="med" type="none"/>
            <a:tailEnd len="med" w="med" type="triangle"/>
          </a:ln>
        </p:spPr>
      </p:cxnSp>
      <p:sp>
        <p:nvSpPr>
          <p:cNvPr id="2767" name="Google Shape;2767;p280"/>
          <p:cNvSpPr txBox="1"/>
          <p:nvPr/>
        </p:nvSpPr>
        <p:spPr>
          <a:xfrm>
            <a:off x="926400" y="1164231"/>
            <a:ext cx="17985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Feature Transfer (upstream)</a:t>
            </a:r>
            <a:endParaRPr sz="1000">
              <a:latin typeface="Overpass Light"/>
              <a:ea typeface="Overpass Light"/>
              <a:cs typeface="Overpass Light"/>
              <a:sym typeface="Overpass Light"/>
            </a:endParaRPr>
          </a:p>
        </p:txBody>
      </p:sp>
      <p:sp>
        <p:nvSpPr>
          <p:cNvPr id="2768" name="Google Shape;2768;p280"/>
          <p:cNvSpPr txBox="1"/>
          <p:nvPr/>
        </p:nvSpPr>
        <p:spPr>
          <a:xfrm>
            <a:off x="5878825" y="4344706"/>
            <a:ext cx="17985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Feature Development (joint)</a:t>
            </a:r>
            <a:endParaRPr sz="1000">
              <a:latin typeface="Overpass Light"/>
              <a:ea typeface="Overpass Light"/>
              <a:cs typeface="Overpass Light"/>
              <a:sym typeface="Overpass Light"/>
            </a:endParaRPr>
          </a:p>
        </p:txBody>
      </p:sp>
      <p:pic>
        <p:nvPicPr>
          <p:cNvPr id="2769" name="Google Shape;2769;p280"/>
          <p:cNvPicPr preferRelativeResize="0"/>
          <p:nvPr/>
        </p:nvPicPr>
        <p:blipFill rotWithShape="1">
          <a:blip r:embed="rId3">
            <a:alphaModFix/>
          </a:blip>
          <a:srcRect b="0" l="0" r="77534" t="0"/>
          <a:stretch/>
        </p:blipFill>
        <p:spPr>
          <a:xfrm>
            <a:off x="5645925" y="3197962"/>
            <a:ext cx="343496" cy="329184"/>
          </a:xfrm>
          <a:prstGeom prst="rect">
            <a:avLst/>
          </a:prstGeom>
          <a:noFill/>
          <a:ln>
            <a:noFill/>
          </a:ln>
        </p:spPr>
      </p:pic>
      <p:pic>
        <p:nvPicPr>
          <p:cNvPr id="2770" name="Google Shape;2770;p280"/>
          <p:cNvPicPr preferRelativeResize="0"/>
          <p:nvPr/>
        </p:nvPicPr>
        <p:blipFill rotWithShape="1">
          <a:blip r:embed="rId4">
            <a:alphaModFix/>
          </a:blip>
          <a:srcRect b="317" l="0" r="0" t="327"/>
          <a:stretch/>
        </p:blipFill>
        <p:spPr>
          <a:xfrm>
            <a:off x="3819735" y="3412738"/>
            <a:ext cx="731888" cy="171091"/>
          </a:xfrm>
          <a:prstGeom prst="rect">
            <a:avLst/>
          </a:prstGeom>
          <a:noFill/>
          <a:ln>
            <a:noFill/>
          </a:ln>
        </p:spPr>
      </p:pic>
      <p:sp>
        <p:nvSpPr>
          <p:cNvPr id="2771" name="Google Shape;2771;p280"/>
          <p:cNvSpPr/>
          <p:nvPr/>
        </p:nvSpPr>
        <p:spPr>
          <a:xfrm>
            <a:off x="4878388" y="2104775"/>
            <a:ext cx="1540200" cy="15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5" name="Shape 2775"/>
        <p:cNvGrpSpPr/>
        <p:nvPr/>
      </p:nvGrpSpPr>
      <p:grpSpPr>
        <a:xfrm>
          <a:off x="0" y="0"/>
          <a:ext cx="0" cy="0"/>
          <a:chOff x="0" y="0"/>
          <a:chExt cx="0" cy="0"/>
        </a:xfrm>
      </p:grpSpPr>
      <p:sp>
        <p:nvSpPr>
          <p:cNvPr id="2776" name="Google Shape;2776;p28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777" name="Google Shape;2777;p28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Certificates and Certificate Management</a:t>
            </a:r>
            <a:endParaRPr/>
          </a:p>
        </p:txBody>
      </p:sp>
      <p:sp>
        <p:nvSpPr>
          <p:cNvPr id="2778" name="Google Shape;2778;p2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779" name="Google Shape;2779;p281"/>
          <p:cNvSpPr txBox="1"/>
          <p:nvPr/>
        </p:nvSpPr>
        <p:spPr>
          <a:xfrm>
            <a:off x="826700" y="1484075"/>
            <a:ext cx="4311300" cy="3367200"/>
          </a:xfrm>
          <a:prstGeom prst="rect">
            <a:avLst/>
          </a:prstGeom>
          <a:noFill/>
          <a:ln>
            <a:noFill/>
          </a:ln>
        </p:spPr>
        <p:txBody>
          <a:bodyPr anchorCtr="0" anchor="t" bIns="91425" lIns="91425" spcFirstLastPara="1" rIns="91425" wrap="square" tIns="91425">
            <a:noAutofit/>
          </a:bodyPr>
          <a:lstStyle/>
          <a:p>
            <a:pPr indent="-292100" lvl="0" marL="457200" rtl="0" algn="l">
              <a:spcBef>
                <a:spcPts val="600"/>
              </a:spcBef>
              <a:spcAft>
                <a:spcPts val="0"/>
              </a:spcAft>
              <a:buClr>
                <a:srgbClr val="000000"/>
              </a:buClr>
              <a:buSzPts val="1000"/>
              <a:buFont typeface="Overpass"/>
              <a:buChar char="●"/>
            </a:pPr>
            <a:r>
              <a:rPr lang="en">
                <a:latin typeface="Overpass"/>
                <a:ea typeface="Overpass"/>
                <a:cs typeface="Overpass"/>
                <a:sym typeface="Overpass"/>
              </a:rPr>
              <a:t>OpenShift provides its own internal CA</a:t>
            </a:r>
            <a:endParaRPr>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Certificates are used to provide secure </a:t>
            </a:r>
            <a:br>
              <a:rPr lang="en">
                <a:solidFill>
                  <a:srgbClr val="000000"/>
                </a:solidFill>
                <a:latin typeface="Overpass"/>
                <a:ea typeface="Overpass"/>
                <a:cs typeface="Overpass"/>
                <a:sym typeface="Overpass"/>
              </a:rPr>
            </a:br>
            <a:r>
              <a:rPr lang="en">
                <a:solidFill>
                  <a:srgbClr val="000000"/>
                </a:solidFill>
                <a:latin typeface="Overpass"/>
                <a:ea typeface="Overpass"/>
                <a:cs typeface="Overpass"/>
                <a:sym typeface="Overpass"/>
              </a:rPr>
              <a:t>connections to</a:t>
            </a:r>
            <a:endParaRPr>
              <a:solidFill>
                <a:srgbClr val="000000"/>
              </a:solidFill>
              <a:latin typeface="Overpass"/>
              <a:ea typeface="Overpass"/>
              <a:cs typeface="Overpass"/>
              <a:sym typeface="Overpass"/>
            </a:endParaRPr>
          </a:p>
          <a:p>
            <a:pPr indent="-292100" lvl="1" marL="914400" rtl="0" algn="l">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master (APIs) and nodes</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Ingress controller</a:t>
            </a:r>
            <a:r>
              <a:rPr lang="en">
                <a:solidFill>
                  <a:srgbClr val="000000"/>
                </a:solidFill>
                <a:latin typeface="Overpass"/>
                <a:ea typeface="Overpass"/>
                <a:cs typeface="Overpass"/>
                <a:sym typeface="Overpass"/>
              </a:rPr>
              <a:t> and registry</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e</a:t>
            </a:r>
            <a:r>
              <a:rPr lang="en">
                <a:solidFill>
                  <a:srgbClr val="000000"/>
                </a:solidFill>
                <a:latin typeface="Overpass"/>
                <a:ea typeface="Overpass"/>
                <a:cs typeface="Overpass"/>
                <a:sym typeface="Overpass"/>
              </a:rPr>
              <a:t>tcd</a:t>
            </a:r>
            <a:endParaRPr>
              <a:solidFill>
                <a:srgbClr val="000000"/>
              </a:solidFill>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Certificate rotation is automated</a:t>
            </a:r>
            <a:endParaRPr>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Optionally configure external endpoints to use custom certificates</a:t>
            </a:r>
            <a:endParaRPr>
              <a:latin typeface="Overpass"/>
              <a:ea typeface="Overpass"/>
              <a:cs typeface="Overpass"/>
              <a:sym typeface="Overpass"/>
            </a:endParaRPr>
          </a:p>
          <a:p>
            <a:pPr indent="0" lvl="0" marL="0" rtl="0" algn="l">
              <a:spcBef>
                <a:spcPts val="1000"/>
              </a:spcBef>
              <a:spcAft>
                <a:spcPts val="1000"/>
              </a:spcAft>
              <a:buNone/>
            </a:pPr>
            <a:r>
              <a:t/>
            </a:r>
            <a:endParaRPr>
              <a:solidFill>
                <a:srgbClr val="000000"/>
              </a:solidFill>
              <a:latin typeface="Overpass"/>
              <a:ea typeface="Overpass"/>
              <a:cs typeface="Overpass"/>
              <a:sym typeface="Overpass"/>
            </a:endParaRPr>
          </a:p>
        </p:txBody>
      </p:sp>
      <p:grpSp>
        <p:nvGrpSpPr>
          <p:cNvPr id="2780" name="Google Shape;2780;p281"/>
          <p:cNvGrpSpPr/>
          <p:nvPr/>
        </p:nvGrpSpPr>
        <p:grpSpPr>
          <a:xfrm>
            <a:off x="6379100" y="1807050"/>
            <a:ext cx="1262700" cy="332214"/>
            <a:chOff x="6379100" y="1807050"/>
            <a:chExt cx="1262700" cy="332214"/>
          </a:xfrm>
        </p:grpSpPr>
        <p:sp>
          <p:nvSpPr>
            <p:cNvPr id="2781" name="Google Shape;2781;p281"/>
            <p:cNvSpPr/>
            <p:nvPr/>
          </p:nvSpPr>
          <p:spPr>
            <a:xfrm>
              <a:off x="6379100" y="1825164"/>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MASTER</a:t>
              </a:r>
              <a:endParaRPr sz="1000">
                <a:solidFill>
                  <a:srgbClr val="FFFFFF"/>
                </a:solidFill>
                <a:latin typeface="Overpass"/>
                <a:ea typeface="Overpass"/>
                <a:cs typeface="Overpass"/>
                <a:sym typeface="Overpass"/>
              </a:endParaRPr>
            </a:p>
          </p:txBody>
        </p:sp>
        <p:grpSp>
          <p:nvGrpSpPr>
            <p:cNvPr id="2782" name="Google Shape;2782;p281"/>
            <p:cNvGrpSpPr/>
            <p:nvPr/>
          </p:nvGrpSpPr>
          <p:grpSpPr>
            <a:xfrm>
              <a:off x="6404428" y="1807050"/>
              <a:ext cx="235800" cy="314100"/>
              <a:chOff x="5642428" y="2645250"/>
              <a:chExt cx="235800" cy="314100"/>
            </a:xfrm>
          </p:grpSpPr>
          <p:pic>
            <p:nvPicPr>
              <p:cNvPr id="2783" name="Google Shape;2783;p281"/>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84" name="Google Shape;2784;p281"/>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785" name="Google Shape;2785;p281"/>
          <p:cNvGrpSpPr/>
          <p:nvPr/>
        </p:nvGrpSpPr>
        <p:grpSpPr>
          <a:xfrm>
            <a:off x="6379100" y="2600256"/>
            <a:ext cx="1262700" cy="345291"/>
            <a:chOff x="6379100" y="2598079"/>
            <a:chExt cx="1262700" cy="345291"/>
          </a:xfrm>
        </p:grpSpPr>
        <p:sp>
          <p:nvSpPr>
            <p:cNvPr id="2786" name="Google Shape;2786;p281"/>
            <p:cNvSpPr/>
            <p:nvPr/>
          </p:nvSpPr>
          <p:spPr>
            <a:xfrm>
              <a:off x="6379100" y="2629270"/>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NODES</a:t>
              </a:r>
              <a:endParaRPr sz="1000">
                <a:solidFill>
                  <a:srgbClr val="FFFFFF"/>
                </a:solidFill>
                <a:latin typeface="Overpass"/>
                <a:ea typeface="Overpass"/>
                <a:cs typeface="Overpass"/>
                <a:sym typeface="Overpass"/>
              </a:endParaRPr>
            </a:p>
          </p:txBody>
        </p:sp>
        <p:grpSp>
          <p:nvGrpSpPr>
            <p:cNvPr id="2787" name="Google Shape;2787;p281"/>
            <p:cNvGrpSpPr/>
            <p:nvPr/>
          </p:nvGrpSpPr>
          <p:grpSpPr>
            <a:xfrm>
              <a:off x="6404428" y="2598079"/>
              <a:ext cx="235800" cy="314100"/>
              <a:chOff x="5642428" y="2645250"/>
              <a:chExt cx="235800" cy="314100"/>
            </a:xfrm>
          </p:grpSpPr>
          <p:pic>
            <p:nvPicPr>
              <p:cNvPr id="2788" name="Google Shape;2788;p281"/>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89" name="Google Shape;2789;p281"/>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790" name="Google Shape;2790;p281"/>
          <p:cNvGrpSpPr/>
          <p:nvPr/>
        </p:nvGrpSpPr>
        <p:grpSpPr>
          <a:xfrm>
            <a:off x="6379100" y="3000110"/>
            <a:ext cx="1262700" cy="347483"/>
            <a:chOff x="6379100" y="3018993"/>
            <a:chExt cx="1262700" cy="347483"/>
          </a:xfrm>
        </p:grpSpPr>
        <p:sp>
          <p:nvSpPr>
            <p:cNvPr id="2791" name="Google Shape;2791;p281"/>
            <p:cNvSpPr/>
            <p:nvPr/>
          </p:nvSpPr>
          <p:spPr>
            <a:xfrm>
              <a:off x="6379100" y="3052376"/>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INGRESS CONTROLLER</a:t>
              </a:r>
              <a:endParaRPr sz="1000">
                <a:solidFill>
                  <a:srgbClr val="FFFFFF"/>
                </a:solidFill>
                <a:latin typeface="Overpass"/>
                <a:ea typeface="Overpass"/>
                <a:cs typeface="Overpass"/>
                <a:sym typeface="Overpass"/>
              </a:endParaRPr>
            </a:p>
          </p:txBody>
        </p:sp>
        <p:grpSp>
          <p:nvGrpSpPr>
            <p:cNvPr id="2792" name="Google Shape;2792;p281"/>
            <p:cNvGrpSpPr/>
            <p:nvPr/>
          </p:nvGrpSpPr>
          <p:grpSpPr>
            <a:xfrm>
              <a:off x="6404428" y="3018993"/>
              <a:ext cx="235800" cy="314100"/>
              <a:chOff x="5642428" y="2645250"/>
              <a:chExt cx="235800" cy="314100"/>
            </a:xfrm>
          </p:grpSpPr>
          <p:pic>
            <p:nvPicPr>
              <p:cNvPr id="2793" name="Google Shape;2793;p281"/>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94" name="Google Shape;2794;p281"/>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795" name="Google Shape;2795;p281"/>
          <p:cNvGrpSpPr/>
          <p:nvPr/>
        </p:nvGrpSpPr>
        <p:grpSpPr>
          <a:xfrm>
            <a:off x="6379100" y="3402156"/>
            <a:ext cx="1262700" cy="356931"/>
            <a:chOff x="6379100" y="3356450"/>
            <a:chExt cx="1262700" cy="356931"/>
          </a:xfrm>
        </p:grpSpPr>
        <p:sp>
          <p:nvSpPr>
            <p:cNvPr id="2796" name="Google Shape;2796;p281"/>
            <p:cNvSpPr/>
            <p:nvPr/>
          </p:nvSpPr>
          <p:spPr>
            <a:xfrm>
              <a:off x="6379100" y="33992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CONSOLE</a:t>
              </a:r>
              <a:endParaRPr sz="1000">
                <a:solidFill>
                  <a:srgbClr val="FFFFFF"/>
                </a:solidFill>
                <a:latin typeface="Overpass"/>
                <a:ea typeface="Overpass"/>
                <a:cs typeface="Overpass"/>
                <a:sym typeface="Overpass"/>
              </a:endParaRPr>
            </a:p>
          </p:txBody>
        </p:sp>
        <p:grpSp>
          <p:nvGrpSpPr>
            <p:cNvPr id="2797" name="Google Shape;2797;p281"/>
            <p:cNvGrpSpPr/>
            <p:nvPr/>
          </p:nvGrpSpPr>
          <p:grpSpPr>
            <a:xfrm>
              <a:off x="6404428" y="3356450"/>
              <a:ext cx="235800" cy="314100"/>
              <a:chOff x="5642428" y="2645250"/>
              <a:chExt cx="235800" cy="314100"/>
            </a:xfrm>
          </p:grpSpPr>
          <p:pic>
            <p:nvPicPr>
              <p:cNvPr id="2798" name="Google Shape;2798;p281"/>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99" name="Google Shape;2799;p281"/>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800" name="Google Shape;2800;p281"/>
          <p:cNvGrpSpPr/>
          <p:nvPr/>
        </p:nvGrpSpPr>
        <p:grpSpPr>
          <a:xfrm>
            <a:off x="6379100" y="2193827"/>
            <a:ext cx="1262700" cy="351866"/>
            <a:chOff x="6379100" y="2184421"/>
            <a:chExt cx="1262700" cy="351866"/>
          </a:xfrm>
        </p:grpSpPr>
        <p:sp>
          <p:nvSpPr>
            <p:cNvPr id="2801" name="Google Shape;2801;p281"/>
            <p:cNvSpPr/>
            <p:nvPr/>
          </p:nvSpPr>
          <p:spPr>
            <a:xfrm>
              <a:off x="6379100" y="2222187"/>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ETCD</a:t>
              </a:r>
              <a:endParaRPr sz="1000">
                <a:solidFill>
                  <a:srgbClr val="FFFFFF"/>
                </a:solidFill>
                <a:latin typeface="Overpass"/>
                <a:ea typeface="Overpass"/>
                <a:cs typeface="Overpass"/>
                <a:sym typeface="Overpass"/>
              </a:endParaRPr>
            </a:p>
          </p:txBody>
        </p:sp>
        <p:grpSp>
          <p:nvGrpSpPr>
            <p:cNvPr id="2802" name="Google Shape;2802;p281"/>
            <p:cNvGrpSpPr/>
            <p:nvPr/>
          </p:nvGrpSpPr>
          <p:grpSpPr>
            <a:xfrm>
              <a:off x="6404428" y="2184421"/>
              <a:ext cx="235800" cy="314100"/>
              <a:chOff x="5642428" y="2645250"/>
              <a:chExt cx="235800" cy="314100"/>
            </a:xfrm>
          </p:grpSpPr>
          <p:pic>
            <p:nvPicPr>
              <p:cNvPr id="2803" name="Google Shape;2803;p281"/>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804" name="Google Shape;2804;p281"/>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805" name="Google Shape;2805;p281"/>
          <p:cNvGrpSpPr/>
          <p:nvPr/>
        </p:nvGrpSpPr>
        <p:grpSpPr>
          <a:xfrm>
            <a:off x="6379100" y="3813650"/>
            <a:ext cx="1262700" cy="356931"/>
            <a:chOff x="6379100" y="3813650"/>
            <a:chExt cx="1262700" cy="356931"/>
          </a:xfrm>
        </p:grpSpPr>
        <p:sp>
          <p:nvSpPr>
            <p:cNvPr id="2806" name="Google Shape;2806;p281"/>
            <p:cNvSpPr/>
            <p:nvPr/>
          </p:nvSpPr>
          <p:spPr>
            <a:xfrm>
              <a:off x="6379100" y="38564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REGISTRY</a:t>
              </a:r>
              <a:endParaRPr sz="1000">
                <a:solidFill>
                  <a:srgbClr val="FFFFFF"/>
                </a:solidFill>
                <a:latin typeface="Overpass"/>
                <a:ea typeface="Overpass"/>
                <a:cs typeface="Overpass"/>
                <a:sym typeface="Overpass"/>
              </a:endParaRPr>
            </a:p>
          </p:txBody>
        </p:sp>
        <p:grpSp>
          <p:nvGrpSpPr>
            <p:cNvPr id="2807" name="Google Shape;2807;p281"/>
            <p:cNvGrpSpPr/>
            <p:nvPr/>
          </p:nvGrpSpPr>
          <p:grpSpPr>
            <a:xfrm>
              <a:off x="6404428" y="3813650"/>
              <a:ext cx="235800" cy="314100"/>
              <a:chOff x="5642428" y="2645250"/>
              <a:chExt cx="235800" cy="314100"/>
            </a:xfrm>
          </p:grpSpPr>
          <p:pic>
            <p:nvPicPr>
              <p:cNvPr id="2808" name="Google Shape;2808;p281"/>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809" name="Google Shape;2809;p281"/>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3" name="Shape 2813"/>
        <p:cNvGrpSpPr/>
        <p:nvPr/>
      </p:nvGrpSpPr>
      <p:grpSpPr>
        <a:xfrm>
          <a:off x="0" y="0"/>
          <a:ext cx="0" cy="0"/>
          <a:chOff x="0" y="0"/>
          <a:chExt cx="0" cy="0"/>
        </a:xfrm>
      </p:grpSpPr>
      <p:sp>
        <p:nvSpPr>
          <p:cNvPr id="2814" name="Google Shape;2814;p282"/>
          <p:cNvSpPr/>
          <p:nvPr/>
        </p:nvSpPr>
        <p:spPr>
          <a:xfrm>
            <a:off x="2253569" y="1192125"/>
            <a:ext cx="2186700" cy="2188500"/>
          </a:xfrm>
          <a:prstGeom prst="rect">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816" name="Google Shape;2816;p282"/>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Service Certificates</a:t>
            </a:r>
            <a:endParaRPr/>
          </a:p>
        </p:txBody>
      </p:sp>
      <p:sp>
        <p:nvSpPr>
          <p:cNvPr id="2817" name="Google Shape;2817;p2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818" name="Google Shape;2818;p282"/>
          <p:cNvSpPr/>
          <p:nvPr/>
        </p:nvSpPr>
        <p:spPr>
          <a:xfrm>
            <a:off x="7196149" y="20549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2819" name="Google Shape;2819;p282"/>
          <p:cNvSpPr/>
          <p:nvPr/>
        </p:nvSpPr>
        <p:spPr>
          <a:xfrm>
            <a:off x="7443049" y="22688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grpSp>
        <p:nvGrpSpPr>
          <p:cNvPr id="2820" name="Google Shape;2820;p282"/>
          <p:cNvGrpSpPr/>
          <p:nvPr/>
        </p:nvGrpSpPr>
        <p:grpSpPr>
          <a:xfrm>
            <a:off x="2932988" y="2574520"/>
            <a:ext cx="809265" cy="704068"/>
            <a:chOff x="5005169" y="3522802"/>
            <a:chExt cx="1234200" cy="1069200"/>
          </a:xfrm>
        </p:grpSpPr>
        <p:sp>
          <p:nvSpPr>
            <p:cNvPr id="2821" name="Google Shape;2821;p282"/>
            <p:cNvSpPr/>
            <p:nvPr/>
          </p:nvSpPr>
          <p:spPr>
            <a:xfrm>
              <a:off x="5005169" y="3522802"/>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22" name="Google Shape;2822;p28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latin typeface="Overpass SemiBold"/>
                  <a:ea typeface="Overpass SemiBold"/>
                  <a:cs typeface="Overpass SemiBold"/>
                  <a:sym typeface="Overpass SemiBold"/>
                </a:rPr>
                <a:t>My</a:t>
              </a:r>
              <a:br>
                <a:rPr lang="en" sz="1100">
                  <a:latin typeface="Overpass SemiBold"/>
                  <a:ea typeface="Overpass SemiBold"/>
                  <a:cs typeface="Overpass SemiBold"/>
                  <a:sym typeface="Overpass SemiBold"/>
                </a:rPr>
              </a:br>
              <a:r>
                <a:rPr lang="en" sz="1100">
                  <a:solidFill>
                    <a:srgbClr val="000000"/>
                  </a:solidFill>
                  <a:latin typeface="Overpass SemiBold"/>
                  <a:ea typeface="Overpass SemiBold"/>
                  <a:cs typeface="Overpass SemiBold"/>
                  <a:sym typeface="Overpass SemiBold"/>
                </a:rPr>
                <a:t>Service</a:t>
              </a:r>
              <a:endParaRPr/>
            </a:p>
          </p:txBody>
        </p:sp>
      </p:grpSp>
      <p:sp>
        <p:nvSpPr>
          <p:cNvPr id="2823" name="Google Shape;2823;p282"/>
          <p:cNvSpPr txBox="1"/>
          <p:nvPr/>
        </p:nvSpPr>
        <p:spPr>
          <a:xfrm>
            <a:off x="2382119" y="2262695"/>
            <a:ext cx="19110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service.alpha.openshift.io/</a:t>
            </a:r>
            <a:br>
              <a:rPr lang="en" sz="800">
                <a:latin typeface="Courier"/>
                <a:ea typeface="Courier"/>
                <a:cs typeface="Courier"/>
                <a:sym typeface="Courier"/>
              </a:rPr>
            </a:br>
            <a:r>
              <a:rPr lang="en" sz="800">
                <a:latin typeface="Courier"/>
                <a:ea typeface="Courier"/>
                <a:cs typeface="Courier"/>
                <a:sym typeface="Courier"/>
              </a:rPr>
              <a:t>serving-cert-my</a:t>
            </a:r>
            <a:endParaRPr sz="800">
              <a:latin typeface="Courier"/>
              <a:ea typeface="Courier"/>
              <a:cs typeface="Courier"/>
              <a:sym typeface="Courier"/>
            </a:endParaRPr>
          </a:p>
        </p:txBody>
      </p:sp>
      <p:grpSp>
        <p:nvGrpSpPr>
          <p:cNvPr id="2824" name="Google Shape;2824;p282"/>
          <p:cNvGrpSpPr/>
          <p:nvPr/>
        </p:nvGrpSpPr>
        <p:grpSpPr>
          <a:xfrm>
            <a:off x="2932982" y="3465938"/>
            <a:ext cx="809265" cy="704068"/>
            <a:chOff x="5005169" y="3522802"/>
            <a:chExt cx="1234200" cy="1069200"/>
          </a:xfrm>
        </p:grpSpPr>
        <p:sp>
          <p:nvSpPr>
            <p:cNvPr id="2825" name="Google Shape;2825;p28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26" name="Google Shape;2826;p28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27" name="Google Shape;2827;p282"/>
          <p:cNvSpPr txBox="1"/>
          <p:nvPr/>
        </p:nvSpPr>
        <p:spPr>
          <a:xfrm>
            <a:off x="2756069" y="4132275"/>
            <a:ext cx="1163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Service Serving Cert Signer</a:t>
            </a:r>
            <a:endParaRPr sz="1000">
              <a:latin typeface="Overpass Light"/>
              <a:ea typeface="Overpass Light"/>
              <a:cs typeface="Overpass Light"/>
              <a:sym typeface="Overpass Light"/>
            </a:endParaRPr>
          </a:p>
        </p:txBody>
      </p:sp>
      <p:cxnSp>
        <p:nvCxnSpPr>
          <p:cNvPr id="2828" name="Google Shape;2828;p282"/>
          <p:cNvCxnSpPr>
            <a:stCxn id="2823" idx="1"/>
            <a:endCxn id="2825" idx="3"/>
          </p:cNvCxnSpPr>
          <p:nvPr/>
        </p:nvCxnSpPr>
        <p:spPr>
          <a:xfrm>
            <a:off x="2382119" y="2413595"/>
            <a:ext cx="550800" cy="1404300"/>
          </a:xfrm>
          <a:prstGeom prst="bentConnector3">
            <a:avLst>
              <a:gd fmla="val -43233" name="adj1"/>
            </a:avLst>
          </a:prstGeom>
          <a:noFill/>
          <a:ln cap="flat" cmpd="sng" w="9525">
            <a:solidFill>
              <a:schemeClr val="dk2"/>
            </a:solidFill>
            <a:prstDash val="solid"/>
            <a:round/>
            <a:headEnd len="med" w="med" type="none"/>
            <a:tailEnd len="med" w="med" type="triangle"/>
          </a:ln>
        </p:spPr>
      </p:cxnSp>
      <p:sp>
        <p:nvSpPr>
          <p:cNvPr id="2829" name="Google Shape;2829;p282"/>
          <p:cNvSpPr/>
          <p:nvPr/>
        </p:nvSpPr>
        <p:spPr>
          <a:xfrm>
            <a:off x="5016150" y="3561930"/>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tls.crt</a:t>
            </a:r>
            <a:endParaRPr sz="800">
              <a:solidFill>
                <a:srgbClr val="666666"/>
              </a:solidFill>
              <a:latin typeface="Courier"/>
              <a:ea typeface="Courier"/>
              <a:cs typeface="Courier"/>
              <a:sym typeface="Courier"/>
            </a:endParaRPr>
          </a:p>
          <a:p>
            <a:pPr indent="0" lvl="0" marL="0" rtl="0" algn="l">
              <a:spcBef>
                <a:spcPts val="0"/>
              </a:spcBef>
              <a:spcAft>
                <a:spcPts val="0"/>
              </a:spcAft>
              <a:buNone/>
            </a:pPr>
            <a:r>
              <a:rPr lang="en" sz="800">
                <a:solidFill>
                  <a:srgbClr val="666666"/>
                </a:solidFill>
                <a:latin typeface="Courier"/>
                <a:ea typeface="Courier"/>
                <a:cs typeface="Courier"/>
                <a:sym typeface="Courier"/>
              </a:rPr>
              <a:t>tls.key</a:t>
            </a:r>
            <a:endParaRPr sz="800">
              <a:solidFill>
                <a:srgbClr val="666666"/>
              </a:solidFill>
              <a:latin typeface="Courier"/>
              <a:ea typeface="Courier"/>
              <a:cs typeface="Courier"/>
              <a:sym typeface="Courier"/>
            </a:endParaRPr>
          </a:p>
          <a:p>
            <a:pPr indent="0" lvl="0" marL="0" rtl="0" algn="l">
              <a:spcBef>
                <a:spcPts val="0"/>
              </a:spcBef>
              <a:spcAft>
                <a:spcPts val="0"/>
              </a:spcAft>
              <a:buNone/>
            </a:pPr>
            <a:r>
              <a:t/>
            </a:r>
            <a:endParaRPr sz="800">
              <a:latin typeface="Courier"/>
              <a:ea typeface="Courier"/>
              <a:cs typeface="Courier"/>
              <a:sym typeface="Courier"/>
            </a:endParaRPr>
          </a:p>
        </p:txBody>
      </p:sp>
      <p:cxnSp>
        <p:nvCxnSpPr>
          <p:cNvPr id="2830" name="Google Shape;2830;p282"/>
          <p:cNvCxnSpPr>
            <a:stCxn id="2825" idx="0"/>
            <a:endCxn id="2829" idx="2"/>
          </p:cNvCxnSpPr>
          <p:nvPr/>
        </p:nvCxnSpPr>
        <p:spPr>
          <a:xfrm>
            <a:off x="3742247" y="3817972"/>
            <a:ext cx="1273800" cy="0"/>
          </a:xfrm>
          <a:prstGeom prst="straightConnector1">
            <a:avLst/>
          </a:prstGeom>
          <a:noFill/>
          <a:ln cap="flat" cmpd="sng" w="9525">
            <a:solidFill>
              <a:srgbClr val="EC7A08"/>
            </a:solidFill>
            <a:prstDash val="solid"/>
            <a:round/>
            <a:headEnd len="med" w="med" type="none"/>
            <a:tailEnd len="med" w="med" type="triangle"/>
          </a:ln>
        </p:spPr>
      </p:cxnSp>
      <p:sp>
        <p:nvSpPr>
          <p:cNvPr id="2831" name="Google Shape;2831;p282"/>
          <p:cNvSpPr txBox="1"/>
          <p:nvPr/>
        </p:nvSpPr>
        <p:spPr>
          <a:xfrm>
            <a:off x="5016144" y="40740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Secret</a:t>
            </a:r>
            <a:endParaRPr sz="1000">
              <a:latin typeface="Overpass Light"/>
              <a:ea typeface="Overpass Light"/>
              <a:cs typeface="Overpass Light"/>
              <a:sym typeface="Overpass Light"/>
            </a:endParaRPr>
          </a:p>
        </p:txBody>
      </p:sp>
      <p:sp>
        <p:nvSpPr>
          <p:cNvPr id="2832" name="Google Shape;2832;p282"/>
          <p:cNvSpPr txBox="1"/>
          <p:nvPr/>
        </p:nvSpPr>
        <p:spPr>
          <a:xfrm>
            <a:off x="5016144" y="33516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serving-cert-my</a:t>
            </a:r>
            <a:endParaRPr sz="800">
              <a:latin typeface="Courier"/>
              <a:ea typeface="Courier"/>
              <a:cs typeface="Courier"/>
              <a:sym typeface="Courier"/>
            </a:endParaRPr>
          </a:p>
        </p:txBody>
      </p:sp>
      <p:sp>
        <p:nvSpPr>
          <p:cNvPr id="2833" name="Google Shape;2833;p282"/>
          <p:cNvSpPr/>
          <p:nvPr/>
        </p:nvSpPr>
        <p:spPr>
          <a:xfrm>
            <a:off x="2806350" y="1527517"/>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service-ca.crt</a:t>
            </a:r>
            <a:endParaRPr sz="800">
              <a:latin typeface="Courier"/>
              <a:ea typeface="Courier"/>
              <a:cs typeface="Courier"/>
              <a:sym typeface="Courier"/>
            </a:endParaRPr>
          </a:p>
        </p:txBody>
      </p:sp>
      <p:sp>
        <p:nvSpPr>
          <p:cNvPr id="2834" name="Google Shape;2834;p282"/>
          <p:cNvSpPr txBox="1"/>
          <p:nvPr/>
        </p:nvSpPr>
        <p:spPr>
          <a:xfrm>
            <a:off x="2806344" y="20396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ConfigMap</a:t>
            </a:r>
            <a:endParaRPr sz="800">
              <a:latin typeface="Overpass Light"/>
              <a:ea typeface="Overpass Light"/>
              <a:cs typeface="Overpass Light"/>
              <a:sym typeface="Overpass Light"/>
            </a:endParaRPr>
          </a:p>
        </p:txBody>
      </p:sp>
      <p:sp>
        <p:nvSpPr>
          <p:cNvPr id="2835" name="Google Shape;2835;p282"/>
          <p:cNvSpPr txBox="1"/>
          <p:nvPr/>
        </p:nvSpPr>
        <p:spPr>
          <a:xfrm>
            <a:off x="2486244" y="1210125"/>
            <a:ext cx="17832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service.beta.openshift.io/</a:t>
            </a:r>
            <a:br>
              <a:rPr lang="en" sz="800">
                <a:latin typeface="Courier"/>
                <a:ea typeface="Courier"/>
                <a:cs typeface="Courier"/>
                <a:sym typeface="Courier"/>
              </a:rPr>
            </a:br>
            <a:r>
              <a:rPr lang="en" sz="800">
                <a:latin typeface="Courier"/>
                <a:ea typeface="Courier"/>
                <a:cs typeface="Courier"/>
                <a:sym typeface="Courier"/>
              </a:rPr>
              <a:t>inject-cabundle="true"</a:t>
            </a:r>
            <a:endParaRPr sz="800">
              <a:latin typeface="Courier"/>
              <a:ea typeface="Courier"/>
              <a:cs typeface="Courier"/>
              <a:sym typeface="Courier"/>
            </a:endParaRPr>
          </a:p>
        </p:txBody>
      </p:sp>
      <p:grpSp>
        <p:nvGrpSpPr>
          <p:cNvPr id="2836" name="Google Shape;2836;p282"/>
          <p:cNvGrpSpPr/>
          <p:nvPr/>
        </p:nvGrpSpPr>
        <p:grpSpPr>
          <a:xfrm>
            <a:off x="951782" y="3465938"/>
            <a:ext cx="809265" cy="704068"/>
            <a:chOff x="5005169" y="3522802"/>
            <a:chExt cx="1234200" cy="1069200"/>
          </a:xfrm>
        </p:grpSpPr>
        <p:sp>
          <p:nvSpPr>
            <p:cNvPr id="2837" name="Google Shape;2837;p28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38" name="Google Shape;2838;p28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39" name="Google Shape;2839;p282"/>
          <p:cNvSpPr txBox="1"/>
          <p:nvPr/>
        </p:nvSpPr>
        <p:spPr>
          <a:xfrm>
            <a:off x="730007" y="4132275"/>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ConfigMap CAbundle Injector</a:t>
            </a:r>
            <a:endParaRPr sz="1000">
              <a:latin typeface="Overpass Light"/>
              <a:ea typeface="Overpass Light"/>
              <a:cs typeface="Overpass Light"/>
              <a:sym typeface="Overpass Light"/>
            </a:endParaRPr>
          </a:p>
        </p:txBody>
      </p:sp>
      <p:cxnSp>
        <p:nvCxnSpPr>
          <p:cNvPr id="2840" name="Google Shape;2840;p282"/>
          <p:cNvCxnSpPr>
            <a:stCxn id="2835" idx="1"/>
            <a:endCxn id="2837" idx="3"/>
          </p:cNvCxnSpPr>
          <p:nvPr/>
        </p:nvCxnSpPr>
        <p:spPr>
          <a:xfrm flipH="1">
            <a:off x="951744" y="1361025"/>
            <a:ext cx="1534500" cy="2457000"/>
          </a:xfrm>
          <a:prstGeom prst="bentConnector3">
            <a:avLst>
              <a:gd fmla="val 115516" name="adj1"/>
            </a:avLst>
          </a:prstGeom>
          <a:noFill/>
          <a:ln cap="flat" cmpd="sng" w="9525">
            <a:solidFill>
              <a:schemeClr val="dk2"/>
            </a:solidFill>
            <a:prstDash val="solid"/>
            <a:round/>
            <a:headEnd len="med" w="med" type="none"/>
            <a:tailEnd len="med" w="med" type="triangle"/>
          </a:ln>
        </p:spPr>
      </p:cxnSp>
      <p:cxnSp>
        <p:nvCxnSpPr>
          <p:cNvPr id="2841" name="Google Shape;2841;p282"/>
          <p:cNvCxnSpPr>
            <a:stCxn id="2837" idx="0"/>
            <a:endCxn id="2833" idx="2"/>
          </p:cNvCxnSpPr>
          <p:nvPr/>
        </p:nvCxnSpPr>
        <p:spPr>
          <a:xfrm flipH="1" rot="10800000">
            <a:off x="1761047" y="1783672"/>
            <a:ext cx="1045200" cy="2034300"/>
          </a:xfrm>
          <a:prstGeom prst="bentConnector3">
            <a:avLst>
              <a:gd fmla="val 20833" name="adj1"/>
            </a:avLst>
          </a:prstGeom>
          <a:noFill/>
          <a:ln cap="flat" cmpd="sng" w="9525">
            <a:solidFill>
              <a:srgbClr val="EC7A08"/>
            </a:solidFill>
            <a:prstDash val="solid"/>
            <a:round/>
            <a:headEnd len="med" w="med" type="none"/>
            <a:tailEnd len="med" w="med" type="triangle"/>
          </a:ln>
        </p:spPr>
      </p:cxnSp>
      <p:cxnSp>
        <p:nvCxnSpPr>
          <p:cNvPr id="2842" name="Google Shape;2842;p282"/>
          <p:cNvCxnSpPr>
            <a:stCxn id="2829" idx="0"/>
            <a:endCxn id="2819" idx="3"/>
          </p:cNvCxnSpPr>
          <p:nvPr/>
        </p:nvCxnSpPr>
        <p:spPr>
          <a:xfrm flipH="1" rot="10800000">
            <a:off x="6159150" y="2589480"/>
            <a:ext cx="1284000" cy="1228500"/>
          </a:xfrm>
          <a:prstGeom prst="bentConnector3">
            <a:avLst>
              <a:gd fmla="val 49996" name="adj1"/>
            </a:avLst>
          </a:prstGeom>
          <a:noFill/>
          <a:ln cap="flat" cmpd="sng" w="9525">
            <a:solidFill>
              <a:schemeClr val="dk2"/>
            </a:solidFill>
            <a:prstDash val="solid"/>
            <a:round/>
            <a:headEnd len="med" w="med" type="none"/>
            <a:tailEnd len="med" w="med" type="triangle"/>
          </a:ln>
        </p:spPr>
      </p:cxnSp>
      <p:cxnSp>
        <p:nvCxnSpPr>
          <p:cNvPr id="2843" name="Google Shape;2843;p282"/>
          <p:cNvCxnSpPr>
            <a:stCxn id="2833" idx="0"/>
            <a:endCxn id="2819" idx="3"/>
          </p:cNvCxnSpPr>
          <p:nvPr/>
        </p:nvCxnSpPr>
        <p:spPr>
          <a:xfrm>
            <a:off x="3949350" y="1783567"/>
            <a:ext cx="3493800" cy="806100"/>
          </a:xfrm>
          <a:prstGeom prst="bentConnector3">
            <a:avLst>
              <a:gd fmla="val 4999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7" name="Shape 2847"/>
        <p:cNvGrpSpPr/>
        <p:nvPr/>
      </p:nvGrpSpPr>
      <p:grpSpPr>
        <a:xfrm>
          <a:off x="0" y="0"/>
          <a:ext cx="0" cy="0"/>
          <a:chOff x="0" y="0"/>
          <a:chExt cx="0" cy="0"/>
        </a:xfrm>
      </p:grpSpPr>
      <p:cxnSp>
        <p:nvCxnSpPr>
          <p:cNvPr id="2848" name="Google Shape;2848;p283"/>
          <p:cNvCxnSpPr>
            <a:stCxn id="2849" idx="3"/>
            <a:endCxn id="2850" idx="5"/>
          </p:cNvCxnSpPr>
          <p:nvPr/>
        </p:nvCxnSpPr>
        <p:spPr>
          <a:xfrm flipH="1" rot="5400000">
            <a:off x="3388141" y="1609786"/>
            <a:ext cx="45300" cy="4318500"/>
          </a:xfrm>
          <a:prstGeom prst="bentConnector3">
            <a:avLst>
              <a:gd fmla="val -750273" name="adj1"/>
            </a:avLst>
          </a:prstGeom>
          <a:noFill/>
          <a:ln cap="flat" cmpd="sng" w="9525">
            <a:solidFill>
              <a:schemeClr val="dk2"/>
            </a:solidFill>
            <a:prstDash val="solid"/>
            <a:round/>
            <a:headEnd len="med" w="med" type="none"/>
            <a:tailEnd len="med" w="med" type="triangle"/>
          </a:ln>
        </p:spPr>
      </p:cxnSp>
      <p:cxnSp>
        <p:nvCxnSpPr>
          <p:cNvPr id="2851" name="Google Shape;2851;p283"/>
          <p:cNvCxnSpPr>
            <a:stCxn id="2850" idx="7"/>
            <a:endCxn id="2849" idx="1"/>
          </p:cNvCxnSpPr>
          <p:nvPr/>
        </p:nvCxnSpPr>
        <p:spPr>
          <a:xfrm rot="-5400000">
            <a:off x="3388165" y="1163672"/>
            <a:ext cx="45300" cy="4318500"/>
          </a:xfrm>
          <a:prstGeom prst="bentConnector3">
            <a:avLst>
              <a:gd fmla="val 120524" name="adj1"/>
            </a:avLst>
          </a:prstGeom>
          <a:noFill/>
          <a:ln cap="flat" cmpd="sng" w="9525">
            <a:solidFill>
              <a:schemeClr val="dk2"/>
            </a:solidFill>
            <a:prstDash val="solid"/>
            <a:round/>
            <a:headEnd len="med" w="med" type="none"/>
            <a:tailEnd len="med" w="med" type="triangle"/>
          </a:ln>
        </p:spPr>
      </p:cxnSp>
      <p:sp>
        <p:nvSpPr>
          <p:cNvPr id="2852" name="Google Shape;2852;p283"/>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Identity and Access Management</a:t>
            </a:r>
            <a:endParaRPr/>
          </a:p>
        </p:txBody>
      </p:sp>
      <p:sp>
        <p:nvSpPr>
          <p:cNvPr id="2853" name="Google Shape;2853;p2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854" name="Google Shape;2854;p28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2855" name="Google Shape;2855;p283"/>
          <p:cNvGrpSpPr/>
          <p:nvPr/>
        </p:nvGrpSpPr>
        <p:grpSpPr>
          <a:xfrm>
            <a:off x="3344250" y="1677946"/>
            <a:ext cx="2455500" cy="1394700"/>
            <a:chOff x="4496925" y="1264075"/>
            <a:chExt cx="2455500" cy="1394700"/>
          </a:xfrm>
        </p:grpSpPr>
        <p:sp>
          <p:nvSpPr>
            <p:cNvPr id="2856" name="Google Shape;2856;p283"/>
            <p:cNvSpPr/>
            <p:nvPr/>
          </p:nvSpPr>
          <p:spPr>
            <a:xfrm>
              <a:off x="4571998" y="13400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LDAP</a:t>
              </a:r>
              <a:endParaRPr sz="1000">
                <a:solidFill>
                  <a:srgbClr val="FFFFFF"/>
                </a:solidFill>
                <a:latin typeface="Overpass"/>
                <a:ea typeface="Overpass"/>
                <a:cs typeface="Overpass"/>
                <a:sym typeface="Overpass"/>
              </a:endParaRPr>
            </a:p>
          </p:txBody>
        </p:sp>
        <p:sp>
          <p:nvSpPr>
            <p:cNvPr id="2857" name="Google Shape;2857;p283"/>
            <p:cNvSpPr/>
            <p:nvPr/>
          </p:nvSpPr>
          <p:spPr>
            <a:xfrm>
              <a:off x="4571998" y="16596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Keystone</a:t>
              </a:r>
              <a:endParaRPr sz="1000">
                <a:solidFill>
                  <a:srgbClr val="FFFFFF"/>
                </a:solidFill>
                <a:latin typeface="Overpass"/>
                <a:ea typeface="Overpass"/>
                <a:cs typeface="Overpass"/>
                <a:sym typeface="Overpass"/>
              </a:endParaRPr>
            </a:p>
          </p:txBody>
        </p:sp>
        <p:sp>
          <p:nvSpPr>
            <p:cNvPr id="2858" name="Google Shape;2858;p283"/>
            <p:cNvSpPr/>
            <p:nvPr/>
          </p:nvSpPr>
          <p:spPr>
            <a:xfrm>
              <a:off x="4571998" y="19793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GitHub</a:t>
              </a:r>
              <a:endParaRPr sz="1000">
                <a:solidFill>
                  <a:srgbClr val="FFFFFF"/>
                </a:solidFill>
                <a:latin typeface="Overpass"/>
                <a:ea typeface="Overpass"/>
                <a:cs typeface="Overpass"/>
                <a:sym typeface="Overpass"/>
              </a:endParaRPr>
            </a:p>
          </p:txBody>
        </p:sp>
        <p:sp>
          <p:nvSpPr>
            <p:cNvPr id="2859" name="Google Shape;2859;p283"/>
            <p:cNvSpPr/>
            <p:nvPr/>
          </p:nvSpPr>
          <p:spPr>
            <a:xfrm>
              <a:off x="4571998" y="22989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GitLab</a:t>
              </a:r>
              <a:endParaRPr sz="1000">
                <a:solidFill>
                  <a:srgbClr val="FFFFFF"/>
                </a:solidFill>
                <a:latin typeface="Overpass"/>
                <a:ea typeface="Overpass"/>
                <a:cs typeface="Overpass"/>
                <a:sym typeface="Overpass"/>
              </a:endParaRPr>
            </a:p>
          </p:txBody>
        </p:sp>
        <p:sp>
          <p:nvSpPr>
            <p:cNvPr id="2860" name="Google Shape;2860;p283"/>
            <p:cNvSpPr/>
            <p:nvPr/>
          </p:nvSpPr>
          <p:spPr>
            <a:xfrm>
              <a:off x="5741298" y="13400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Google</a:t>
              </a:r>
              <a:endParaRPr sz="1000">
                <a:solidFill>
                  <a:srgbClr val="FFFFFF"/>
                </a:solidFill>
                <a:latin typeface="Overpass"/>
                <a:ea typeface="Overpass"/>
                <a:cs typeface="Overpass"/>
                <a:sym typeface="Overpass"/>
              </a:endParaRPr>
            </a:p>
          </p:txBody>
        </p:sp>
        <p:sp>
          <p:nvSpPr>
            <p:cNvPr id="2861" name="Google Shape;2861;p283"/>
            <p:cNvSpPr/>
            <p:nvPr/>
          </p:nvSpPr>
          <p:spPr>
            <a:xfrm>
              <a:off x="5741298" y="16596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OpenID</a:t>
              </a:r>
              <a:endParaRPr sz="1000">
                <a:solidFill>
                  <a:srgbClr val="FFFFFF"/>
                </a:solidFill>
                <a:latin typeface="Overpass"/>
                <a:ea typeface="Overpass"/>
                <a:cs typeface="Overpass"/>
                <a:sym typeface="Overpass"/>
              </a:endParaRPr>
            </a:p>
          </p:txBody>
        </p:sp>
        <p:sp>
          <p:nvSpPr>
            <p:cNvPr id="2862" name="Google Shape;2862;p283"/>
            <p:cNvSpPr/>
            <p:nvPr/>
          </p:nvSpPr>
          <p:spPr>
            <a:xfrm>
              <a:off x="5741298" y="19793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Request Header</a:t>
              </a:r>
              <a:endParaRPr sz="1000">
                <a:solidFill>
                  <a:srgbClr val="FFFFFF"/>
                </a:solidFill>
                <a:latin typeface="Overpass"/>
                <a:ea typeface="Overpass"/>
                <a:cs typeface="Overpass"/>
                <a:sym typeface="Overpass"/>
              </a:endParaRPr>
            </a:p>
          </p:txBody>
        </p:sp>
        <p:sp>
          <p:nvSpPr>
            <p:cNvPr id="2863" name="Google Shape;2863;p283"/>
            <p:cNvSpPr/>
            <p:nvPr/>
          </p:nvSpPr>
          <p:spPr>
            <a:xfrm>
              <a:off x="5741298" y="22989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Basic</a:t>
              </a:r>
              <a:endParaRPr sz="1000">
                <a:solidFill>
                  <a:srgbClr val="FFFFFF"/>
                </a:solidFill>
                <a:latin typeface="Overpass"/>
                <a:ea typeface="Overpass"/>
                <a:cs typeface="Overpass"/>
                <a:sym typeface="Overpass"/>
              </a:endParaRPr>
            </a:p>
          </p:txBody>
        </p:sp>
        <p:sp>
          <p:nvSpPr>
            <p:cNvPr id="2864" name="Google Shape;2864;p283"/>
            <p:cNvSpPr/>
            <p:nvPr/>
          </p:nvSpPr>
          <p:spPr>
            <a:xfrm>
              <a:off x="4496925" y="1264075"/>
              <a:ext cx="2455500" cy="1394700"/>
            </a:xfrm>
            <a:prstGeom prst="rect">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5" name="Google Shape;2865;p283"/>
          <p:cNvGrpSpPr/>
          <p:nvPr/>
        </p:nvGrpSpPr>
        <p:grpSpPr>
          <a:xfrm>
            <a:off x="1689457" y="1677959"/>
            <a:ext cx="809265" cy="704068"/>
            <a:chOff x="5005169" y="3522802"/>
            <a:chExt cx="1234200" cy="1069200"/>
          </a:xfrm>
        </p:grpSpPr>
        <p:sp>
          <p:nvSpPr>
            <p:cNvPr id="2866" name="Google Shape;2866;p28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67" name="Google Shape;2867;p28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68" name="Google Shape;2868;p283"/>
          <p:cNvSpPr txBox="1"/>
          <p:nvPr/>
        </p:nvSpPr>
        <p:spPr>
          <a:xfrm>
            <a:off x="1467682" y="2344296"/>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Master</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(API)</a:t>
            </a:r>
            <a:endParaRPr sz="1000">
              <a:latin typeface="Overpass Light"/>
              <a:ea typeface="Overpass Light"/>
              <a:cs typeface="Overpass Light"/>
              <a:sym typeface="Overpass Light"/>
            </a:endParaRPr>
          </a:p>
        </p:txBody>
      </p:sp>
      <p:grpSp>
        <p:nvGrpSpPr>
          <p:cNvPr id="2869" name="Google Shape;2869;p283"/>
          <p:cNvGrpSpPr/>
          <p:nvPr/>
        </p:nvGrpSpPr>
        <p:grpSpPr>
          <a:xfrm>
            <a:off x="5410007" y="3194009"/>
            <a:ext cx="809265" cy="704068"/>
            <a:chOff x="5005169" y="3522802"/>
            <a:chExt cx="1234200" cy="1069200"/>
          </a:xfrm>
        </p:grpSpPr>
        <p:sp>
          <p:nvSpPr>
            <p:cNvPr id="2870" name="Google Shape;2870;p28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49" name="Google Shape;2849;p28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71" name="Google Shape;2871;p283"/>
          <p:cNvSpPr txBox="1"/>
          <p:nvPr/>
        </p:nvSpPr>
        <p:spPr>
          <a:xfrm>
            <a:off x="5188225" y="3959499"/>
            <a:ext cx="12528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OAuth</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Server</a:t>
            </a:r>
            <a:endParaRPr sz="1000">
              <a:latin typeface="Overpass Light"/>
              <a:ea typeface="Overpass Light"/>
              <a:cs typeface="Overpass Light"/>
              <a:sym typeface="Overpass Light"/>
            </a:endParaRPr>
          </a:p>
        </p:txBody>
      </p:sp>
      <p:sp>
        <p:nvSpPr>
          <p:cNvPr id="2850" name="Google Shape;2850;p283"/>
          <p:cNvSpPr/>
          <p:nvPr/>
        </p:nvSpPr>
        <p:spPr>
          <a:xfrm>
            <a:off x="767600" y="3262537"/>
            <a:ext cx="567000" cy="5670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2" name="Google Shape;2872;p283"/>
          <p:cNvPicPr preferRelativeResize="0"/>
          <p:nvPr/>
        </p:nvPicPr>
        <p:blipFill rotWithShape="1">
          <a:blip r:embed="rId3">
            <a:alphaModFix/>
          </a:blip>
          <a:srcRect b="0" l="0" r="0" t="0"/>
          <a:stretch/>
        </p:blipFill>
        <p:spPr>
          <a:xfrm>
            <a:off x="944530" y="3381229"/>
            <a:ext cx="213069" cy="329545"/>
          </a:xfrm>
          <a:prstGeom prst="rect">
            <a:avLst/>
          </a:prstGeom>
          <a:noFill/>
          <a:ln>
            <a:noFill/>
          </a:ln>
        </p:spPr>
      </p:pic>
      <p:cxnSp>
        <p:nvCxnSpPr>
          <p:cNvPr id="2873" name="Google Shape;2873;p283"/>
          <p:cNvCxnSpPr>
            <a:stCxn id="2864" idx="3"/>
            <a:endCxn id="2870" idx="0"/>
          </p:cNvCxnSpPr>
          <p:nvPr/>
        </p:nvCxnSpPr>
        <p:spPr>
          <a:xfrm>
            <a:off x="5799750" y="2375296"/>
            <a:ext cx="419400" cy="1170600"/>
          </a:xfrm>
          <a:prstGeom prst="bentConnector3">
            <a:avLst>
              <a:gd fmla="val 156807" name="adj1"/>
            </a:avLst>
          </a:prstGeom>
          <a:noFill/>
          <a:ln cap="flat" cmpd="sng" w="9525">
            <a:solidFill>
              <a:srgbClr val="EC7A08"/>
            </a:solidFill>
            <a:prstDash val="solid"/>
            <a:round/>
            <a:headEnd len="med" w="med" type="triangle"/>
            <a:tailEnd len="med" w="med" type="none"/>
          </a:ln>
        </p:spPr>
      </p:cxnSp>
      <p:sp>
        <p:nvSpPr>
          <p:cNvPr id="2874" name="Google Shape;2874;p283"/>
          <p:cNvSpPr/>
          <p:nvPr/>
        </p:nvSpPr>
        <p:spPr>
          <a:xfrm>
            <a:off x="7421880" y="3289988"/>
            <a:ext cx="7773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userXX</a:t>
            </a:r>
            <a:endParaRPr sz="800">
              <a:latin typeface="Courier"/>
              <a:ea typeface="Courier"/>
              <a:cs typeface="Courier"/>
              <a:sym typeface="Courier"/>
            </a:endParaRPr>
          </a:p>
        </p:txBody>
      </p:sp>
      <p:sp>
        <p:nvSpPr>
          <p:cNvPr id="2875" name="Google Shape;2875;p283"/>
          <p:cNvSpPr txBox="1"/>
          <p:nvPr/>
        </p:nvSpPr>
        <p:spPr>
          <a:xfrm>
            <a:off x="7184132" y="3860346"/>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Identity</a:t>
            </a:r>
            <a:endParaRPr sz="1000">
              <a:latin typeface="Overpass Light"/>
              <a:ea typeface="Overpass Light"/>
              <a:cs typeface="Overpass Light"/>
              <a:sym typeface="Overpass Light"/>
            </a:endParaRPr>
          </a:p>
        </p:txBody>
      </p:sp>
      <p:sp>
        <p:nvSpPr>
          <p:cNvPr id="2876" name="Google Shape;2876;p283"/>
          <p:cNvSpPr txBox="1"/>
          <p:nvPr/>
        </p:nvSpPr>
        <p:spPr>
          <a:xfrm>
            <a:off x="424707" y="3884583"/>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User</a:t>
            </a:r>
            <a:endParaRPr sz="1000">
              <a:latin typeface="Overpass Light"/>
              <a:ea typeface="Overpass Light"/>
              <a:cs typeface="Overpass Light"/>
              <a:sym typeface="Overpass Light"/>
            </a:endParaRPr>
          </a:p>
        </p:txBody>
      </p:sp>
      <p:cxnSp>
        <p:nvCxnSpPr>
          <p:cNvPr id="2877" name="Google Shape;2877;p283"/>
          <p:cNvCxnSpPr>
            <a:stCxn id="2850" idx="0"/>
            <a:endCxn id="2864" idx="0"/>
          </p:cNvCxnSpPr>
          <p:nvPr/>
        </p:nvCxnSpPr>
        <p:spPr>
          <a:xfrm rot="-5400000">
            <a:off x="2019200" y="709837"/>
            <a:ext cx="1584600" cy="3520800"/>
          </a:xfrm>
          <a:prstGeom prst="bentConnector3">
            <a:avLst>
              <a:gd fmla="val 115027" name="adj1"/>
            </a:avLst>
          </a:prstGeom>
          <a:noFill/>
          <a:ln cap="flat" cmpd="sng" w="9525">
            <a:solidFill>
              <a:schemeClr val="dk2"/>
            </a:solidFill>
            <a:prstDash val="dot"/>
            <a:round/>
            <a:headEnd len="med" w="med" type="none"/>
            <a:tailEnd len="med" w="med" type="none"/>
          </a:ln>
        </p:spPr>
      </p:cxnSp>
      <p:cxnSp>
        <p:nvCxnSpPr>
          <p:cNvPr id="2878" name="Google Shape;2878;p283"/>
          <p:cNvCxnSpPr>
            <a:stCxn id="2874" idx="3"/>
            <a:endCxn id="2864" idx="0"/>
          </p:cNvCxnSpPr>
          <p:nvPr/>
        </p:nvCxnSpPr>
        <p:spPr>
          <a:xfrm flipH="1" rot="5400000">
            <a:off x="5385330" y="864788"/>
            <a:ext cx="1611900" cy="3238500"/>
          </a:xfrm>
          <a:prstGeom prst="bentConnector3">
            <a:avLst>
              <a:gd fmla="val 114782" name="adj1"/>
            </a:avLst>
          </a:prstGeom>
          <a:noFill/>
          <a:ln cap="flat" cmpd="sng" w="9525">
            <a:solidFill>
              <a:schemeClr val="dk2"/>
            </a:solidFill>
            <a:prstDash val="dot"/>
            <a:round/>
            <a:headEnd len="med" w="med" type="none"/>
            <a:tailEnd len="med" w="med" type="none"/>
          </a:ln>
        </p:spPr>
      </p:cxnSp>
      <p:sp>
        <p:nvSpPr>
          <p:cNvPr id="2879" name="Google Shape;2879;p283"/>
          <p:cNvSpPr txBox="1"/>
          <p:nvPr/>
        </p:nvSpPr>
        <p:spPr>
          <a:xfrm>
            <a:off x="1514962" y="3086046"/>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(2) Credentials</a:t>
            </a:r>
            <a:endParaRPr sz="1000">
              <a:latin typeface="Overpass Light"/>
              <a:ea typeface="Overpass Light"/>
              <a:cs typeface="Overpass Light"/>
              <a:sym typeface="Overpass Light"/>
            </a:endParaRPr>
          </a:p>
        </p:txBody>
      </p:sp>
      <p:sp>
        <p:nvSpPr>
          <p:cNvPr id="2880" name="Google Shape;2880;p283"/>
          <p:cNvSpPr txBox="1"/>
          <p:nvPr/>
        </p:nvSpPr>
        <p:spPr>
          <a:xfrm>
            <a:off x="6298107" y="2476108"/>
            <a:ext cx="12528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(3) Validate</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Credentials</a:t>
            </a:r>
            <a:endParaRPr sz="1000">
              <a:latin typeface="Overpass Light"/>
              <a:ea typeface="Overpass Light"/>
              <a:cs typeface="Overpass Light"/>
              <a:sym typeface="Overpass Light"/>
            </a:endParaRPr>
          </a:p>
        </p:txBody>
      </p:sp>
      <p:cxnSp>
        <p:nvCxnSpPr>
          <p:cNvPr id="2881" name="Google Shape;2881;p283"/>
          <p:cNvCxnSpPr>
            <a:endCxn id="2874" idx="2"/>
          </p:cNvCxnSpPr>
          <p:nvPr/>
        </p:nvCxnSpPr>
        <p:spPr>
          <a:xfrm>
            <a:off x="6219180" y="3546038"/>
            <a:ext cx="1202700" cy="0"/>
          </a:xfrm>
          <a:prstGeom prst="straightConnector1">
            <a:avLst/>
          </a:prstGeom>
          <a:noFill/>
          <a:ln cap="flat" cmpd="sng" w="9525">
            <a:solidFill>
              <a:srgbClr val="EC7A08"/>
            </a:solidFill>
            <a:prstDash val="solid"/>
            <a:round/>
            <a:headEnd len="med" w="med" type="triangle"/>
            <a:tailEnd len="med" w="med" type="triangle"/>
          </a:ln>
        </p:spPr>
      </p:cxnSp>
      <p:sp>
        <p:nvSpPr>
          <p:cNvPr id="2882" name="Google Shape;2882;p283"/>
          <p:cNvSpPr txBox="1"/>
          <p:nvPr/>
        </p:nvSpPr>
        <p:spPr>
          <a:xfrm>
            <a:off x="6194132" y="3622083"/>
            <a:ext cx="12528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(4) Create &amp; Map Identity</a:t>
            </a:r>
            <a:endParaRPr sz="1000">
              <a:latin typeface="Overpass Light"/>
              <a:ea typeface="Overpass Light"/>
              <a:cs typeface="Overpass Light"/>
              <a:sym typeface="Overpass Light"/>
            </a:endParaRPr>
          </a:p>
        </p:txBody>
      </p:sp>
      <p:cxnSp>
        <p:nvCxnSpPr>
          <p:cNvPr id="2883" name="Google Shape;2883;p283"/>
          <p:cNvCxnSpPr>
            <a:stCxn id="2850" idx="7"/>
            <a:endCxn id="2866" idx="0"/>
          </p:cNvCxnSpPr>
          <p:nvPr/>
        </p:nvCxnSpPr>
        <p:spPr>
          <a:xfrm rot="-5400000">
            <a:off x="1217365" y="2064272"/>
            <a:ext cx="1315500" cy="1247100"/>
          </a:xfrm>
          <a:prstGeom prst="bentConnector4">
            <a:avLst>
              <a:gd fmla="val 39779" name="adj1"/>
              <a:gd fmla="val 119099" name="adj2"/>
            </a:avLst>
          </a:prstGeom>
          <a:noFill/>
          <a:ln cap="flat" cmpd="sng" w="9525">
            <a:solidFill>
              <a:schemeClr val="dk2"/>
            </a:solidFill>
            <a:prstDash val="solid"/>
            <a:round/>
            <a:headEnd len="med" w="med" type="none"/>
            <a:tailEnd len="med" w="med" type="triangle"/>
          </a:ln>
        </p:spPr>
      </p:cxnSp>
      <p:sp>
        <p:nvSpPr>
          <p:cNvPr id="2884" name="Google Shape;2884;p283"/>
          <p:cNvSpPr txBox="1"/>
          <p:nvPr/>
        </p:nvSpPr>
        <p:spPr>
          <a:xfrm>
            <a:off x="1514937" y="3924246"/>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(5) Token</a:t>
            </a:r>
            <a:endParaRPr sz="1000">
              <a:latin typeface="Overpass Light"/>
              <a:ea typeface="Overpass Light"/>
              <a:cs typeface="Overpass Light"/>
              <a:sym typeface="Overpass Light"/>
            </a:endParaRPr>
          </a:p>
        </p:txBody>
      </p:sp>
      <p:sp>
        <p:nvSpPr>
          <p:cNvPr id="2885" name="Google Shape;2885;p283"/>
          <p:cNvSpPr txBox="1"/>
          <p:nvPr/>
        </p:nvSpPr>
        <p:spPr>
          <a:xfrm>
            <a:off x="1514950" y="2806083"/>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(1) Referral</a:t>
            </a:r>
            <a:endParaRPr sz="1000">
              <a:latin typeface="Overpass Light"/>
              <a:ea typeface="Overpass Light"/>
              <a:cs typeface="Overpass Light"/>
              <a:sym typeface="Overpass Light"/>
            </a:endParaRPr>
          </a:p>
        </p:txBody>
      </p:sp>
      <p:cxnSp>
        <p:nvCxnSpPr>
          <p:cNvPr id="2886" name="Google Shape;2886;p283"/>
          <p:cNvCxnSpPr>
            <a:stCxn id="2850" idx="7"/>
            <a:endCxn id="2866" idx="3"/>
          </p:cNvCxnSpPr>
          <p:nvPr/>
        </p:nvCxnSpPr>
        <p:spPr>
          <a:xfrm rot="-5400000">
            <a:off x="812815" y="2468822"/>
            <a:ext cx="1315500" cy="438000"/>
          </a:xfrm>
          <a:prstGeom prst="bentConnector2">
            <a:avLst/>
          </a:prstGeom>
          <a:noFill/>
          <a:ln cap="flat" cmpd="sng" w="9525">
            <a:solidFill>
              <a:schemeClr val="dk2"/>
            </a:solidFill>
            <a:prstDash val="solid"/>
            <a:round/>
            <a:headEnd len="med" w="med" type="none"/>
            <a:tailEnd len="med" w="med" type="triangle"/>
          </a:ln>
        </p:spPr>
      </p:cxnSp>
      <p:sp>
        <p:nvSpPr>
          <p:cNvPr id="2887" name="Google Shape;2887;p283"/>
          <p:cNvSpPr txBox="1"/>
          <p:nvPr/>
        </p:nvSpPr>
        <p:spPr>
          <a:xfrm>
            <a:off x="822962" y="1687896"/>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(6) Token</a:t>
            </a:r>
            <a:endParaRPr sz="1000">
              <a:latin typeface="Overpass Light"/>
              <a:ea typeface="Overpass Light"/>
              <a:cs typeface="Overpass Light"/>
              <a:sym typeface="Overpass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1" name="Shape 2891"/>
        <p:cNvGrpSpPr/>
        <p:nvPr/>
      </p:nvGrpSpPr>
      <p:grpSpPr>
        <a:xfrm>
          <a:off x="0" y="0"/>
          <a:ext cx="0" cy="0"/>
          <a:chOff x="0" y="0"/>
          <a:chExt cx="0" cy="0"/>
        </a:xfrm>
      </p:grpSpPr>
      <p:sp>
        <p:nvSpPr>
          <p:cNvPr id="2892" name="Google Shape;2892;p2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893" name="Google Shape;2893;p284"/>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Fine-Grained RBAC</a:t>
            </a:r>
            <a:endParaRPr/>
          </a:p>
        </p:txBody>
      </p:sp>
      <p:sp>
        <p:nvSpPr>
          <p:cNvPr id="2894" name="Google Shape;2894;p28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pic>
        <p:nvPicPr>
          <p:cNvPr id="2895" name="Google Shape;2895;p284"/>
          <p:cNvPicPr preferRelativeResize="0"/>
          <p:nvPr/>
        </p:nvPicPr>
        <p:blipFill rotWithShape="1">
          <a:blip r:embed="rId3">
            <a:alphaModFix/>
          </a:blip>
          <a:srcRect b="0" l="12717" r="11265" t="2629"/>
          <a:stretch/>
        </p:blipFill>
        <p:spPr>
          <a:xfrm>
            <a:off x="3531201" y="1098925"/>
            <a:ext cx="4985875" cy="3562576"/>
          </a:xfrm>
          <a:prstGeom prst="rect">
            <a:avLst/>
          </a:prstGeom>
          <a:noFill/>
          <a:ln>
            <a:noFill/>
          </a:ln>
        </p:spPr>
      </p:pic>
      <p:sp>
        <p:nvSpPr>
          <p:cNvPr id="2896" name="Google Shape;2896;p284"/>
          <p:cNvSpPr txBox="1"/>
          <p:nvPr>
            <p:ph idx="4294967295" type="body"/>
          </p:nvPr>
        </p:nvSpPr>
        <p:spPr>
          <a:xfrm>
            <a:off x="293300" y="940125"/>
            <a:ext cx="3377400" cy="3793800"/>
          </a:xfrm>
          <a:prstGeom prst="rect">
            <a:avLst/>
          </a:prstGeom>
        </p:spPr>
        <p:txBody>
          <a:bodyPr anchorCtr="0" anchor="t" bIns="0" lIns="0" spcFirstLastPara="1" rIns="0" wrap="square" tIns="0">
            <a:noAutofit/>
          </a:bodyPr>
          <a:lstStyle/>
          <a:p>
            <a:pPr indent="-330200" lvl="0" marL="457200" rtl="0" algn="l">
              <a:lnSpc>
                <a:spcPct val="115000"/>
              </a:lnSpc>
              <a:spcBef>
                <a:spcPts val="600"/>
              </a:spcBef>
              <a:spcAft>
                <a:spcPts val="0"/>
              </a:spcAft>
              <a:buClr>
                <a:srgbClr val="000000"/>
              </a:buClr>
              <a:buSzPts val="1600"/>
              <a:buFont typeface="Overpass"/>
              <a:buChar char="●"/>
            </a:pPr>
            <a:r>
              <a:rPr lang="en" sz="1600">
                <a:latin typeface="Overpass"/>
                <a:ea typeface="Overpass"/>
                <a:cs typeface="Overpass"/>
                <a:sym typeface="Overpass"/>
              </a:rPr>
              <a:t>Project scope &amp; cluster scope available</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Matches request attributes (verb,object,etc)</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If no roles match, request is </a:t>
            </a:r>
            <a:br>
              <a:rPr lang="en" sz="1600">
                <a:latin typeface="Overpass"/>
                <a:ea typeface="Overpass"/>
                <a:cs typeface="Overpass"/>
                <a:sym typeface="Overpass"/>
              </a:rPr>
            </a:br>
            <a:r>
              <a:rPr lang="en" sz="1600">
                <a:latin typeface="Overpass"/>
                <a:ea typeface="Overpass"/>
                <a:cs typeface="Overpass"/>
                <a:sym typeface="Overpass"/>
              </a:rPr>
              <a:t>denied ( deny by default )</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Operator- and user-level </a:t>
            </a:r>
            <a:br>
              <a:rPr lang="en" sz="1600">
                <a:latin typeface="Overpass"/>
                <a:ea typeface="Overpass"/>
                <a:cs typeface="Overpass"/>
                <a:sym typeface="Overpass"/>
              </a:rPr>
            </a:br>
            <a:r>
              <a:rPr lang="en" sz="1600">
                <a:latin typeface="Overpass"/>
                <a:ea typeface="Overpass"/>
                <a:cs typeface="Overpass"/>
                <a:sym typeface="Overpass"/>
              </a:rPr>
              <a:t>roles are defined by default</a:t>
            </a:r>
            <a:endParaRPr sz="1600">
              <a:latin typeface="Overpass"/>
              <a:ea typeface="Overpass"/>
              <a:cs typeface="Overpass"/>
              <a:sym typeface="Overpass"/>
            </a:endParaRPr>
          </a:p>
          <a:p>
            <a:pPr indent="-330200" lvl="0" marL="457200" rtl="0" algn="l">
              <a:lnSpc>
                <a:spcPct val="115000"/>
              </a:lnSpc>
              <a:spcBef>
                <a:spcPts val="1000"/>
              </a:spcBef>
              <a:spcAft>
                <a:spcPts val="1000"/>
              </a:spcAft>
              <a:buClr>
                <a:srgbClr val="000000"/>
              </a:buClr>
              <a:buSzPts val="1600"/>
              <a:buFont typeface="Overpass"/>
              <a:buChar char="●"/>
            </a:pPr>
            <a:r>
              <a:rPr lang="en" sz="1600">
                <a:latin typeface="Overpass"/>
                <a:ea typeface="Overpass"/>
                <a:cs typeface="Overpass"/>
                <a:sym typeface="Overpass"/>
              </a:rPr>
              <a:t>Custom roles are supported</a:t>
            </a:r>
            <a:endParaRPr sz="1600">
              <a:latin typeface="Overpass"/>
              <a:ea typeface="Overpass"/>
              <a:cs typeface="Overpass"/>
              <a:sym typeface="Overpas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0" name="Shape 2900"/>
        <p:cNvGrpSpPr/>
        <p:nvPr/>
      </p:nvGrpSpPr>
      <p:grpSpPr>
        <a:xfrm>
          <a:off x="0" y="0"/>
          <a:ext cx="0" cy="0"/>
          <a:chOff x="0" y="0"/>
          <a:chExt cx="0" cy="0"/>
        </a:xfrm>
      </p:grpSpPr>
      <p:sp>
        <p:nvSpPr>
          <p:cNvPr id="2901" name="Google Shape;2901;p28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02" name="Google Shape;2902;p28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Monitoring</a:t>
            </a:r>
            <a:endParaRPr/>
          </a:p>
        </p:txBody>
      </p:sp>
      <p:sp>
        <p:nvSpPr>
          <p:cNvPr id="2903" name="Google Shape;2903;p285"/>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integrated cluster monitoring and alerting stack</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7" name="Shape 2907"/>
        <p:cNvGrpSpPr/>
        <p:nvPr/>
      </p:nvGrpSpPr>
      <p:grpSpPr>
        <a:xfrm>
          <a:off x="0" y="0"/>
          <a:ext cx="0" cy="0"/>
          <a:chOff x="0" y="0"/>
          <a:chExt cx="0" cy="0"/>
        </a:xfrm>
      </p:grpSpPr>
      <p:sp>
        <p:nvSpPr>
          <p:cNvPr id="2908" name="Google Shape;2908;p28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909" name="Google Shape;2909;p2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MONITORING | </a:t>
            </a:r>
            <a:r>
              <a:rPr lang="en">
                <a:solidFill>
                  <a:srgbClr val="000000"/>
                </a:solidFill>
              </a:rPr>
              <a:t>Solution Overview</a:t>
            </a:r>
            <a:endParaRPr>
              <a:solidFill>
                <a:srgbClr val="000000"/>
              </a:solidFill>
            </a:endParaRPr>
          </a:p>
        </p:txBody>
      </p:sp>
      <p:sp>
        <p:nvSpPr>
          <p:cNvPr id="2910" name="Google Shape;2910;p28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11" name="Google Shape;2911;p286"/>
          <p:cNvSpPr txBox="1"/>
          <p:nvPr/>
        </p:nvSpPr>
        <p:spPr>
          <a:xfrm>
            <a:off x="1402441" y="1021043"/>
            <a:ext cx="6294300" cy="700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Cluster Monitoring</a:t>
            </a:r>
            <a:endParaRPr sz="2600">
              <a:latin typeface="Overpass Light"/>
              <a:ea typeface="Overpass Light"/>
              <a:cs typeface="Overpass Light"/>
              <a:sym typeface="Overpass Light"/>
            </a:endParaRPr>
          </a:p>
        </p:txBody>
      </p:sp>
      <p:pic>
        <p:nvPicPr>
          <p:cNvPr id="2912" name="Google Shape;2912;p286"/>
          <p:cNvPicPr preferRelativeResize="0"/>
          <p:nvPr/>
        </p:nvPicPr>
        <p:blipFill>
          <a:blip r:embed="rId3">
            <a:alphaModFix/>
          </a:blip>
          <a:stretch>
            <a:fillRect/>
          </a:stretch>
        </p:blipFill>
        <p:spPr>
          <a:xfrm>
            <a:off x="1343032" y="1766008"/>
            <a:ext cx="1030725" cy="1032195"/>
          </a:xfrm>
          <a:prstGeom prst="rect">
            <a:avLst/>
          </a:prstGeom>
          <a:noFill/>
          <a:ln>
            <a:noFill/>
          </a:ln>
        </p:spPr>
      </p:pic>
      <p:sp>
        <p:nvSpPr>
          <p:cNvPr id="2913" name="Google Shape;2913;p286"/>
          <p:cNvSpPr txBox="1"/>
          <p:nvPr/>
        </p:nvSpPr>
        <p:spPr>
          <a:xfrm>
            <a:off x="516675" y="2953657"/>
            <a:ext cx="26829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Metrics collection and storage</a:t>
            </a:r>
            <a:r>
              <a:rPr lang="en">
                <a:latin typeface="Overpass Light"/>
                <a:ea typeface="Overpass Light"/>
                <a:cs typeface="Overpass Light"/>
                <a:sym typeface="Overpass Light"/>
              </a:rPr>
              <a:t> via Prometheus, an open-source monitoring system time series database.</a:t>
            </a:r>
            <a:endParaRPr>
              <a:latin typeface="Overpass Light"/>
              <a:ea typeface="Overpass Light"/>
              <a:cs typeface="Overpass Light"/>
              <a:sym typeface="Overpass Light"/>
            </a:endParaRPr>
          </a:p>
        </p:txBody>
      </p:sp>
      <p:pic>
        <p:nvPicPr>
          <p:cNvPr id="2914" name="Google Shape;2914;p286"/>
          <p:cNvPicPr preferRelativeResize="0"/>
          <p:nvPr/>
        </p:nvPicPr>
        <p:blipFill>
          <a:blip r:embed="rId4">
            <a:alphaModFix/>
          </a:blip>
          <a:stretch>
            <a:fillRect/>
          </a:stretch>
        </p:blipFill>
        <p:spPr>
          <a:xfrm>
            <a:off x="6788605" y="1766008"/>
            <a:ext cx="995085" cy="1032194"/>
          </a:xfrm>
          <a:prstGeom prst="rect">
            <a:avLst/>
          </a:prstGeom>
          <a:noFill/>
          <a:ln>
            <a:noFill/>
          </a:ln>
        </p:spPr>
      </p:pic>
      <p:sp>
        <p:nvSpPr>
          <p:cNvPr id="2915" name="Google Shape;2915;p286"/>
          <p:cNvSpPr txBox="1"/>
          <p:nvPr/>
        </p:nvSpPr>
        <p:spPr>
          <a:xfrm>
            <a:off x="5944425" y="2953657"/>
            <a:ext cx="26829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Metrics visualization </a:t>
            </a:r>
            <a:r>
              <a:rPr lang="en">
                <a:latin typeface="Overpass Light"/>
                <a:ea typeface="Overpass Light"/>
                <a:cs typeface="Overpass Light"/>
                <a:sym typeface="Overpass Light"/>
              </a:rPr>
              <a:t>via Grafana, the leading metrics visualization technology.</a:t>
            </a:r>
            <a:endParaRPr>
              <a:latin typeface="Overpass Light"/>
              <a:ea typeface="Overpass Light"/>
              <a:cs typeface="Overpass Light"/>
              <a:sym typeface="Overpass Light"/>
            </a:endParaRPr>
          </a:p>
        </p:txBody>
      </p:sp>
      <p:pic>
        <p:nvPicPr>
          <p:cNvPr id="2916" name="Google Shape;2916;p286"/>
          <p:cNvPicPr preferRelativeResize="0"/>
          <p:nvPr/>
        </p:nvPicPr>
        <p:blipFill>
          <a:blip r:embed="rId5">
            <a:alphaModFix/>
          </a:blip>
          <a:stretch>
            <a:fillRect/>
          </a:stretch>
        </p:blipFill>
        <p:spPr>
          <a:xfrm>
            <a:off x="4028225" y="1770056"/>
            <a:ext cx="1030721" cy="1028150"/>
          </a:xfrm>
          <a:prstGeom prst="rect">
            <a:avLst/>
          </a:prstGeom>
          <a:noFill/>
          <a:ln>
            <a:noFill/>
          </a:ln>
        </p:spPr>
      </p:pic>
      <p:sp>
        <p:nvSpPr>
          <p:cNvPr id="2917" name="Google Shape;2917;p286"/>
          <p:cNvSpPr txBox="1"/>
          <p:nvPr/>
        </p:nvSpPr>
        <p:spPr>
          <a:xfrm>
            <a:off x="3201868" y="2953657"/>
            <a:ext cx="26829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Alerting/notification</a:t>
            </a:r>
            <a:r>
              <a:rPr lang="en">
                <a:latin typeface="Overpass Light"/>
                <a:ea typeface="Overpass Light"/>
                <a:cs typeface="Overpass Light"/>
                <a:sym typeface="Overpass Light"/>
              </a:rPr>
              <a:t> via Prometheus’ Alertmanager, an open-source tool that handles alerts send by Prometheus.</a:t>
            </a:r>
            <a:endParaRPr>
              <a:latin typeface="Overpass Light"/>
              <a:ea typeface="Overpass Light"/>
              <a:cs typeface="Overpass Light"/>
              <a:sym typeface="Overpass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1" name="Shape 2921"/>
        <p:cNvGrpSpPr/>
        <p:nvPr/>
      </p:nvGrpSpPr>
      <p:grpSpPr>
        <a:xfrm>
          <a:off x="0" y="0"/>
          <a:ext cx="0" cy="0"/>
          <a:chOff x="0" y="0"/>
          <a:chExt cx="0" cy="0"/>
        </a:xfrm>
      </p:grpSpPr>
      <p:sp>
        <p:nvSpPr>
          <p:cNvPr id="2922" name="Google Shape;2922;p287"/>
          <p:cNvSpPr/>
          <p:nvPr/>
        </p:nvSpPr>
        <p:spPr>
          <a:xfrm>
            <a:off x="5752763" y="724394"/>
            <a:ext cx="2418600" cy="26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8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24" name="Google Shape;2924;p2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MONITORING </a:t>
            </a:r>
            <a:r>
              <a:rPr lang="en">
                <a:solidFill>
                  <a:srgbClr val="000000"/>
                </a:solidFill>
              </a:rPr>
              <a:t>| Operator &amp; Operand Relationships</a:t>
            </a:r>
            <a:endParaRPr>
              <a:solidFill>
                <a:srgbClr val="000000"/>
              </a:solidFill>
            </a:endParaRPr>
          </a:p>
        </p:txBody>
      </p:sp>
      <p:sp>
        <p:nvSpPr>
          <p:cNvPr id="2925" name="Google Shape;2925;p287"/>
          <p:cNvSpPr/>
          <p:nvPr/>
        </p:nvSpPr>
        <p:spPr>
          <a:xfrm>
            <a:off x="1572505" y="1773632"/>
            <a:ext cx="612600" cy="5487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latin typeface="Overpass SemiBold"/>
              <a:ea typeface="Overpass SemiBold"/>
              <a:cs typeface="Overpass SemiBold"/>
              <a:sym typeface="Overpass SemiBold"/>
            </a:endParaRPr>
          </a:p>
        </p:txBody>
      </p:sp>
      <p:sp>
        <p:nvSpPr>
          <p:cNvPr id="2926" name="Google Shape;2926;p287"/>
          <p:cNvSpPr txBox="1"/>
          <p:nvPr/>
        </p:nvSpPr>
        <p:spPr>
          <a:xfrm>
            <a:off x="1212813" y="236170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cluster-monitoring-operator</a:t>
            </a:r>
            <a:endParaRPr sz="700">
              <a:latin typeface="Overpass Light"/>
              <a:ea typeface="Overpass Light"/>
              <a:cs typeface="Overpass Light"/>
              <a:sym typeface="Overpass Light"/>
            </a:endParaRPr>
          </a:p>
        </p:txBody>
      </p:sp>
      <p:sp>
        <p:nvSpPr>
          <p:cNvPr id="2927" name="Google Shape;2927;p287"/>
          <p:cNvSpPr/>
          <p:nvPr/>
        </p:nvSpPr>
        <p:spPr>
          <a:xfrm>
            <a:off x="1572505" y="3678632"/>
            <a:ext cx="612600" cy="5487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latin typeface="Overpass SemiBold"/>
              <a:ea typeface="Overpass SemiBold"/>
              <a:cs typeface="Overpass SemiBold"/>
              <a:sym typeface="Overpass SemiBold"/>
            </a:endParaRPr>
          </a:p>
        </p:txBody>
      </p:sp>
      <p:sp>
        <p:nvSpPr>
          <p:cNvPr id="2928" name="Google Shape;2928;p287"/>
          <p:cNvSpPr txBox="1"/>
          <p:nvPr/>
        </p:nvSpPr>
        <p:spPr>
          <a:xfrm>
            <a:off x="1212813" y="426670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prometheus-operator</a:t>
            </a:r>
            <a:endParaRPr sz="700">
              <a:latin typeface="Overpass Light"/>
              <a:ea typeface="Overpass Light"/>
              <a:cs typeface="Overpass Light"/>
              <a:sym typeface="Overpass Light"/>
            </a:endParaRPr>
          </a:p>
        </p:txBody>
      </p:sp>
      <p:sp>
        <p:nvSpPr>
          <p:cNvPr id="2929" name="Google Shape;2929;p287"/>
          <p:cNvSpPr/>
          <p:nvPr/>
        </p:nvSpPr>
        <p:spPr>
          <a:xfrm>
            <a:off x="6205907" y="945282"/>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30" name="Google Shape;2930;p287"/>
          <p:cNvSpPr txBox="1"/>
          <p:nvPr/>
        </p:nvSpPr>
        <p:spPr>
          <a:xfrm>
            <a:off x="5743613" y="1392631"/>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Grafana</a:t>
            </a:r>
            <a:endParaRPr sz="700">
              <a:latin typeface="Overpass Light"/>
              <a:ea typeface="Overpass Light"/>
              <a:cs typeface="Overpass Light"/>
              <a:sym typeface="Overpass Light"/>
            </a:endParaRPr>
          </a:p>
        </p:txBody>
      </p:sp>
      <p:sp>
        <p:nvSpPr>
          <p:cNvPr id="2931" name="Google Shape;2931;p287"/>
          <p:cNvSpPr/>
          <p:nvPr/>
        </p:nvSpPr>
        <p:spPr>
          <a:xfrm>
            <a:off x="6205907" y="1762616"/>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32" name="Google Shape;2932;p287"/>
          <p:cNvSpPr txBox="1"/>
          <p:nvPr/>
        </p:nvSpPr>
        <p:spPr>
          <a:xfrm>
            <a:off x="5743613" y="2209965"/>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kube-state-metrics</a:t>
            </a:r>
            <a:endParaRPr sz="700">
              <a:latin typeface="Overpass Light"/>
              <a:ea typeface="Overpass Light"/>
              <a:cs typeface="Overpass Light"/>
              <a:sym typeface="Overpass Light"/>
            </a:endParaRPr>
          </a:p>
        </p:txBody>
      </p:sp>
      <p:sp>
        <p:nvSpPr>
          <p:cNvPr id="2933" name="Google Shape;2933;p287"/>
          <p:cNvSpPr/>
          <p:nvPr/>
        </p:nvSpPr>
        <p:spPr>
          <a:xfrm>
            <a:off x="7272707" y="945269"/>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34" name="Google Shape;2934;p287"/>
          <p:cNvSpPr txBox="1"/>
          <p:nvPr/>
        </p:nvSpPr>
        <p:spPr>
          <a:xfrm>
            <a:off x="6810413" y="1392631"/>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node-exporter</a:t>
            </a:r>
            <a:endParaRPr sz="700">
              <a:latin typeface="Overpass Light"/>
              <a:ea typeface="Overpass Light"/>
              <a:cs typeface="Overpass Light"/>
              <a:sym typeface="Overpass Light"/>
            </a:endParaRPr>
          </a:p>
        </p:txBody>
      </p:sp>
      <p:sp>
        <p:nvSpPr>
          <p:cNvPr id="2935" name="Google Shape;2935;p287"/>
          <p:cNvSpPr/>
          <p:nvPr/>
        </p:nvSpPr>
        <p:spPr>
          <a:xfrm>
            <a:off x="7272707" y="1765794"/>
            <a:ext cx="407400" cy="407400"/>
          </a:xfrm>
          <a:prstGeom prst="hexagon">
            <a:avLst>
              <a:gd fmla="val 25000" name="adj"/>
              <a:gd fmla="val 115470" name="vf"/>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36" name="Google Shape;2936;p287"/>
          <p:cNvSpPr txBox="1"/>
          <p:nvPr/>
        </p:nvSpPr>
        <p:spPr>
          <a:xfrm>
            <a:off x="6810378" y="223490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openshift-state-metrics</a:t>
            </a:r>
            <a:br>
              <a:rPr lang="en" sz="700">
                <a:latin typeface="Overpass Light"/>
                <a:ea typeface="Overpass Light"/>
                <a:cs typeface="Overpass Light"/>
                <a:sym typeface="Overpass Light"/>
              </a:rPr>
            </a:br>
            <a:r>
              <a:rPr lang="en" sz="700">
                <a:latin typeface="Overpass Light"/>
                <a:ea typeface="Overpass Light"/>
                <a:cs typeface="Overpass Light"/>
                <a:sym typeface="Overpass Light"/>
              </a:rPr>
              <a:t>(4.2)</a:t>
            </a:r>
            <a:endParaRPr sz="700">
              <a:latin typeface="Overpass Light"/>
              <a:ea typeface="Overpass Light"/>
              <a:cs typeface="Overpass Light"/>
              <a:sym typeface="Overpass Light"/>
            </a:endParaRPr>
          </a:p>
        </p:txBody>
      </p:sp>
      <p:sp>
        <p:nvSpPr>
          <p:cNvPr id="2937" name="Google Shape;2937;p287"/>
          <p:cNvSpPr/>
          <p:nvPr/>
        </p:nvSpPr>
        <p:spPr>
          <a:xfrm>
            <a:off x="6205907" y="2586307"/>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38" name="Google Shape;2938;p287"/>
          <p:cNvSpPr txBox="1"/>
          <p:nvPr/>
        </p:nvSpPr>
        <p:spPr>
          <a:xfrm>
            <a:off x="5743613" y="303365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prometheus-adapter</a:t>
            </a:r>
            <a:endParaRPr sz="700">
              <a:latin typeface="Overpass Light"/>
              <a:ea typeface="Overpass Light"/>
              <a:cs typeface="Overpass Light"/>
              <a:sym typeface="Overpass Light"/>
            </a:endParaRPr>
          </a:p>
        </p:txBody>
      </p:sp>
      <p:sp>
        <p:nvSpPr>
          <p:cNvPr id="2939" name="Google Shape;2939;p287"/>
          <p:cNvSpPr/>
          <p:nvPr/>
        </p:nvSpPr>
        <p:spPr>
          <a:xfrm>
            <a:off x="7272707" y="2586307"/>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40" name="Google Shape;2940;p287"/>
          <p:cNvSpPr txBox="1"/>
          <p:nvPr/>
        </p:nvSpPr>
        <p:spPr>
          <a:xfrm>
            <a:off x="6810413" y="303365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telemeter-client</a:t>
            </a:r>
            <a:endParaRPr sz="700">
              <a:latin typeface="Overpass Light"/>
              <a:ea typeface="Overpass Light"/>
              <a:cs typeface="Overpass Light"/>
              <a:sym typeface="Overpass Light"/>
            </a:endParaRPr>
          </a:p>
        </p:txBody>
      </p:sp>
      <p:cxnSp>
        <p:nvCxnSpPr>
          <p:cNvPr id="2941" name="Google Shape;2941;p287"/>
          <p:cNvCxnSpPr>
            <a:stCxn id="2925" idx="3"/>
            <a:endCxn id="2927" idx="3"/>
          </p:cNvCxnSpPr>
          <p:nvPr/>
        </p:nvCxnSpPr>
        <p:spPr>
          <a:xfrm>
            <a:off x="1572505" y="2047982"/>
            <a:ext cx="600" cy="1905000"/>
          </a:xfrm>
          <a:prstGeom prst="bentConnector3">
            <a:avLst>
              <a:gd fmla="val -99990481" name="adj1"/>
            </a:avLst>
          </a:prstGeom>
          <a:noFill/>
          <a:ln cap="flat" cmpd="sng" w="19050">
            <a:solidFill>
              <a:srgbClr val="EC7A08"/>
            </a:solidFill>
            <a:prstDash val="dash"/>
            <a:round/>
            <a:headEnd len="med" w="med" type="none"/>
            <a:tailEnd len="med" w="med" type="stealth"/>
          </a:ln>
        </p:spPr>
      </p:cxnSp>
      <p:sp>
        <p:nvSpPr>
          <p:cNvPr id="2942" name="Google Shape;2942;p287"/>
          <p:cNvSpPr/>
          <p:nvPr/>
        </p:nvSpPr>
        <p:spPr>
          <a:xfrm>
            <a:off x="6205907" y="36821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43" name="Google Shape;2943;p287"/>
          <p:cNvSpPr txBox="1"/>
          <p:nvPr/>
        </p:nvSpPr>
        <p:spPr>
          <a:xfrm>
            <a:off x="5743613" y="4129474"/>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a:t>
            </a:r>
            <a:endParaRPr sz="700">
              <a:latin typeface="Overpass Light"/>
              <a:ea typeface="Overpass Light"/>
              <a:cs typeface="Overpass Light"/>
              <a:sym typeface="Overpass Light"/>
            </a:endParaRPr>
          </a:p>
        </p:txBody>
      </p:sp>
      <p:sp>
        <p:nvSpPr>
          <p:cNvPr id="2944" name="Google Shape;2944;p287"/>
          <p:cNvSpPr/>
          <p:nvPr/>
        </p:nvSpPr>
        <p:spPr>
          <a:xfrm>
            <a:off x="7272707" y="36821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45" name="Google Shape;2945;p287"/>
          <p:cNvSpPr txBox="1"/>
          <p:nvPr/>
        </p:nvSpPr>
        <p:spPr>
          <a:xfrm>
            <a:off x="6810413" y="4129474"/>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Alertmanager</a:t>
            </a:r>
            <a:endParaRPr sz="700">
              <a:latin typeface="Overpass Light"/>
              <a:ea typeface="Overpass Light"/>
              <a:cs typeface="Overpass Light"/>
              <a:sym typeface="Overpass Light"/>
            </a:endParaRPr>
          </a:p>
        </p:txBody>
      </p:sp>
      <p:sp>
        <p:nvSpPr>
          <p:cNvPr id="2946" name="Google Shape;2946;p287"/>
          <p:cNvSpPr/>
          <p:nvPr/>
        </p:nvSpPr>
        <p:spPr>
          <a:xfrm>
            <a:off x="5743613" y="3531812"/>
            <a:ext cx="2418600" cy="84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7" name="Google Shape;2947;p287"/>
          <p:cNvCxnSpPr>
            <a:stCxn id="2927" idx="0"/>
            <a:endCxn id="2946" idx="1"/>
          </p:cNvCxnSpPr>
          <p:nvPr/>
        </p:nvCxnSpPr>
        <p:spPr>
          <a:xfrm>
            <a:off x="2185105" y="3952982"/>
            <a:ext cx="3558600" cy="1800"/>
          </a:xfrm>
          <a:prstGeom prst="straightConnector1">
            <a:avLst/>
          </a:prstGeom>
          <a:noFill/>
          <a:ln cap="flat" cmpd="sng" w="19050">
            <a:solidFill>
              <a:srgbClr val="EC7A08"/>
            </a:solidFill>
            <a:prstDash val="solid"/>
            <a:round/>
            <a:headEnd len="med" w="med" type="none"/>
            <a:tailEnd len="med" w="med" type="triangle"/>
          </a:ln>
        </p:spPr>
      </p:cxnSp>
      <p:cxnSp>
        <p:nvCxnSpPr>
          <p:cNvPr id="2948" name="Google Shape;2948;p287"/>
          <p:cNvCxnSpPr>
            <a:stCxn id="2925" idx="0"/>
            <a:endCxn id="2922" idx="1"/>
          </p:cNvCxnSpPr>
          <p:nvPr/>
        </p:nvCxnSpPr>
        <p:spPr>
          <a:xfrm>
            <a:off x="2185105" y="2047982"/>
            <a:ext cx="3567600" cy="4200"/>
          </a:xfrm>
          <a:prstGeom prst="straightConnector1">
            <a:avLst/>
          </a:prstGeom>
          <a:noFill/>
          <a:ln cap="flat" cmpd="sng" w="19050">
            <a:solidFill>
              <a:srgbClr val="EC7A08"/>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2" name="Shape 2952"/>
        <p:cNvGrpSpPr/>
        <p:nvPr/>
      </p:nvGrpSpPr>
      <p:grpSpPr>
        <a:xfrm>
          <a:off x="0" y="0"/>
          <a:ext cx="0" cy="0"/>
          <a:chOff x="0" y="0"/>
          <a:chExt cx="0" cy="0"/>
        </a:xfrm>
      </p:grpSpPr>
      <p:sp>
        <p:nvSpPr>
          <p:cNvPr id="2953" name="Google Shape;2953;p288"/>
          <p:cNvSpPr/>
          <p:nvPr/>
        </p:nvSpPr>
        <p:spPr>
          <a:xfrm>
            <a:off x="892582" y="1921191"/>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54" name="Google Shape;2954;p288"/>
          <p:cNvSpPr/>
          <p:nvPr/>
        </p:nvSpPr>
        <p:spPr>
          <a:xfrm>
            <a:off x="835432" y="1864041"/>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55" name="Google Shape;2955;p288"/>
          <p:cNvSpPr/>
          <p:nvPr/>
        </p:nvSpPr>
        <p:spPr>
          <a:xfrm>
            <a:off x="5975813" y="1322080"/>
            <a:ext cx="2815800" cy="3107400"/>
          </a:xfrm>
          <a:prstGeom prst="rect">
            <a:avLst/>
          </a:prstGeom>
          <a:solidFill>
            <a:srgbClr val="99999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88"/>
          <p:cNvSpPr/>
          <p:nvPr/>
        </p:nvSpPr>
        <p:spPr>
          <a:xfrm>
            <a:off x="5823413" y="1169680"/>
            <a:ext cx="2815800" cy="3107400"/>
          </a:xfrm>
          <a:prstGeom prst="rect">
            <a:avLst/>
          </a:prstGeom>
          <a:solidFill>
            <a:srgbClr val="99999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58" name="Google Shape;2958;p28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MONITORING </a:t>
            </a:r>
            <a:r>
              <a:rPr lang="en">
                <a:solidFill>
                  <a:srgbClr val="000000"/>
                </a:solidFill>
              </a:rPr>
              <a:t>| Prometheus, Grafana and Alertmanager Wiring</a:t>
            </a:r>
            <a:endParaRPr>
              <a:solidFill>
                <a:srgbClr val="000000"/>
              </a:solidFill>
            </a:endParaRPr>
          </a:p>
        </p:txBody>
      </p:sp>
      <p:sp>
        <p:nvSpPr>
          <p:cNvPr id="2959" name="Google Shape;2959;p288"/>
          <p:cNvSpPr/>
          <p:nvPr/>
        </p:nvSpPr>
        <p:spPr>
          <a:xfrm>
            <a:off x="2032463" y="1017280"/>
            <a:ext cx="2815800" cy="31074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88"/>
          <p:cNvSpPr/>
          <p:nvPr/>
        </p:nvSpPr>
        <p:spPr>
          <a:xfrm>
            <a:off x="2032463" y="3708620"/>
            <a:ext cx="2815800" cy="417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Overpass"/>
                <a:ea typeface="Overpass"/>
                <a:cs typeface="Overpass"/>
                <a:sym typeface="Overpass"/>
              </a:rPr>
              <a:t>Infra/Worker (“hardware”)</a:t>
            </a:r>
            <a:endParaRPr b="1" sz="1400"/>
          </a:p>
        </p:txBody>
      </p:sp>
      <p:sp>
        <p:nvSpPr>
          <p:cNvPr id="2961" name="Google Shape;2961;p288"/>
          <p:cNvSpPr/>
          <p:nvPr/>
        </p:nvSpPr>
        <p:spPr>
          <a:xfrm>
            <a:off x="2321332" y="1084888"/>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62" name="Google Shape;2962;p288"/>
          <p:cNvSpPr txBox="1"/>
          <p:nvPr/>
        </p:nvSpPr>
        <p:spPr>
          <a:xfrm>
            <a:off x="1859038" y="153223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Grafana</a:t>
            </a:r>
            <a:endParaRPr sz="700">
              <a:latin typeface="Overpass Light"/>
              <a:ea typeface="Overpass Light"/>
              <a:cs typeface="Overpass Light"/>
              <a:sym typeface="Overpass Light"/>
            </a:endParaRPr>
          </a:p>
        </p:txBody>
      </p:sp>
      <p:sp>
        <p:nvSpPr>
          <p:cNvPr id="2963" name="Google Shape;2963;p288"/>
          <p:cNvSpPr/>
          <p:nvPr/>
        </p:nvSpPr>
        <p:spPr>
          <a:xfrm>
            <a:off x="3235732" y="1084888"/>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64" name="Google Shape;2964;p288"/>
          <p:cNvSpPr txBox="1"/>
          <p:nvPr/>
        </p:nvSpPr>
        <p:spPr>
          <a:xfrm>
            <a:off x="2773438" y="153223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a:t>
            </a:r>
            <a:endParaRPr sz="700">
              <a:latin typeface="Overpass Light"/>
              <a:ea typeface="Overpass Light"/>
              <a:cs typeface="Overpass Light"/>
              <a:sym typeface="Overpass Light"/>
            </a:endParaRPr>
          </a:p>
        </p:txBody>
      </p:sp>
      <p:sp>
        <p:nvSpPr>
          <p:cNvPr id="2965" name="Google Shape;2965;p288"/>
          <p:cNvSpPr/>
          <p:nvPr/>
        </p:nvSpPr>
        <p:spPr>
          <a:xfrm>
            <a:off x="4150132" y="1084888"/>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66" name="Google Shape;2966;p288"/>
          <p:cNvSpPr txBox="1"/>
          <p:nvPr/>
        </p:nvSpPr>
        <p:spPr>
          <a:xfrm>
            <a:off x="3687838" y="153223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Alertmanager</a:t>
            </a:r>
            <a:endParaRPr sz="700">
              <a:latin typeface="Overpass Light"/>
              <a:ea typeface="Overpass Light"/>
              <a:cs typeface="Overpass Light"/>
              <a:sym typeface="Overpass Light"/>
            </a:endParaRPr>
          </a:p>
        </p:txBody>
      </p:sp>
      <p:sp>
        <p:nvSpPr>
          <p:cNvPr id="2967" name="Google Shape;2967;p288"/>
          <p:cNvSpPr/>
          <p:nvPr/>
        </p:nvSpPr>
        <p:spPr>
          <a:xfrm>
            <a:off x="2022092" y="3295007"/>
            <a:ext cx="2834700" cy="415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 (kubelet)</a:t>
            </a:r>
            <a:endParaRPr sz="1400"/>
          </a:p>
        </p:txBody>
      </p:sp>
      <p:sp>
        <p:nvSpPr>
          <p:cNvPr id="2968" name="Google Shape;2968;p288"/>
          <p:cNvSpPr/>
          <p:nvPr/>
        </p:nvSpPr>
        <p:spPr>
          <a:xfrm>
            <a:off x="2321332" y="25692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69" name="Google Shape;2969;p288"/>
          <p:cNvSpPr txBox="1"/>
          <p:nvPr/>
        </p:nvSpPr>
        <p:spPr>
          <a:xfrm>
            <a:off x="1859038" y="3016575"/>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node-exporter</a:t>
            </a:r>
            <a:endParaRPr sz="700">
              <a:latin typeface="Overpass Light"/>
              <a:ea typeface="Overpass Light"/>
              <a:cs typeface="Overpass Light"/>
              <a:sym typeface="Overpass Light"/>
            </a:endParaRPr>
          </a:p>
        </p:txBody>
      </p:sp>
      <p:sp>
        <p:nvSpPr>
          <p:cNvPr id="2970" name="Google Shape;2970;p288"/>
          <p:cNvSpPr/>
          <p:nvPr/>
        </p:nvSpPr>
        <p:spPr>
          <a:xfrm>
            <a:off x="2321313" y="1923156"/>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71" name="Google Shape;2971;p288"/>
          <p:cNvSpPr txBox="1"/>
          <p:nvPr/>
        </p:nvSpPr>
        <p:spPr>
          <a:xfrm>
            <a:off x="1859038" y="2339322"/>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kube-state-metrics</a:t>
            </a:r>
            <a:endParaRPr sz="700">
              <a:latin typeface="Overpass Light"/>
              <a:ea typeface="Overpass Light"/>
              <a:cs typeface="Overpass Light"/>
              <a:sym typeface="Overpass Light"/>
            </a:endParaRPr>
          </a:p>
        </p:txBody>
      </p:sp>
      <p:cxnSp>
        <p:nvCxnSpPr>
          <p:cNvPr id="2972" name="Google Shape;2972;p288"/>
          <p:cNvCxnSpPr>
            <a:stCxn id="2961" idx="0"/>
            <a:endCxn id="2963" idx="3"/>
          </p:cNvCxnSpPr>
          <p:nvPr/>
        </p:nvCxnSpPr>
        <p:spPr>
          <a:xfrm>
            <a:off x="2728732" y="1288588"/>
            <a:ext cx="507000" cy="0"/>
          </a:xfrm>
          <a:prstGeom prst="straightConnector1">
            <a:avLst/>
          </a:prstGeom>
          <a:noFill/>
          <a:ln cap="flat" cmpd="sng" w="19050">
            <a:solidFill>
              <a:srgbClr val="EC7A08"/>
            </a:solidFill>
            <a:prstDash val="solid"/>
            <a:round/>
            <a:headEnd len="med" w="med" type="none"/>
            <a:tailEnd len="med" w="med" type="stealth"/>
          </a:ln>
        </p:spPr>
      </p:cxnSp>
      <p:cxnSp>
        <p:nvCxnSpPr>
          <p:cNvPr id="2973" name="Google Shape;2973;p288"/>
          <p:cNvCxnSpPr>
            <a:stCxn id="2963" idx="0"/>
            <a:endCxn id="2965" idx="3"/>
          </p:cNvCxnSpPr>
          <p:nvPr/>
        </p:nvCxnSpPr>
        <p:spPr>
          <a:xfrm>
            <a:off x="3643132" y="1288588"/>
            <a:ext cx="507000" cy="0"/>
          </a:xfrm>
          <a:prstGeom prst="straightConnector1">
            <a:avLst/>
          </a:prstGeom>
          <a:noFill/>
          <a:ln cap="flat" cmpd="sng" w="19050">
            <a:solidFill>
              <a:srgbClr val="C80000"/>
            </a:solidFill>
            <a:prstDash val="solid"/>
            <a:round/>
            <a:headEnd len="med" w="med" type="none"/>
            <a:tailEnd len="med" w="med" type="stealth"/>
          </a:ln>
        </p:spPr>
      </p:cxnSp>
      <p:cxnSp>
        <p:nvCxnSpPr>
          <p:cNvPr id="2974" name="Google Shape;2974;p288"/>
          <p:cNvCxnSpPr>
            <a:stCxn id="2964" idx="2"/>
            <a:endCxn id="2968" idx="0"/>
          </p:cNvCxnSpPr>
          <p:nvPr/>
        </p:nvCxnSpPr>
        <p:spPr>
          <a:xfrm rot="5400000">
            <a:off x="2539888" y="1873487"/>
            <a:ext cx="1088400" cy="710700"/>
          </a:xfrm>
          <a:prstGeom prst="bentConnector2">
            <a:avLst/>
          </a:prstGeom>
          <a:noFill/>
          <a:ln cap="flat" cmpd="sng" w="19050">
            <a:solidFill>
              <a:srgbClr val="EC7A08"/>
            </a:solidFill>
            <a:prstDash val="solid"/>
            <a:round/>
            <a:headEnd len="med" w="med" type="none"/>
            <a:tailEnd len="med" w="med" type="stealth"/>
          </a:ln>
        </p:spPr>
      </p:cxnSp>
      <p:cxnSp>
        <p:nvCxnSpPr>
          <p:cNvPr id="2975" name="Google Shape;2975;p288"/>
          <p:cNvCxnSpPr>
            <a:stCxn id="2968" idx="3"/>
            <a:endCxn id="2960" idx="1"/>
          </p:cNvCxnSpPr>
          <p:nvPr/>
        </p:nvCxnSpPr>
        <p:spPr>
          <a:xfrm flipH="1">
            <a:off x="2032432" y="2772925"/>
            <a:ext cx="288900" cy="1144500"/>
          </a:xfrm>
          <a:prstGeom prst="bentConnector3">
            <a:avLst>
              <a:gd fmla="val 182414" name="adj1"/>
            </a:avLst>
          </a:prstGeom>
          <a:noFill/>
          <a:ln cap="flat" cmpd="sng" w="19050">
            <a:solidFill>
              <a:srgbClr val="EC7A08"/>
            </a:solidFill>
            <a:prstDash val="solid"/>
            <a:round/>
            <a:headEnd len="med" w="med" type="none"/>
            <a:tailEnd len="med" w="med" type="stealth"/>
          </a:ln>
        </p:spPr>
      </p:cxnSp>
      <p:sp>
        <p:nvSpPr>
          <p:cNvPr id="2976" name="Google Shape;2976;p288"/>
          <p:cNvSpPr/>
          <p:nvPr/>
        </p:nvSpPr>
        <p:spPr>
          <a:xfrm>
            <a:off x="5671013" y="1017280"/>
            <a:ext cx="2815800" cy="3107400"/>
          </a:xfrm>
          <a:prstGeom prst="rect">
            <a:avLst/>
          </a:prstGeom>
          <a:solidFill>
            <a:srgbClr val="FFFFF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88"/>
          <p:cNvSpPr/>
          <p:nvPr/>
        </p:nvSpPr>
        <p:spPr>
          <a:xfrm>
            <a:off x="5671013" y="3708620"/>
            <a:ext cx="2815800" cy="417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Overpass"/>
                <a:ea typeface="Overpass"/>
                <a:cs typeface="Overpass"/>
                <a:sym typeface="Overpass"/>
              </a:rPr>
              <a:t>Worker (“hardware”)</a:t>
            </a:r>
            <a:endParaRPr b="1" sz="1400"/>
          </a:p>
        </p:txBody>
      </p:sp>
      <p:sp>
        <p:nvSpPr>
          <p:cNvPr id="2978" name="Google Shape;2978;p288"/>
          <p:cNvSpPr/>
          <p:nvPr/>
        </p:nvSpPr>
        <p:spPr>
          <a:xfrm>
            <a:off x="5660642" y="3295007"/>
            <a:ext cx="2834700" cy="415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 (kubelet)</a:t>
            </a:r>
            <a:endParaRPr sz="1400"/>
          </a:p>
        </p:txBody>
      </p:sp>
      <p:sp>
        <p:nvSpPr>
          <p:cNvPr id="2979" name="Google Shape;2979;p288"/>
          <p:cNvSpPr/>
          <p:nvPr/>
        </p:nvSpPr>
        <p:spPr>
          <a:xfrm>
            <a:off x="5959882" y="25692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80" name="Google Shape;2980;p288"/>
          <p:cNvSpPr txBox="1"/>
          <p:nvPr/>
        </p:nvSpPr>
        <p:spPr>
          <a:xfrm>
            <a:off x="5497588" y="3016575"/>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node-exporter</a:t>
            </a:r>
            <a:endParaRPr sz="700">
              <a:latin typeface="Overpass Light"/>
              <a:ea typeface="Overpass Light"/>
              <a:cs typeface="Overpass Light"/>
              <a:sym typeface="Overpass Light"/>
            </a:endParaRPr>
          </a:p>
        </p:txBody>
      </p:sp>
      <p:cxnSp>
        <p:nvCxnSpPr>
          <p:cNvPr id="2981" name="Google Shape;2981;p288"/>
          <p:cNvCxnSpPr>
            <a:stCxn id="2979" idx="3"/>
            <a:endCxn id="2977" idx="1"/>
          </p:cNvCxnSpPr>
          <p:nvPr/>
        </p:nvCxnSpPr>
        <p:spPr>
          <a:xfrm flipH="1">
            <a:off x="5670982" y="2772925"/>
            <a:ext cx="288900" cy="1144500"/>
          </a:xfrm>
          <a:prstGeom prst="bentConnector3">
            <a:avLst>
              <a:gd fmla="val 182414" name="adj1"/>
            </a:avLst>
          </a:prstGeom>
          <a:noFill/>
          <a:ln cap="flat" cmpd="sng" w="19050">
            <a:solidFill>
              <a:srgbClr val="EC7A08"/>
            </a:solidFill>
            <a:prstDash val="solid"/>
            <a:round/>
            <a:headEnd len="med" w="med" type="none"/>
            <a:tailEnd len="med" w="med" type="stealth"/>
          </a:ln>
        </p:spPr>
      </p:cxnSp>
      <p:cxnSp>
        <p:nvCxnSpPr>
          <p:cNvPr id="2982" name="Google Shape;2982;p288"/>
          <p:cNvCxnSpPr>
            <a:stCxn id="2964" idx="2"/>
            <a:endCxn id="2979" idx="0"/>
          </p:cNvCxnSpPr>
          <p:nvPr/>
        </p:nvCxnSpPr>
        <p:spPr>
          <a:xfrm flipH="1" rot="-5400000">
            <a:off x="4359088" y="764987"/>
            <a:ext cx="1088400" cy="2927700"/>
          </a:xfrm>
          <a:prstGeom prst="bentConnector4">
            <a:avLst>
              <a:gd fmla="val 22107" name="adj1"/>
              <a:gd fmla="val 106099" name="adj2"/>
            </a:avLst>
          </a:prstGeom>
          <a:noFill/>
          <a:ln cap="flat" cmpd="sng" w="19050">
            <a:solidFill>
              <a:srgbClr val="EC7A08"/>
            </a:solidFill>
            <a:prstDash val="solid"/>
            <a:round/>
            <a:headEnd len="med" w="med" type="none"/>
            <a:tailEnd len="med" w="med" type="stealth"/>
          </a:ln>
        </p:spPr>
      </p:cxnSp>
      <p:cxnSp>
        <p:nvCxnSpPr>
          <p:cNvPr id="2983" name="Google Shape;2983;p288"/>
          <p:cNvCxnSpPr>
            <a:stCxn id="2964" idx="2"/>
            <a:endCxn id="2970" idx="0"/>
          </p:cNvCxnSpPr>
          <p:nvPr/>
        </p:nvCxnSpPr>
        <p:spPr>
          <a:xfrm rot="5400000">
            <a:off x="2862988" y="1550387"/>
            <a:ext cx="442200" cy="710700"/>
          </a:xfrm>
          <a:prstGeom prst="bentConnector2">
            <a:avLst/>
          </a:prstGeom>
          <a:noFill/>
          <a:ln cap="flat" cmpd="sng" w="19050">
            <a:solidFill>
              <a:srgbClr val="EC7A08"/>
            </a:solidFill>
            <a:prstDash val="solid"/>
            <a:round/>
            <a:headEnd len="med" w="med" type="none"/>
            <a:tailEnd len="med" w="med" type="triangle"/>
          </a:ln>
        </p:spPr>
      </p:cxnSp>
      <p:cxnSp>
        <p:nvCxnSpPr>
          <p:cNvPr id="2984" name="Google Shape;2984;p288"/>
          <p:cNvCxnSpPr>
            <a:stCxn id="2964" idx="2"/>
            <a:endCxn id="2967" idx="0"/>
          </p:cNvCxnSpPr>
          <p:nvPr/>
        </p:nvCxnSpPr>
        <p:spPr>
          <a:xfrm flipH="1" rot="-5400000">
            <a:off x="2634538" y="2489537"/>
            <a:ext cx="1610400" cy="600"/>
          </a:xfrm>
          <a:prstGeom prst="bentConnector3">
            <a:avLst>
              <a:gd fmla="val 49997" name="adj1"/>
            </a:avLst>
          </a:prstGeom>
          <a:noFill/>
          <a:ln cap="flat" cmpd="sng" w="19050">
            <a:solidFill>
              <a:srgbClr val="EC7A08"/>
            </a:solidFill>
            <a:prstDash val="solid"/>
            <a:round/>
            <a:headEnd len="med" w="med" type="none"/>
            <a:tailEnd len="med" w="med" type="triangle"/>
          </a:ln>
        </p:spPr>
      </p:cxnSp>
      <p:cxnSp>
        <p:nvCxnSpPr>
          <p:cNvPr id="2985" name="Google Shape;2985;p288"/>
          <p:cNvCxnSpPr>
            <a:stCxn id="2964" idx="2"/>
            <a:endCxn id="2978" idx="0"/>
          </p:cNvCxnSpPr>
          <p:nvPr/>
        </p:nvCxnSpPr>
        <p:spPr>
          <a:xfrm flipH="1" rot="-5400000">
            <a:off x="4453588" y="670487"/>
            <a:ext cx="1610400" cy="3638700"/>
          </a:xfrm>
          <a:prstGeom prst="bentConnector3">
            <a:avLst>
              <a:gd fmla="val 14488" name="adj1"/>
            </a:avLst>
          </a:prstGeom>
          <a:noFill/>
          <a:ln cap="flat" cmpd="sng" w="19050">
            <a:solidFill>
              <a:srgbClr val="EC7A08"/>
            </a:solidFill>
            <a:prstDash val="solid"/>
            <a:round/>
            <a:headEnd len="med" w="med" type="none"/>
            <a:tailEnd len="med" w="med" type="triangle"/>
          </a:ln>
        </p:spPr>
      </p:cxnSp>
      <p:sp>
        <p:nvSpPr>
          <p:cNvPr id="2986" name="Google Shape;2986;p288"/>
          <p:cNvSpPr/>
          <p:nvPr/>
        </p:nvSpPr>
        <p:spPr>
          <a:xfrm>
            <a:off x="778282" y="1806891"/>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87" name="Google Shape;2987;p288"/>
          <p:cNvSpPr txBox="1"/>
          <p:nvPr/>
        </p:nvSpPr>
        <p:spPr>
          <a:xfrm>
            <a:off x="352312" y="2368540"/>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Control Plane (API)</a:t>
            </a:r>
            <a:endParaRPr sz="700">
              <a:latin typeface="Overpass Light"/>
              <a:ea typeface="Overpass Light"/>
              <a:cs typeface="Overpass Light"/>
              <a:sym typeface="Overpass Light"/>
            </a:endParaRPr>
          </a:p>
        </p:txBody>
      </p:sp>
      <p:cxnSp>
        <p:nvCxnSpPr>
          <p:cNvPr id="2988" name="Google Shape;2988;p288"/>
          <p:cNvCxnSpPr>
            <a:stCxn id="2970" idx="3"/>
            <a:endCxn id="2953" idx="0"/>
          </p:cNvCxnSpPr>
          <p:nvPr/>
        </p:nvCxnSpPr>
        <p:spPr>
          <a:xfrm rot="10800000">
            <a:off x="1300113" y="2124756"/>
            <a:ext cx="1021200" cy="2100"/>
          </a:xfrm>
          <a:prstGeom prst="straightConnector1">
            <a:avLst/>
          </a:prstGeom>
          <a:noFill/>
          <a:ln cap="flat" cmpd="sng" w="19050">
            <a:solidFill>
              <a:srgbClr val="EC7A08"/>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2" name="Shape 2992"/>
        <p:cNvGrpSpPr/>
        <p:nvPr/>
      </p:nvGrpSpPr>
      <p:grpSpPr>
        <a:xfrm>
          <a:off x="0" y="0"/>
          <a:ext cx="0" cy="0"/>
          <a:chOff x="0" y="0"/>
          <a:chExt cx="0" cy="0"/>
        </a:xfrm>
      </p:grpSpPr>
      <p:sp>
        <p:nvSpPr>
          <p:cNvPr id="2993" name="Google Shape;2993;p28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94" name="Google Shape;2994;p28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Logging</a:t>
            </a:r>
            <a:endParaRPr/>
          </a:p>
        </p:txBody>
      </p:sp>
      <p:sp>
        <p:nvSpPr>
          <p:cNvPr id="2995" name="Google Shape;2995;p289"/>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integrated solution for exploring and corroborating application logs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2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14" name="Google Shape;1614;p2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15" name="Google Shape;1615;p218"/>
          <p:cNvSpPr txBox="1"/>
          <p:nvPr/>
        </p:nvSpPr>
        <p:spPr>
          <a:xfrm>
            <a:off x="826650" y="3810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 container is the smallest compute unit</a:t>
            </a:r>
            <a:endParaRPr sz="2800">
              <a:solidFill>
                <a:srgbClr val="000000"/>
              </a:solidFill>
              <a:latin typeface="Overpass"/>
              <a:ea typeface="Overpass"/>
              <a:cs typeface="Overpass"/>
              <a:sym typeface="Overpass"/>
            </a:endParaRPr>
          </a:p>
        </p:txBody>
      </p:sp>
      <p:sp>
        <p:nvSpPr>
          <p:cNvPr id="1616" name="Google Shape;1616;p218"/>
          <p:cNvSpPr/>
          <p:nvPr/>
        </p:nvSpPr>
        <p:spPr>
          <a:xfrm>
            <a:off x="4201800" y="225105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9" name="Shape 2999"/>
        <p:cNvGrpSpPr/>
        <p:nvPr/>
      </p:nvGrpSpPr>
      <p:grpSpPr>
        <a:xfrm>
          <a:off x="0" y="0"/>
          <a:ext cx="0" cy="0"/>
          <a:chOff x="0" y="0"/>
          <a:chExt cx="0" cy="0"/>
        </a:xfrm>
      </p:grpSpPr>
      <p:sp>
        <p:nvSpPr>
          <p:cNvPr id="3000" name="Google Shape;3000;p29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Observability via </a:t>
            </a:r>
            <a:br>
              <a:rPr lang="en"/>
            </a:br>
            <a:r>
              <a:rPr lang="en"/>
              <a:t>log exploration and corroboration with EFK</a:t>
            </a:r>
            <a:endParaRPr/>
          </a:p>
        </p:txBody>
      </p:sp>
      <p:sp>
        <p:nvSpPr>
          <p:cNvPr id="3001" name="Google Shape;3001;p29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002" name="Google Shape;3002;p29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 </a:t>
            </a:r>
            <a:r>
              <a:rPr lang="en">
                <a:solidFill>
                  <a:srgbClr val="000000"/>
                </a:solidFill>
              </a:rPr>
              <a:t>Solution Overview</a:t>
            </a:r>
            <a:endParaRPr>
              <a:solidFill>
                <a:srgbClr val="000000"/>
              </a:solidFill>
            </a:endParaRPr>
          </a:p>
        </p:txBody>
      </p:sp>
      <p:sp>
        <p:nvSpPr>
          <p:cNvPr id="3003" name="Google Shape;3003;p290"/>
          <p:cNvSpPr txBox="1"/>
          <p:nvPr>
            <p:ph idx="4294967295" type="body"/>
          </p:nvPr>
        </p:nvSpPr>
        <p:spPr>
          <a:xfrm>
            <a:off x="1409250" y="1538575"/>
            <a:ext cx="6325500" cy="32901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lang="en">
                <a:solidFill>
                  <a:schemeClr val="dk1"/>
                </a:solidFill>
              </a:rPr>
              <a:t>Components</a:t>
            </a:r>
            <a:endParaRPr b="1"/>
          </a:p>
          <a:p>
            <a:pPr indent="-304800" lvl="1" marL="914400" rtl="0" algn="l">
              <a:lnSpc>
                <a:spcPct val="100000"/>
              </a:lnSpc>
              <a:spcBef>
                <a:spcPts val="1600"/>
              </a:spcBef>
              <a:spcAft>
                <a:spcPts val="0"/>
              </a:spcAft>
              <a:buSzPts val="1200"/>
              <a:buChar char="○"/>
            </a:pPr>
            <a:r>
              <a:rPr b="1" lang="en"/>
              <a:t>Elasticsearch:</a:t>
            </a:r>
            <a:r>
              <a:rPr lang="en"/>
              <a:t> a search and analytics engine to store logs</a:t>
            </a:r>
            <a:endParaRPr/>
          </a:p>
          <a:p>
            <a:pPr indent="-304800" lvl="1" marL="914400" rtl="0" algn="l">
              <a:lnSpc>
                <a:spcPct val="100000"/>
              </a:lnSpc>
              <a:spcBef>
                <a:spcPts val="0"/>
              </a:spcBef>
              <a:spcAft>
                <a:spcPts val="0"/>
              </a:spcAft>
              <a:buSzPts val="1200"/>
              <a:buChar char="○"/>
            </a:pPr>
            <a:r>
              <a:rPr b="1" lang="en"/>
              <a:t>Fluentd:</a:t>
            </a:r>
            <a:r>
              <a:rPr lang="en"/>
              <a:t> gathers logs and sends to Elasticsearch.</a:t>
            </a:r>
            <a:endParaRPr/>
          </a:p>
          <a:p>
            <a:pPr indent="-304800" lvl="1" marL="914400" rtl="0" algn="l">
              <a:lnSpc>
                <a:spcPct val="100000"/>
              </a:lnSpc>
              <a:spcBef>
                <a:spcPts val="0"/>
              </a:spcBef>
              <a:spcAft>
                <a:spcPts val="0"/>
              </a:spcAft>
              <a:buSzPts val="1200"/>
              <a:buChar char="○"/>
            </a:pPr>
            <a:r>
              <a:rPr b="1" lang="en"/>
              <a:t>Kibana:</a:t>
            </a:r>
            <a:r>
              <a:rPr lang="en"/>
              <a:t> A web UI for Elasticsearch.</a:t>
            </a:r>
            <a:endParaRPr/>
          </a:p>
          <a:p>
            <a:pPr indent="0" lvl="0" marL="0" rtl="0" algn="l">
              <a:lnSpc>
                <a:spcPct val="100000"/>
              </a:lnSpc>
              <a:spcBef>
                <a:spcPts val="1600"/>
              </a:spcBef>
              <a:spcAft>
                <a:spcPts val="0"/>
              </a:spcAft>
              <a:buNone/>
            </a:pPr>
            <a:r>
              <a:rPr lang="en"/>
              <a:t>Access control</a:t>
            </a:r>
            <a:endParaRPr/>
          </a:p>
          <a:p>
            <a:pPr indent="-304800" lvl="1" marL="914400" rtl="0" algn="l">
              <a:lnSpc>
                <a:spcPct val="100000"/>
              </a:lnSpc>
              <a:spcBef>
                <a:spcPts val="1600"/>
              </a:spcBef>
              <a:spcAft>
                <a:spcPts val="0"/>
              </a:spcAft>
              <a:buSzPts val="1200"/>
              <a:buChar char="○"/>
            </a:pPr>
            <a:r>
              <a:rPr lang="en"/>
              <a:t>Cluster administrators can view all logs</a:t>
            </a:r>
            <a:endParaRPr/>
          </a:p>
          <a:p>
            <a:pPr indent="-304800" lvl="1" marL="914400" rtl="0" algn="l">
              <a:lnSpc>
                <a:spcPct val="100000"/>
              </a:lnSpc>
              <a:spcBef>
                <a:spcPts val="0"/>
              </a:spcBef>
              <a:spcAft>
                <a:spcPts val="0"/>
              </a:spcAft>
              <a:buSzPts val="1200"/>
              <a:buChar char="○"/>
            </a:pPr>
            <a:r>
              <a:rPr lang="en"/>
              <a:t>Users can only view logs for their projects</a:t>
            </a:r>
            <a:endParaRPr/>
          </a:p>
          <a:p>
            <a:pPr indent="0" lvl="0" marL="0" rtl="0" algn="l">
              <a:lnSpc>
                <a:spcPct val="100000"/>
              </a:lnSpc>
              <a:spcBef>
                <a:spcPts val="1600"/>
              </a:spcBef>
              <a:spcAft>
                <a:spcPts val="0"/>
              </a:spcAft>
              <a:buNone/>
            </a:pPr>
            <a:r>
              <a:rPr lang="en"/>
              <a:t>Ability to forward logs elsewhere</a:t>
            </a:r>
            <a:endParaRPr/>
          </a:p>
          <a:p>
            <a:pPr indent="-304800" lvl="1" marL="914400" rtl="0" algn="l">
              <a:lnSpc>
                <a:spcPct val="100000"/>
              </a:lnSpc>
              <a:spcBef>
                <a:spcPts val="1600"/>
              </a:spcBef>
              <a:spcAft>
                <a:spcPts val="0"/>
              </a:spcAft>
              <a:buSzPts val="1200"/>
              <a:buChar char="○"/>
            </a:pPr>
            <a:r>
              <a:rPr lang="en"/>
              <a:t>External elasticsearch, Splunk, etc</a:t>
            </a:r>
            <a:endParaRPr/>
          </a:p>
        </p:txBody>
      </p:sp>
      <p:sp>
        <p:nvSpPr>
          <p:cNvPr id="3004" name="Google Shape;3004;p29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8" name="Shape 3008"/>
        <p:cNvGrpSpPr/>
        <p:nvPr/>
      </p:nvGrpSpPr>
      <p:grpSpPr>
        <a:xfrm>
          <a:off x="0" y="0"/>
          <a:ext cx="0" cy="0"/>
          <a:chOff x="0" y="0"/>
          <a:chExt cx="0" cy="0"/>
        </a:xfrm>
      </p:grpSpPr>
      <p:cxnSp>
        <p:nvCxnSpPr>
          <p:cNvPr id="3009" name="Google Shape;3009;p291"/>
          <p:cNvCxnSpPr>
            <a:stCxn id="3010" idx="0"/>
            <a:endCxn id="3011" idx="1"/>
          </p:cNvCxnSpPr>
          <p:nvPr/>
        </p:nvCxnSpPr>
        <p:spPr>
          <a:xfrm flipH="1" rot="10800000">
            <a:off x="2607608" y="831559"/>
            <a:ext cx="3700200" cy="300"/>
          </a:xfrm>
          <a:prstGeom prst="straightConnector1">
            <a:avLst/>
          </a:prstGeom>
          <a:noFill/>
          <a:ln cap="flat" cmpd="sng" w="19050">
            <a:solidFill>
              <a:srgbClr val="EC7A08"/>
            </a:solidFill>
            <a:prstDash val="solid"/>
            <a:round/>
            <a:headEnd len="med" w="med" type="none"/>
            <a:tailEnd len="med" w="med" type="triangle"/>
          </a:ln>
        </p:spPr>
      </p:cxnSp>
      <p:sp>
        <p:nvSpPr>
          <p:cNvPr id="3012" name="Google Shape;3012;p29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13" name="Google Shape;3013;p2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a:t>
            </a:r>
            <a:r>
              <a:rPr lang="en">
                <a:solidFill>
                  <a:srgbClr val="000000"/>
                </a:solidFill>
              </a:rPr>
              <a:t>| Operator &amp; Operand Relationships</a:t>
            </a:r>
            <a:endParaRPr>
              <a:solidFill>
                <a:srgbClr val="000000"/>
              </a:solidFill>
            </a:endParaRPr>
          </a:p>
        </p:txBody>
      </p:sp>
      <p:grpSp>
        <p:nvGrpSpPr>
          <p:cNvPr id="3014" name="Google Shape;3014;p291"/>
          <p:cNvGrpSpPr/>
          <p:nvPr/>
        </p:nvGrpSpPr>
        <p:grpSpPr>
          <a:xfrm>
            <a:off x="1898190" y="525533"/>
            <a:ext cx="709418" cy="612652"/>
            <a:chOff x="5005169" y="3522802"/>
            <a:chExt cx="1234200" cy="1069200"/>
          </a:xfrm>
        </p:grpSpPr>
        <p:sp>
          <p:nvSpPr>
            <p:cNvPr id="3010" name="Google Shape;3010;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15" name="Google Shape;3015;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16" name="Google Shape;3016;p291"/>
          <p:cNvSpPr txBox="1"/>
          <p:nvPr/>
        </p:nvSpPr>
        <p:spPr>
          <a:xfrm>
            <a:off x="1566363" y="1138188"/>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ElasticSearch</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Operator</a:t>
            </a:r>
            <a:endParaRPr sz="1000">
              <a:latin typeface="Overpass Light"/>
              <a:ea typeface="Overpass Light"/>
              <a:cs typeface="Overpass Light"/>
              <a:sym typeface="Overpass Light"/>
            </a:endParaRPr>
          </a:p>
        </p:txBody>
      </p:sp>
      <p:grpSp>
        <p:nvGrpSpPr>
          <p:cNvPr id="3017" name="Google Shape;3017;p291"/>
          <p:cNvGrpSpPr/>
          <p:nvPr/>
        </p:nvGrpSpPr>
        <p:grpSpPr>
          <a:xfrm>
            <a:off x="1898178" y="2254408"/>
            <a:ext cx="709418" cy="612652"/>
            <a:chOff x="5005169" y="3522802"/>
            <a:chExt cx="1234200" cy="1069200"/>
          </a:xfrm>
        </p:grpSpPr>
        <p:sp>
          <p:nvSpPr>
            <p:cNvPr id="3018" name="Google Shape;3018;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19" name="Google Shape;3019;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20" name="Google Shape;3020;p291"/>
          <p:cNvSpPr txBox="1"/>
          <p:nvPr/>
        </p:nvSpPr>
        <p:spPr>
          <a:xfrm>
            <a:off x="1566350" y="286706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Cluster Logging</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Operator</a:t>
            </a:r>
            <a:endParaRPr sz="1000">
              <a:latin typeface="Overpass Light"/>
              <a:ea typeface="Overpass Light"/>
              <a:cs typeface="Overpass Light"/>
              <a:sym typeface="Overpass Light"/>
            </a:endParaRPr>
          </a:p>
        </p:txBody>
      </p:sp>
      <p:grpSp>
        <p:nvGrpSpPr>
          <p:cNvPr id="3021" name="Google Shape;3021;p291"/>
          <p:cNvGrpSpPr/>
          <p:nvPr/>
        </p:nvGrpSpPr>
        <p:grpSpPr>
          <a:xfrm>
            <a:off x="6307790" y="449333"/>
            <a:ext cx="861818" cy="765052"/>
            <a:chOff x="5351603" y="954870"/>
            <a:chExt cx="861818" cy="765052"/>
          </a:xfrm>
        </p:grpSpPr>
        <p:grpSp>
          <p:nvGrpSpPr>
            <p:cNvPr id="3022" name="Google Shape;3022;p291"/>
            <p:cNvGrpSpPr/>
            <p:nvPr/>
          </p:nvGrpSpPr>
          <p:grpSpPr>
            <a:xfrm>
              <a:off x="5351603" y="954870"/>
              <a:ext cx="709418" cy="612652"/>
              <a:chOff x="5005169" y="3522802"/>
              <a:chExt cx="1234200" cy="1069200"/>
            </a:xfrm>
          </p:grpSpPr>
          <p:sp>
            <p:nvSpPr>
              <p:cNvPr id="3023" name="Google Shape;3023;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24" name="Google Shape;3024;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25" name="Google Shape;3025;p291"/>
            <p:cNvGrpSpPr/>
            <p:nvPr/>
          </p:nvGrpSpPr>
          <p:grpSpPr>
            <a:xfrm>
              <a:off x="5427803" y="1031070"/>
              <a:ext cx="709418" cy="612652"/>
              <a:chOff x="5005169" y="3522802"/>
              <a:chExt cx="1234200" cy="1069200"/>
            </a:xfrm>
          </p:grpSpPr>
          <p:sp>
            <p:nvSpPr>
              <p:cNvPr id="3026" name="Google Shape;3026;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27" name="Google Shape;3027;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28" name="Google Shape;3028;p291"/>
            <p:cNvGrpSpPr/>
            <p:nvPr/>
          </p:nvGrpSpPr>
          <p:grpSpPr>
            <a:xfrm>
              <a:off x="5504003" y="1107270"/>
              <a:ext cx="709418" cy="612652"/>
              <a:chOff x="5005169" y="3522802"/>
              <a:chExt cx="1234200" cy="1069200"/>
            </a:xfrm>
          </p:grpSpPr>
          <p:sp>
            <p:nvSpPr>
              <p:cNvPr id="3029" name="Google Shape;3029;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30" name="Google Shape;3030;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sp>
        <p:nvSpPr>
          <p:cNvPr id="3011" name="Google Shape;3011;p291"/>
          <p:cNvSpPr txBox="1"/>
          <p:nvPr/>
        </p:nvSpPr>
        <p:spPr>
          <a:xfrm>
            <a:off x="6307713" y="449188"/>
            <a:ext cx="861900" cy="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3031" name="Google Shape;3031;p291"/>
          <p:cNvSpPr txBox="1"/>
          <p:nvPr/>
        </p:nvSpPr>
        <p:spPr>
          <a:xfrm>
            <a:off x="6052150" y="1214388"/>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ElasticSearch</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Cluster</a:t>
            </a:r>
            <a:endParaRPr sz="1000">
              <a:latin typeface="Overpass Light"/>
              <a:ea typeface="Overpass Light"/>
              <a:cs typeface="Overpass Light"/>
              <a:sym typeface="Overpass Light"/>
            </a:endParaRPr>
          </a:p>
        </p:txBody>
      </p:sp>
      <p:grpSp>
        <p:nvGrpSpPr>
          <p:cNvPr id="3032" name="Google Shape;3032;p291"/>
          <p:cNvGrpSpPr/>
          <p:nvPr/>
        </p:nvGrpSpPr>
        <p:grpSpPr>
          <a:xfrm>
            <a:off x="6383978" y="2254408"/>
            <a:ext cx="709418" cy="612652"/>
            <a:chOff x="5005169" y="3522802"/>
            <a:chExt cx="1234200" cy="1069200"/>
          </a:xfrm>
        </p:grpSpPr>
        <p:sp>
          <p:nvSpPr>
            <p:cNvPr id="3033" name="Google Shape;3033;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34" name="Google Shape;3034;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35" name="Google Shape;3035;p291"/>
          <p:cNvSpPr txBox="1"/>
          <p:nvPr/>
        </p:nvSpPr>
        <p:spPr>
          <a:xfrm>
            <a:off x="6052150" y="279086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Kibana</a:t>
            </a:r>
            <a:endParaRPr sz="1000">
              <a:latin typeface="Overpass Light"/>
              <a:ea typeface="Overpass Light"/>
              <a:cs typeface="Overpass Light"/>
              <a:sym typeface="Overpass Light"/>
            </a:endParaRPr>
          </a:p>
        </p:txBody>
      </p:sp>
      <p:grpSp>
        <p:nvGrpSpPr>
          <p:cNvPr id="3036" name="Google Shape;3036;p291"/>
          <p:cNvGrpSpPr/>
          <p:nvPr/>
        </p:nvGrpSpPr>
        <p:grpSpPr>
          <a:xfrm>
            <a:off x="6384003" y="3305058"/>
            <a:ext cx="1014218" cy="917452"/>
            <a:chOff x="5427815" y="3540959"/>
            <a:chExt cx="1014218" cy="917452"/>
          </a:xfrm>
        </p:grpSpPr>
        <p:grpSp>
          <p:nvGrpSpPr>
            <p:cNvPr id="3037" name="Google Shape;3037;p291"/>
            <p:cNvGrpSpPr/>
            <p:nvPr/>
          </p:nvGrpSpPr>
          <p:grpSpPr>
            <a:xfrm>
              <a:off x="5427815" y="3540959"/>
              <a:ext cx="709418" cy="612652"/>
              <a:chOff x="5005169" y="3522802"/>
              <a:chExt cx="1234200" cy="1069200"/>
            </a:xfrm>
          </p:grpSpPr>
          <p:sp>
            <p:nvSpPr>
              <p:cNvPr id="3038" name="Google Shape;3038;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39" name="Google Shape;3039;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40" name="Google Shape;3040;p291"/>
            <p:cNvGrpSpPr/>
            <p:nvPr/>
          </p:nvGrpSpPr>
          <p:grpSpPr>
            <a:xfrm>
              <a:off x="5504015" y="3617159"/>
              <a:ext cx="709418" cy="612652"/>
              <a:chOff x="5005169" y="3522802"/>
              <a:chExt cx="1234200" cy="1069200"/>
            </a:xfrm>
          </p:grpSpPr>
          <p:sp>
            <p:nvSpPr>
              <p:cNvPr id="3041" name="Google Shape;3041;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42" name="Google Shape;3042;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43" name="Google Shape;3043;p291"/>
            <p:cNvSpPr/>
            <p:nvPr/>
          </p:nvSpPr>
          <p:spPr>
            <a:xfrm>
              <a:off x="5580215" y="3693359"/>
              <a:ext cx="709500" cy="612600"/>
            </a:xfrm>
            <a:prstGeom prst="hexagon">
              <a:avLst>
                <a:gd fmla="val 25000" name="adj"/>
                <a:gd fmla="val 115470" name="vf"/>
              </a:avLst>
            </a:prstGeom>
            <a:solidFill>
              <a:srgbClr val="B7B7B7"/>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44" name="Google Shape;3044;p291"/>
            <p:cNvSpPr/>
            <p:nvPr/>
          </p:nvSpPr>
          <p:spPr>
            <a:xfrm>
              <a:off x="5656415" y="3769559"/>
              <a:ext cx="709500" cy="612600"/>
            </a:xfrm>
            <a:prstGeom prst="hexagon">
              <a:avLst>
                <a:gd fmla="val 25000" name="adj"/>
                <a:gd fmla="val 115470" name="vf"/>
              </a:avLst>
            </a:prstGeom>
            <a:solidFill>
              <a:srgbClr val="B7B7B7"/>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grpSp>
          <p:nvGrpSpPr>
            <p:cNvPr id="3045" name="Google Shape;3045;p291"/>
            <p:cNvGrpSpPr/>
            <p:nvPr/>
          </p:nvGrpSpPr>
          <p:grpSpPr>
            <a:xfrm>
              <a:off x="5732615" y="3845759"/>
              <a:ext cx="709418" cy="612652"/>
              <a:chOff x="5005169" y="3522802"/>
              <a:chExt cx="1234200" cy="1069200"/>
            </a:xfrm>
          </p:grpSpPr>
          <p:sp>
            <p:nvSpPr>
              <p:cNvPr id="3046" name="Google Shape;3046;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47" name="Google Shape;3047;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sp>
        <p:nvSpPr>
          <p:cNvPr id="3048" name="Google Shape;3048;p291"/>
          <p:cNvSpPr txBox="1"/>
          <p:nvPr/>
        </p:nvSpPr>
        <p:spPr>
          <a:xfrm>
            <a:off x="6116963" y="3668338"/>
            <a:ext cx="363300" cy="2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a:t>
            </a:r>
            <a:endParaRPr>
              <a:latin typeface="Overpass Light"/>
              <a:ea typeface="Overpass Light"/>
              <a:cs typeface="Overpass Light"/>
              <a:sym typeface="Overpass Light"/>
            </a:endParaRPr>
          </a:p>
        </p:txBody>
      </p:sp>
      <p:sp>
        <p:nvSpPr>
          <p:cNvPr id="3049" name="Google Shape;3049;p291"/>
          <p:cNvSpPr txBox="1"/>
          <p:nvPr/>
        </p:nvSpPr>
        <p:spPr>
          <a:xfrm>
            <a:off x="6204550" y="418011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Fluentd</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(per node)</a:t>
            </a:r>
            <a:endParaRPr sz="1000">
              <a:latin typeface="Overpass Light"/>
              <a:ea typeface="Overpass Light"/>
              <a:cs typeface="Overpass Light"/>
              <a:sym typeface="Overpass Light"/>
            </a:endParaRPr>
          </a:p>
        </p:txBody>
      </p:sp>
      <p:grpSp>
        <p:nvGrpSpPr>
          <p:cNvPr id="3050" name="Google Shape;3050;p291"/>
          <p:cNvGrpSpPr/>
          <p:nvPr/>
        </p:nvGrpSpPr>
        <p:grpSpPr>
          <a:xfrm>
            <a:off x="4086751" y="3009702"/>
            <a:ext cx="708184" cy="612652"/>
            <a:chOff x="5005169" y="3522802"/>
            <a:chExt cx="1234200" cy="1069200"/>
          </a:xfrm>
        </p:grpSpPr>
        <p:sp>
          <p:nvSpPr>
            <p:cNvPr id="3051" name="Google Shape;3051;p291"/>
            <p:cNvSpPr/>
            <p:nvPr/>
          </p:nvSpPr>
          <p:spPr>
            <a:xfrm>
              <a:off x="5005169" y="3522802"/>
              <a:ext cx="1234200" cy="1069200"/>
            </a:xfrm>
            <a:prstGeom prst="hexagon">
              <a:avLst>
                <a:gd fmla="val 25000" name="adj"/>
                <a:gd fmla="val 115470" name="vf"/>
              </a:avLst>
            </a:prstGeom>
            <a:solidFill>
              <a:srgbClr val="D9EBD7"/>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52" name="Google Shape;3052;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000"/>
            </a:p>
          </p:txBody>
        </p:sp>
      </p:grpSp>
      <p:sp>
        <p:nvSpPr>
          <p:cNvPr id="3053" name="Google Shape;3053;p291"/>
          <p:cNvSpPr txBox="1"/>
          <p:nvPr/>
        </p:nvSpPr>
        <p:spPr>
          <a:xfrm>
            <a:off x="3754288" y="3546138"/>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Curator CronJob</a:t>
            </a:r>
            <a:endParaRPr sz="1000">
              <a:latin typeface="Overpass Light"/>
              <a:ea typeface="Overpass Light"/>
              <a:cs typeface="Overpass Light"/>
              <a:sym typeface="Overpass Light"/>
            </a:endParaRPr>
          </a:p>
        </p:txBody>
      </p:sp>
      <p:grpSp>
        <p:nvGrpSpPr>
          <p:cNvPr id="3054" name="Google Shape;3054;p291"/>
          <p:cNvGrpSpPr/>
          <p:nvPr/>
        </p:nvGrpSpPr>
        <p:grpSpPr>
          <a:xfrm>
            <a:off x="4086115" y="3893058"/>
            <a:ext cx="709418" cy="612652"/>
            <a:chOff x="5005169" y="3522802"/>
            <a:chExt cx="1234200" cy="1069200"/>
          </a:xfrm>
        </p:grpSpPr>
        <p:sp>
          <p:nvSpPr>
            <p:cNvPr id="3055" name="Google Shape;3055;p291"/>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56" name="Google Shape;3056;p291"/>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57" name="Google Shape;3057;p291"/>
          <p:cNvSpPr txBox="1"/>
          <p:nvPr/>
        </p:nvSpPr>
        <p:spPr>
          <a:xfrm>
            <a:off x="3754288" y="442951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Curator</a:t>
            </a:r>
            <a:endParaRPr sz="1000">
              <a:latin typeface="Overpass Light"/>
              <a:ea typeface="Overpass Light"/>
              <a:cs typeface="Overpass Light"/>
              <a:sym typeface="Overpass Light"/>
            </a:endParaRPr>
          </a:p>
        </p:txBody>
      </p:sp>
      <p:cxnSp>
        <p:nvCxnSpPr>
          <p:cNvPr id="3058" name="Google Shape;3058;p291"/>
          <p:cNvCxnSpPr>
            <a:stCxn id="3018" idx="0"/>
            <a:endCxn id="3033" idx="3"/>
          </p:cNvCxnSpPr>
          <p:nvPr/>
        </p:nvCxnSpPr>
        <p:spPr>
          <a:xfrm>
            <a:off x="2607596" y="2560734"/>
            <a:ext cx="3776400" cy="0"/>
          </a:xfrm>
          <a:prstGeom prst="straightConnector1">
            <a:avLst/>
          </a:prstGeom>
          <a:noFill/>
          <a:ln cap="flat" cmpd="sng" w="19050">
            <a:solidFill>
              <a:srgbClr val="EC7A08"/>
            </a:solidFill>
            <a:prstDash val="solid"/>
            <a:round/>
            <a:headEnd len="med" w="med" type="none"/>
            <a:tailEnd len="med" w="med" type="triangle"/>
          </a:ln>
        </p:spPr>
      </p:cxnSp>
      <p:cxnSp>
        <p:nvCxnSpPr>
          <p:cNvPr id="3059" name="Google Shape;3059;p291"/>
          <p:cNvCxnSpPr>
            <a:stCxn id="3018" idx="0"/>
            <a:endCxn id="3048" idx="1"/>
          </p:cNvCxnSpPr>
          <p:nvPr/>
        </p:nvCxnSpPr>
        <p:spPr>
          <a:xfrm>
            <a:off x="2607596" y="2560734"/>
            <a:ext cx="3509400" cy="1220100"/>
          </a:xfrm>
          <a:prstGeom prst="bentConnector3">
            <a:avLst>
              <a:gd fmla="val 81576" name="adj1"/>
            </a:avLst>
          </a:prstGeom>
          <a:noFill/>
          <a:ln cap="flat" cmpd="sng" w="19050">
            <a:solidFill>
              <a:srgbClr val="EC7A08"/>
            </a:solidFill>
            <a:prstDash val="solid"/>
            <a:round/>
            <a:headEnd len="med" w="med" type="none"/>
            <a:tailEnd len="med" w="med" type="triangle"/>
          </a:ln>
        </p:spPr>
      </p:cxnSp>
      <p:cxnSp>
        <p:nvCxnSpPr>
          <p:cNvPr id="3060" name="Google Shape;3060;p291"/>
          <p:cNvCxnSpPr>
            <a:endCxn id="3052" idx="0"/>
          </p:cNvCxnSpPr>
          <p:nvPr/>
        </p:nvCxnSpPr>
        <p:spPr>
          <a:xfrm>
            <a:off x="2607543" y="2560742"/>
            <a:ext cx="1833300" cy="453000"/>
          </a:xfrm>
          <a:prstGeom prst="bentConnector2">
            <a:avLst/>
          </a:prstGeom>
          <a:noFill/>
          <a:ln cap="flat" cmpd="sng" w="19050">
            <a:solidFill>
              <a:srgbClr val="EC7A08"/>
            </a:solidFill>
            <a:prstDash val="solid"/>
            <a:round/>
            <a:headEnd len="med" w="med" type="none"/>
            <a:tailEnd len="med" w="med" type="triangle"/>
          </a:ln>
        </p:spPr>
      </p:cxnSp>
      <p:cxnSp>
        <p:nvCxnSpPr>
          <p:cNvPr id="3061" name="Google Shape;3061;p291"/>
          <p:cNvCxnSpPr>
            <a:endCxn id="3055" idx="3"/>
          </p:cNvCxnSpPr>
          <p:nvPr/>
        </p:nvCxnSpPr>
        <p:spPr>
          <a:xfrm rot="5400000">
            <a:off x="3644665" y="3757334"/>
            <a:ext cx="883500" cy="600"/>
          </a:xfrm>
          <a:prstGeom prst="bentConnector4">
            <a:avLst>
              <a:gd fmla="val 109" name="adj1"/>
              <a:gd fmla="val 81769223" name="adj2"/>
            </a:avLst>
          </a:prstGeom>
          <a:noFill/>
          <a:ln cap="flat" cmpd="sng" w="19050">
            <a:solidFill>
              <a:srgbClr val="3F9C35"/>
            </a:solidFill>
            <a:prstDash val="solid"/>
            <a:round/>
            <a:headEnd len="med" w="med" type="none"/>
            <a:tailEnd len="med" w="med" type="triangle"/>
          </a:ln>
        </p:spPr>
      </p:cxnSp>
      <p:cxnSp>
        <p:nvCxnSpPr>
          <p:cNvPr id="3062" name="Google Shape;3062;p291"/>
          <p:cNvCxnSpPr>
            <a:stCxn id="3018" idx="3"/>
            <a:endCxn id="3010" idx="3"/>
          </p:cNvCxnSpPr>
          <p:nvPr/>
        </p:nvCxnSpPr>
        <p:spPr>
          <a:xfrm flipH="1" rot="10800000">
            <a:off x="1898178" y="831834"/>
            <a:ext cx="600" cy="1728900"/>
          </a:xfrm>
          <a:prstGeom prst="bentConnector3">
            <a:avLst>
              <a:gd fmla="val -129900472" name="adj1"/>
            </a:avLst>
          </a:prstGeom>
          <a:noFill/>
          <a:ln cap="flat" cmpd="sng" w="19050">
            <a:solidFill>
              <a:srgbClr val="EC7A08"/>
            </a:solidFill>
            <a:prstDash val="dash"/>
            <a:round/>
            <a:headEnd len="med" w="med"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6" name="Shape 3066"/>
        <p:cNvGrpSpPr/>
        <p:nvPr/>
      </p:nvGrpSpPr>
      <p:grpSpPr>
        <a:xfrm>
          <a:off x="0" y="0"/>
          <a:ext cx="0" cy="0"/>
          <a:chOff x="0" y="0"/>
          <a:chExt cx="0" cy="0"/>
        </a:xfrm>
      </p:grpSpPr>
      <p:sp>
        <p:nvSpPr>
          <p:cNvPr id="3067" name="Google Shape;3067;p292"/>
          <p:cNvSpPr/>
          <p:nvPr/>
        </p:nvSpPr>
        <p:spPr>
          <a:xfrm>
            <a:off x="4857250" y="2226819"/>
            <a:ext cx="2766300" cy="14316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92"/>
          <p:cNvSpPr/>
          <p:nvPr/>
        </p:nvSpPr>
        <p:spPr>
          <a:xfrm>
            <a:off x="2056050" y="20932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92"/>
          <p:cNvSpPr/>
          <p:nvPr/>
        </p:nvSpPr>
        <p:spPr>
          <a:xfrm>
            <a:off x="2056050" y="35953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070" name="Google Shape;3070;p292"/>
          <p:cNvGrpSpPr/>
          <p:nvPr/>
        </p:nvGrpSpPr>
        <p:grpSpPr>
          <a:xfrm>
            <a:off x="2196338" y="2200519"/>
            <a:ext cx="388403" cy="338295"/>
            <a:chOff x="5005169" y="3522802"/>
            <a:chExt cx="1234200" cy="1069200"/>
          </a:xfrm>
        </p:grpSpPr>
        <p:sp>
          <p:nvSpPr>
            <p:cNvPr id="3071" name="Google Shape;3071;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72" name="Google Shape;3072;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73" name="Google Shape;3073;p292"/>
          <p:cNvGrpSpPr/>
          <p:nvPr/>
        </p:nvGrpSpPr>
        <p:grpSpPr>
          <a:xfrm>
            <a:off x="2653538" y="2200519"/>
            <a:ext cx="388403" cy="338295"/>
            <a:chOff x="5005169" y="3522802"/>
            <a:chExt cx="1234200" cy="1069200"/>
          </a:xfrm>
        </p:grpSpPr>
        <p:sp>
          <p:nvSpPr>
            <p:cNvPr id="3074" name="Google Shape;3074;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75" name="Google Shape;3075;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76" name="Google Shape;3076;p292"/>
          <p:cNvGrpSpPr/>
          <p:nvPr/>
        </p:nvGrpSpPr>
        <p:grpSpPr>
          <a:xfrm>
            <a:off x="3110738" y="2200519"/>
            <a:ext cx="388403" cy="338295"/>
            <a:chOff x="5005169" y="3522802"/>
            <a:chExt cx="1234200" cy="1069200"/>
          </a:xfrm>
        </p:grpSpPr>
        <p:sp>
          <p:nvSpPr>
            <p:cNvPr id="3077" name="Google Shape;3077;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78" name="Google Shape;3078;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79" name="Google Shape;3079;p292"/>
          <p:cNvGrpSpPr/>
          <p:nvPr/>
        </p:nvGrpSpPr>
        <p:grpSpPr>
          <a:xfrm>
            <a:off x="2548328" y="2985459"/>
            <a:ext cx="598834" cy="521235"/>
            <a:chOff x="5005169" y="3522802"/>
            <a:chExt cx="1234200" cy="1069200"/>
          </a:xfrm>
        </p:grpSpPr>
        <p:sp>
          <p:nvSpPr>
            <p:cNvPr id="3080" name="Google Shape;3080;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081" name="Google Shape;3081;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3082" name="Google Shape;3082;p292"/>
          <p:cNvCxnSpPr>
            <a:stCxn id="3081" idx="0"/>
            <a:endCxn id="3072" idx="4"/>
          </p:cNvCxnSpPr>
          <p:nvPr/>
        </p:nvCxnSpPr>
        <p:spPr>
          <a:xfrm flipH="1" rot="5400000">
            <a:off x="2392945" y="25340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083" name="Google Shape;3083;p292"/>
          <p:cNvCxnSpPr>
            <a:stCxn id="3081" idx="0"/>
            <a:endCxn id="3075" idx="4"/>
          </p:cNvCxnSpPr>
          <p:nvPr/>
        </p:nvCxnSpPr>
        <p:spPr>
          <a:xfrm rot="-5400000">
            <a:off x="2621845" y="27623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084" name="Google Shape;3084;p292"/>
          <p:cNvCxnSpPr>
            <a:stCxn id="3081" idx="0"/>
            <a:endCxn id="3078" idx="4"/>
          </p:cNvCxnSpPr>
          <p:nvPr/>
        </p:nvCxnSpPr>
        <p:spPr>
          <a:xfrm rot="-5400000">
            <a:off x="2850145" y="25340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085" name="Google Shape;3085;p292"/>
          <p:cNvCxnSpPr>
            <a:endCxn id="3069" idx="1"/>
          </p:cNvCxnSpPr>
          <p:nvPr/>
        </p:nvCxnSpPr>
        <p:spPr>
          <a:xfrm flipH="1">
            <a:off x="2056050" y="3246150"/>
            <a:ext cx="492300" cy="465600"/>
          </a:xfrm>
          <a:prstGeom prst="bentConnector3">
            <a:avLst>
              <a:gd fmla="val 148370" name="adj1"/>
            </a:avLst>
          </a:prstGeom>
          <a:noFill/>
          <a:ln cap="flat" cmpd="sng" w="9525">
            <a:solidFill>
              <a:srgbClr val="EC7A08"/>
            </a:solidFill>
            <a:prstDash val="solid"/>
            <a:round/>
            <a:headEnd len="med" w="med" type="none"/>
            <a:tailEnd len="med" w="med" type="triangle"/>
          </a:ln>
        </p:spPr>
      </p:cxnSp>
      <p:sp>
        <p:nvSpPr>
          <p:cNvPr id="3086" name="Google Shape;3086;p292"/>
          <p:cNvSpPr/>
          <p:nvPr/>
        </p:nvSpPr>
        <p:spPr>
          <a:xfrm>
            <a:off x="1903650" y="17884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92"/>
          <p:cNvSpPr/>
          <p:nvPr/>
        </p:nvSpPr>
        <p:spPr>
          <a:xfrm>
            <a:off x="1903650" y="32905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088" name="Google Shape;3088;p292"/>
          <p:cNvGrpSpPr/>
          <p:nvPr/>
        </p:nvGrpSpPr>
        <p:grpSpPr>
          <a:xfrm>
            <a:off x="2043938" y="1895719"/>
            <a:ext cx="388403" cy="338295"/>
            <a:chOff x="5005169" y="3522802"/>
            <a:chExt cx="1234200" cy="1069200"/>
          </a:xfrm>
        </p:grpSpPr>
        <p:sp>
          <p:nvSpPr>
            <p:cNvPr id="3089" name="Google Shape;3089;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90" name="Google Shape;3090;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91" name="Google Shape;3091;p292"/>
          <p:cNvGrpSpPr/>
          <p:nvPr/>
        </p:nvGrpSpPr>
        <p:grpSpPr>
          <a:xfrm>
            <a:off x="2501138" y="1895719"/>
            <a:ext cx="388403" cy="338295"/>
            <a:chOff x="5005169" y="3522802"/>
            <a:chExt cx="1234200" cy="1069200"/>
          </a:xfrm>
        </p:grpSpPr>
        <p:sp>
          <p:nvSpPr>
            <p:cNvPr id="3092" name="Google Shape;3092;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93" name="Google Shape;3093;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94" name="Google Shape;3094;p292"/>
          <p:cNvGrpSpPr/>
          <p:nvPr/>
        </p:nvGrpSpPr>
        <p:grpSpPr>
          <a:xfrm>
            <a:off x="2958338" y="1895719"/>
            <a:ext cx="388403" cy="338295"/>
            <a:chOff x="5005169" y="3522802"/>
            <a:chExt cx="1234200" cy="1069200"/>
          </a:xfrm>
        </p:grpSpPr>
        <p:sp>
          <p:nvSpPr>
            <p:cNvPr id="3095" name="Google Shape;3095;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96" name="Google Shape;3096;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97" name="Google Shape;3097;p292"/>
          <p:cNvGrpSpPr/>
          <p:nvPr/>
        </p:nvGrpSpPr>
        <p:grpSpPr>
          <a:xfrm>
            <a:off x="2395928" y="2680659"/>
            <a:ext cx="598834" cy="521235"/>
            <a:chOff x="5005169" y="3522802"/>
            <a:chExt cx="1234200" cy="1069200"/>
          </a:xfrm>
        </p:grpSpPr>
        <p:sp>
          <p:nvSpPr>
            <p:cNvPr id="3098" name="Google Shape;3098;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099" name="Google Shape;3099;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3100" name="Google Shape;3100;p292"/>
          <p:cNvCxnSpPr>
            <a:stCxn id="3099" idx="0"/>
            <a:endCxn id="3090" idx="4"/>
          </p:cNvCxnSpPr>
          <p:nvPr/>
        </p:nvCxnSpPr>
        <p:spPr>
          <a:xfrm flipH="1" rot="5400000">
            <a:off x="2240545" y="22292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01" name="Google Shape;3101;p292"/>
          <p:cNvCxnSpPr>
            <a:stCxn id="3099" idx="0"/>
            <a:endCxn id="3093" idx="4"/>
          </p:cNvCxnSpPr>
          <p:nvPr/>
        </p:nvCxnSpPr>
        <p:spPr>
          <a:xfrm rot="-5400000">
            <a:off x="2469445" y="24575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02" name="Google Shape;3102;p292"/>
          <p:cNvCxnSpPr>
            <a:stCxn id="3099" idx="0"/>
            <a:endCxn id="3096" idx="4"/>
          </p:cNvCxnSpPr>
          <p:nvPr/>
        </p:nvCxnSpPr>
        <p:spPr>
          <a:xfrm rot="-5400000">
            <a:off x="2697745" y="22292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03" name="Google Shape;3103;p292"/>
          <p:cNvCxnSpPr>
            <a:endCxn id="3087" idx="1"/>
          </p:cNvCxnSpPr>
          <p:nvPr/>
        </p:nvCxnSpPr>
        <p:spPr>
          <a:xfrm flipH="1">
            <a:off x="1903650" y="2941350"/>
            <a:ext cx="492300" cy="465600"/>
          </a:xfrm>
          <a:prstGeom prst="bentConnector3">
            <a:avLst>
              <a:gd fmla="val 148370" name="adj1"/>
            </a:avLst>
          </a:prstGeom>
          <a:noFill/>
          <a:ln cap="flat" cmpd="sng" w="9525">
            <a:solidFill>
              <a:srgbClr val="EC7A08"/>
            </a:solidFill>
            <a:prstDash val="solid"/>
            <a:round/>
            <a:headEnd len="med" w="med" type="none"/>
            <a:tailEnd len="med" w="med" type="triangle"/>
          </a:ln>
        </p:spPr>
      </p:cxnSp>
      <p:sp>
        <p:nvSpPr>
          <p:cNvPr id="3104" name="Google Shape;3104;p292"/>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Log data flow in OpenShift</a:t>
            </a:r>
            <a:endParaRPr/>
          </a:p>
        </p:txBody>
      </p:sp>
      <p:sp>
        <p:nvSpPr>
          <p:cNvPr id="3105" name="Google Shape;3105;p2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 </a:t>
            </a:r>
            <a:r>
              <a:rPr lang="en">
                <a:solidFill>
                  <a:schemeClr val="dk1"/>
                </a:solidFill>
              </a:rPr>
              <a:t>Architecture</a:t>
            </a:r>
            <a:endParaRPr/>
          </a:p>
        </p:txBody>
      </p:sp>
      <p:sp>
        <p:nvSpPr>
          <p:cNvPr id="3106" name="Google Shape;3106;p29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107" name="Google Shape;3107;p292"/>
          <p:cNvSpPr/>
          <p:nvPr/>
        </p:nvSpPr>
        <p:spPr>
          <a:xfrm>
            <a:off x="1675050" y="14836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92"/>
          <p:cNvSpPr/>
          <p:nvPr/>
        </p:nvSpPr>
        <p:spPr>
          <a:xfrm>
            <a:off x="1675050" y="29857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109" name="Google Shape;3109;p292"/>
          <p:cNvGrpSpPr/>
          <p:nvPr/>
        </p:nvGrpSpPr>
        <p:grpSpPr>
          <a:xfrm>
            <a:off x="1815338" y="1590919"/>
            <a:ext cx="388403" cy="338295"/>
            <a:chOff x="5005169" y="3522802"/>
            <a:chExt cx="1234200" cy="1069200"/>
          </a:xfrm>
        </p:grpSpPr>
        <p:sp>
          <p:nvSpPr>
            <p:cNvPr id="3110" name="Google Shape;3110;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11" name="Google Shape;3111;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12" name="Google Shape;3112;p292"/>
          <p:cNvGrpSpPr/>
          <p:nvPr/>
        </p:nvGrpSpPr>
        <p:grpSpPr>
          <a:xfrm>
            <a:off x="2272538" y="1590919"/>
            <a:ext cx="388403" cy="338295"/>
            <a:chOff x="5005169" y="3522802"/>
            <a:chExt cx="1234200" cy="1069200"/>
          </a:xfrm>
        </p:grpSpPr>
        <p:sp>
          <p:nvSpPr>
            <p:cNvPr id="3113" name="Google Shape;3113;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14" name="Google Shape;3114;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15" name="Google Shape;3115;p292"/>
          <p:cNvGrpSpPr/>
          <p:nvPr/>
        </p:nvGrpSpPr>
        <p:grpSpPr>
          <a:xfrm>
            <a:off x="2729738" y="1590919"/>
            <a:ext cx="388403" cy="338295"/>
            <a:chOff x="5005169" y="3522802"/>
            <a:chExt cx="1234200" cy="1069200"/>
          </a:xfrm>
        </p:grpSpPr>
        <p:sp>
          <p:nvSpPr>
            <p:cNvPr id="3116" name="Google Shape;3116;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17" name="Google Shape;3117;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18" name="Google Shape;3118;p292"/>
          <p:cNvGrpSpPr/>
          <p:nvPr/>
        </p:nvGrpSpPr>
        <p:grpSpPr>
          <a:xfrm>
            <a:off x="2167328" y="2375859"/>
            <a:ext cx="598834" cy="521235"/>
            <a:chOff x="5005169" y="3522802"/>
            <a:chExt cx="1234200" cy="1069200"/>
          </a:xfrm>
        </p:grpSpPr>
        <p:sp>
          <p:nvSpPr>
            <p:cNvPr id="3119" name="Google Shape;3119;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20" name="Google Shape;3120;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3121" name="Google Shape;3121;p292"/>
          <p:cNvCxnSpPr>
            <a:stCxn id="3120" idx="0"/>
            <a:endCxn id="3111" idx="4"/>
          </p:cNvCxnSpPr>
          <p:nvPr/>
        </p:nvCxnSpPr>
        <p:spPr>
          <a:xfrm flipH="1" rot="5400000">
            <a:off x="2011945" y="19244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22" name="Google Shape;3122;p292"/>
          <p:cNvCxnSpPr>
            <a:stCxn id="3120" idx="0"/>
            <a:endCxn id="3114" idx="4"/>
          </p:cNvCxnSpPr>
          <p:nvPr/>
        </p:nvCxnSpPr>
        <p:spPr>
          <a:xfrm rot="-5400000">
            <a:off x="2240845" y="21527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23" name="Google Shape;3123;p292"/>
          <p:cNvCxnSpPr>
            <a:stCxn id="3120" idx="0"/>
            <a:endCxn id="3117" idx="4"/>
          </p:cNvCxnSpPr>
          <p:nvPr/>
        </p:nvCxnSpPr>
        <p:spPr>
          <a:xfrm rot="-5400000">
            <a:off x="2469145" y="19244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24" name="Google Shape;3124;p292"/>
          <p:cNvCxnSpPr>
            <a:endCxn id="3108" idx="1"/>
          </p:cNvCxnSpPr>
          <p:nvPr/>
        </p:nvCxnSpPr>
        <p:spPr>
          <a:xfrm flipH="1">
            <a:off x="1675050" y="2636550"/>
            <a:ext cx="492300" cy="465600"/>
          </a:xfrm>
          <a:prstGeom prst="bentConnector3">
            <a:avLst>
              <a:gd fmla="val 148370" name="adj1"/>
            </a:avLst>
          </a:prstGeom>
          <a:noFill/>
          <a:ln cap="flat" cmpd="sng" w="9525">
            <a:solidFill>
              <a:srgbClr val="EC7A08"/>
            </a:solidFill>
            <a:prstDash val="solid"/>
            <a:round/>
            <a:headEnd len="med" w="med" type="none"/>
            <a:tailEnd len="med" w="med" type="triangle"/>
          </a:ln>
        </p:spPr>
      </p:cxnSp>
      <p:grpSp>
        <p:nvGrpSpPr>
          <p:cNvPr id="3125" name="Google Shape;3125;p292"/>
          <p:cNvGrpSpPr/>
          <p:nvPr/>
        </p:nvGrpSpPr>
        <p:grpSpPr>
          <a:xfrm>
            <a:off x="5353350" y="2530200"/>
            <a:ext cx="591182" cy="521235"/>
            <a:chOff x="5005169" y="3522802"/>
            <a:chExt cx="1234200" cy="1069200"/>
          </a:xfrm>
        </p:grpSpPr>
        <p:sp>
          <p:nvSpPr>
            <p:cNvPr id="3126" name="Google Shape;3126;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27" name="Google Shape;3127;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grpSp>
        <p:nvGrpSpPr>
          <p:cNvPr id="3128" name="Google Shape;3128;p292"/>
          <p:cNvGrpSpPr/>
          <p:nvPr/>
        </p:nvGrpSpPr>
        <p:grpSpPr>
          <a:xfrm>
            <a:off x="5277150" y="2454000"/>
            <a:ext cx="591182" cy="521235"/>
            <a:chOff x="5005169" y="3522802"/>
            <a:chExt cx="1234200" cy="1069200"/>
          </a:xfrm>
        </p:grpSpPr>
        <p:sp>
          <p:nvSpPr>
            <p:cNvPr id="3129" name="Google Shape;3129;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30" name="Google Shape;3130;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grpSp>
        <p:nvGrpSpPr>
          <p:cNvPr id="3131" name="Google Shape;3131;p292"/>
          <p:cNvGrpSpPr/>
          <p:nvPr/>
        </p:nvGrpSpPr>
        <p:grpSpPr>
          <a:xfrm>
            <a:off x="5200950" y="2377800"/>
            <a:ext cx="591182" cy="521235"/>
            <a:chOff x="5005169" y="3522802"/>
            <a:chExt cx="1234200" cy="1069200"/>
          </a:xfrm>
        </p:grpSpPr>
        <p:sp>
          <p:nvSpPr>
            <p:cNvPr id="3132" name="Google Shape;3132;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33" name="Google Shape;3133;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sp>
        <p:nvSpPr>
          <p:cNvPr id="3134" name="Google Shape;3134;p292"/>
          <p:cNvSpPr txBox="1"/>
          <p:nvPr/>
        </p:nvSpPr>
        <p:spPr>
          <a:xfrm>
            <a:off x="5037250" y="3039519"/>
            <a:ext cx="10605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Elasticsearch</a:t>
            </a:r>
            <a:endParaRPr sz="800">
              <a:latin typeface="Overpass Light"/>
              <a:ea typeface="Overpass Light"/>
              <a:cs typeface="Overpass Light"/>
              <a:sym typeface="Overpass Light"/>
            </a:endParaRPr>
          </a:p>
        </p:txBody>
      </p:sp>
      <p:grpSp>
        <p:nvGrpSpPr>
          <p:cNvPr id="3135" name="Google Shape;3135;p292"/>
          <p:cNvGrpSpPr/>
          <p:nvPr/>
        </p:nvGrpSpPr>
        <p:grpSpPr>
          <a:xfrm>
            <a:off x="6648750" y="2457713"/>
            <a:ext cx="591182" cy="521235"/>
            <a:chOff x="5005169" y="3522802"/>
            <a:chExt cx="1234200" cy="1069200"/>
          </a:xfrm>
        </p:grpSpPr>
        <p:sp>
          <p:nvSpPr>
            <p:cNvPr id="3136" name="Google Shape;3136;p292"/>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37" name="Google Shape;3137;p292"/>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sp>
        <p:nvSpPr>
          <p:cNvPr id="3138" name="Google Shape;3138;p292"/>
          <p:cNvSpPr txBox="1"/>
          <p:nvPr/>
        </p:nvSpPr>
        <p:spPr>
          <a:xfrm>
            <a:off x="6408850" y="3039519"/>
            <a:ext cx="10605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Kibana</a:t>
            </a:r>
            <a:endParaRPr sz="800">
              <a:latin typeface="Overpass Light"/>
              <a:ea typeface="Overpass Light"/>
              <a:cs typeface="Overpass Light"/>
              <a:sym typeface="Overpass Light"/>
            </a:endParaRPr>
          </a:p>
        </p:txBody>
      </p:sp>
      <p:sp>
        <p:nvSpPr>
          <p:cNvPr id="3139" name="Google Shape;3139;p292"/>
          <p:cNvSpPr/>
          <p:nvPr/>
        </p:nvSpPr>
        <p:spPr>
          <a:xfrm>
            <a:off x="4857250" y="3425469"/>
            <a:ext cx="2766300" cy="232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Application Logs</a:t>
            </a:r>
            <a:endParaRPr/>
          </a:p>
        </p:txBody>
      </p:sp>
      <p:sp>
        <p:nvSpPr>
          <p:cNvPr id="3140" name="Google Shape;3140;p29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3141" name="Google Shape;3141;p292"/>
          <p:cNvCxnSpPr/>
          <p:nvPr/>
        </p:nvCxnSpPr>
        <p:spPr>
          <a:xfrm rot="10800000">
            <a:off x="6051450" y="2711431"/>
            <a:ext cx="597300" cy="6900"/>
          </a:xfrm>
          <a:prstGeom prst="straightConnector1">
            <a:avLst/>
          </a:prstGeom>
          <a:noFill/>
          <a:ln cap="flat" cmpd="sng" w="9525">
            <a:solidFill>
              <a:srgbClr val="EC7A08"/>
            </a:solidFill>
            <a:prstDash val="solid"/>
            <a:round/>
            <a:headEnd len="med" w="med" type="none"/>
            <a:tailEnd len="med" w="med" type="triangle"/>
          </a:ln>
        </p:spPr>
      </p:cxnSp>
      <p:cxnSp>
        <p:nvCxnSpPr>
          <p:cNvPr id="3142" name="Google Shape;3142;p292"/>
          <p:cNvCxnSpPr>
            <a:stCxn id="3119" idx="0"/>
            <a:endCxn id="3132" idx="3"/>
          </p:cNvCxnSpPr>
          <p:nvPr/>
        </p:nvCxnSpPr>
        <p:spPr>
          <a:xfrm>
            <a:off x="2766162" y="2636476"/>
            <a:ext cx="2434800" cy="1800"/>
          </a:xfrm>
          <a:prstGeom prst="straightConnector1">
            <a:avLst/>
          </a:prstGeom>
          <a:noFill/>
          <a:ln cap="flat" cmpd="sng" w="9525">
            <a:solidFill>
              <a:srgbClr val="EC7A08"/>
            </a:solidFill>
            <a:prstDash val="solid"/>
            <a:round/>
            <a:headEnd len="med" w="med" type="none"/>
            <a:tailEnd len="med" w="med" type="triangle"/>
          </a:ln>
        </p:spPr>
      </p:cxnSp>
      <p:pic>
        <p:nvPicPr>
          <p:cNvPr id="3143" name="Google Shape;3143;p292"/>
          <p:cNvPicPr preferRelativeResize="0"/>
          <p:nvPr/>
        </p:nvPicPr>
        <p:blipFill>
          <a:blip r:embed="rId3">
            <a:alphaModFix/>
          </a:blip>
          <a:stretch>
            <a:fillRect/>
          </a:stretch>
        </p:blipFill>
        <p:spPr>
          <a:xfrm>
            <a:off x="4074004" y="2529571"/>
            <a:ext cx="159320" cy="219476"/>
          </a:xfrm>
          <a:prstGeom prst="rect">
            <a:avLst/>
          </a:prstGeom>
          <a:noFill/>
          <a:ln>
            <a:noFill/>
          </a:ln>
        </p:spPr>
      </p:pic>
      <p:sp>
        <p:nvSpPr>
          <p:cNvPr id="3144" name="Google Shape;3144;p292"/>
          <p:cNvSpPr txBox="1"/>
          <p:nvPr/>
        </p:nvSpPr>
        <p:spPr>
          <a:xfrm>
            <a:off x="3956457" y="2749033"/>
            <a:ext cx="388500" cy="2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pic>
        <p:nvPicPr>
          <p:cNvPr id="3145" name="Google Shape;3145;p292"/>
          <p:cNvPicPr preferRelativeResize="0"/>
          <p:nvPr/>
        </p:nvPicPr>
        <p:blipFill>
          <a:blip r:embed="rId3">
            <a:alphaModFix/>
          </a:blip>
          <a:stretch>
            <a:fillRect/>
          </a:stretch>
        </p:blipFill>
        <p:spPr>
          <a:xfrm>
            <a:off x="6283804" y="2605771"/>
            <a:ext cx="159320" cy="219476"/>
          </a:xfrm>
          <a:prstGeom prst="rect">
            <a:avLst/>
          </a:prstGeom>
          <a:noFill/>
          <a:ln>
            <a:noFill/>
          </a:ln>
        </p:spPr>
      </p:pic>
      <p:sp>
        <p:nvSpPr>
          <p:cNvPr id="3146" name="Google Shape;3146;p292"/>
          <p:cNvSpPr txBox="1"/>
          <p:nvPr/>
        </p:nvSpPr>
        <p:spPr>
          <a:xfrm>
            <a:off x="6166257" y="2825233"/>
            <a:ext cx="388500" cy="2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0" name="Shape 3150"/>
        <p:cNvGrpSpPr/>
        <p:nvPr/>
      </p:nvGrpSpPr>
      <p:grpSpPr>
        <a:xfrm>
          <a:off x="0" y="0"/>
          <a:ext cx="0" cy="0"/>
          <a:chOff x="0" y="0"/>
          <a:chExt cx="0" cy="0"/>
        </a:xfrm>
      </p:grpSpPr>
      <p:cxnSp>
        <p:nvCxnSpPr>
          <p:cNvPr id="3151" name="Google Shape;3151;p293"/>
          <p:cNvCxnSpPr>
            <a:stCxn id="3152" idx="3"/>
            <a:endCxn id="3153" idx="3"/>
          </p:cNvCxnSpPr>
          <p:nvPr/>
        </p:nvCxnSpPr>
        <p:spPr>
          <a:xfrm rot="10800000">
            <a:off x="5377900" y="3371625"/>
            <a:ext cx="146100" cy="822900"/>
          </a:xfrm>
          <a:prstGeom prst="bentConnector3">
            <a:avLst>
              <a:gd fmla="val -162988" name="adj1"/>
            </a:avLst>
          </a:prstGeom>
          <a:noFill/>
          <a:ln cap="flat" cmpd="sng" w="19050">
            <a:solidFill>
              <a:srgbClr val="3F9C35"/>
            </a:solidFill>
            <a:prstDash val="solid"/>
            <a:round/>
            <a:headEnd len="med" w="med" type="none"/>
            <a:tailEnd len="med" w="med" type="triangle"/>
          </a:ln>
        </p:spPr>
      </p:cxnSp>
      <p:cxnSp>
        <p:nvCxnSpPr>
          <p:cNvPr id="3154" name="Google Shape;3154;p293"/>
          <p:cNvCxnSpPr>
            <a:stCxn id="3155" idx="1"/>
            <a:endCxn id="3156" idx="6"/>
          </p:cNvCxnSpPr>
          <p:nvPr/>
        </p:nvCxnSpPr>
        <p:spPr>
          <a:xfrm rot="10800000">
            <a:off x="2382250" y="2757900"/>
            <a:ext cx="342600" cy="613800"/>
          </a:xfrm>
          <a:prstGeom prst="bentConnector3">
            <a:avLst>
              <a:gd fmla="val 50010" name="adj1"/>
            </a:avLst>
          </a:prstGeom>
          <a:noFill/>
          <a:ln cap="flat" cmpd="sng" w="19050">
            <a:solidFill>
              <a:schemeClr val="dk2"/>
            </a:solidFill>
            <a:prstDash val="solid"/>
            <a:round/>
            <a:headEnd len="med" w="med" type="triangle"/>
            <a:tailEnd len="med" w="med" type="none"/>
          </a:ln>
        </p:spPr>
      </p:cxnSp>
      <p:sp>
        <p:nvSpPr>
          <p:cNvPr id="3157" name="Google Shape;3157;p293"/>
          <p:cNvSpPr/>
          <p:nvPr/>
        </p:nvSpPr>
        <p:spPr>
          <a:xfrm>
            <a:off x="1176100" y="1152075"/>
            <a:ext cx="4347900" cy="32613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93"/>
          <p:cNvSpPr/>
          <p:nvPr/>
        </p:nvSpPr>
        <p:spPr>
          <a:xfrm>
            <a:off x="1176100" y="3975675"/>
            <a:ext cx="4347900" cy="437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 (OS)</a:t>
            </a:r>
            <a:endParaRPr/>
          </a:p>
        </p:txBody>
      </p:sp>
      <p:sp>
        <p:nvSpPr>
          <p:cNvPr id="3158" name="Google Shape;3158;p293"/>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Log data flow in OpenShift</a:t>
            </a:r>
            <a:endParaRPr/>
          </a:p>
        </p:txBody>
      </p:sp>
      <p:sp>
        <p:nvSpPr>
          <p:cNvPr id="3159" name="Google Shape;3159;p2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 </a:t>
            </a:r>
            <a:r>
              <a:rPr lang="en">
                <a:solidFill>
                  <a:schemeClr val="dk1"/>
                </a:solidFill>
              </a:rPr>
              <a:t>Architecture</a:t>
            </a:r>
            <a:endParaRPr/>
          </a:p>
        </p:txBody>
      </p:sp>
      <p:sp>
        <p:nvSpPr>
          <p:cNvPr id="3160" name="Google Shape;3160;p29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161" name="Google Shape;3161;p29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162" name="Google Shape;3162;p293"/>
          <p:cNvGrpSpPr/>
          <p:nvPr/>
        </p:nvGrpSpPr>
        <p:grpSpPr>
          <a:xfrm>
            <a:off x="1837097" y="2497306"/>
            <a:ext cx="587726" cy="521235"/>
            <a:chOff x="5005169" y="3522802"/>
            <a:chExt cx="1234200" cy="1069200"/>
          </a:xfrm>
        </p:grpSpPr>
        <p:sp>
          <p:nvSpPr>
            <p:cNvPr id="3163" name="Google Shape;3163;p293"/>
            <p:cNvSpPr/>
            <p:nvPr/>
          </p:nvSpPr>
          <p:spPr>
            <a:xfrm>
              <a:off x="5005169" y="3522802"/>
              <a:ext cx="1234200" cy="1069200"/>
            </a:xfrm>
            <a:prstGeom prst="hexagon">
              <a:avLst>
                <a:gd fmla="val 25000" name="adj"/>
                <a:gd fmla="val 115470" name="vf"/>
              </a:avLst>
            </a:prstGeom>
            <a:solidFill>
              <a:srgbClr val="E8E8E8"/>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56" name="Google Shape;3156;p29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grpSp>
        <p:nvGrpSpPr>
          <p:cNvPr id="3164" name="Google Shape;3164;p293"/>
          <p:cNvGrpSpPr/>
          <p:nvPr/>
        </p:nvGrpSpPr>
        <p:grpSpPr>
          <a:xfrm>
            <a:off x="1831456" y="1363033"/>
            <a:ext cx="598957" cy="521235"/>
            <a:chOff x="5005169" y="3522802"/>
            <a:chExt cx="1234200" cy="1069200"/>
          </a:xfrm>
        </p:grpSpPr>
        <p:sp>
          <p:nvSpPr>
            <p:cNvPr id="3165" name="Google Shape;3165;p29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66" name="Google Shape;3166;p29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67" name="Google Shape;3167;p293"/>
          <p:cNvGrpSpPr/>
          <p:nvPr/>
        </p:nvGrpSpPr>
        <p:grpSpPr>
          <a:xfrm>
            <a:off x="1936545" y="1454503"/>
            <a:ext cx="388773" cy="338295"/>
            <a:chOff x="5005169" y="3522802"/>
            <a:chExt cx="1234200" cy="1069200"/>
          </a:xfrm>
        </p:grpSpPr>
        <p:sp>
          <p:nvSpPr>
            <p:cNvPr id="3168" name="Google Shape;3168;p293"/>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69" name="Google Shape;3169;p29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3170" name="Google Shape;3170;p293"/>
          <p:cNvSpPr txBox="1"/>
          <p:nvPr/>
        </p:nvSpPr>
        <p:spPr>
          <a:xfrm>
            <a:off x="7024450" y="2707844"/>
            <a:ext cx="10896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Elasticsearch</a:t>
            </a:r>
            <a:endParaRPr sz="1000">
              <a:latin typeface="Overpass Light"/>
              <a:ea typeface="Overpass Light"/>
              <a:cs typeface="Overpass Light"/>
              <a:sym typeface="Overpass Light"/>
            </a:endParaRPr>
          </a:p>
        </p:txBody>
      </p:sp>
      <p:sp>
        <p:nvSpPr>
          <p:cNvPr id="3171" name="Google Shape;3171;p293"/>
          <p:cNvSpPr txBox="1"/>
          <p:nvPr/>
        </p:nvSpPr>
        <p:spPr>
          <a:xfrm>
            <a:off x="1586150" y="3018538"/>
            <a:ext cx="10896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a:t>
            </a:r>
            <a:endParaRPr sz="1000">
              <a:latin typeface="Overpass Light"/>
              <a:ea typeface="Overpass Light"/>
              <a:cs typeface="Overpass Light"/>
              <a:sym typeface="Overpass Light"/>
            </a:endParaRPr>
          </a:p>
        </p:txBody>
      </p:sp>
      <p:sp>
        <p:nvSpPr>
          <p:cNvPr id="3172" name="Google Shape;3172;p293"/>
          <p:cNvSpPr txBox="1"/>
          <p:nvPr/>
        </p:nvSpPr>
        <p:spPr>
          <a:xfrm>
            <a:off x="1029950" y="1289313"/>
            <a:ext cx="10896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ourier"/>
                <a:ea typeface="Courier"/>
                <a:cs typeface="Courier"/>
                <a:sym typeface="Courier"/>
              </a:rPr>
              <a:t>stdout</a:t>
            </a:r>
            <a:br>
              <a:rPr lang="en" sz="1000">
                <a:latin typeface="Courier"/>
                <a:ea typeface="Courier"/>
                <a:cs typeface="Courier"/>
                <a:sym typeface="Courier"/>
              </a:rPr>
            </a:br>
            <a:r>
              <a:rPr lang="en" sz="1000">
                <a:latin typeface="Courier"/>
                <a:ea typeface="Courier"/>
                <a:cs typeface="Courier"/>
                <a:sym typeface="Courier"/>
              </a:rPr>
              <a:t>stderr</a:t>
            </a:r>
            <a:endParaRPr sz="1000">
              <a:latin typeface="Courier"/>
              <a:ea typeface="Courier"/>
              <a:cs typeface="Courier"/>
              <a:sym typeface="Courier"/>
            </a:endParaRPr>
          </a:p>
        </p:txBody>
      </p:sp>
      <p:sp>
        <p:nvSpPr>
          <p:cNvPr id="3155" name="Google Shape;3155;p293"/>
          <p:cNvSpPr/>
          <p:nvPr/>
        </p:nvSpPr>
        <p:spPr>
          <a:xfrm>
            <a:off x="2724850" y="3201750"/>
            <a:ext cx="1250400" cy="3399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OS DISK</a:t>
            </a:r>
            <a:endParaRPr b="1" sz="1000">
              <a:solidFill>
                <a:srgbClr val="FFFFFF"/>
              </a:solidFill>
              <a:latin typeface="Overpass"/>
              <a:ea typeface="Overpass"/>
              <a:cs typeface="Overpass"/>
              <a:sym typeface="Overpass"/>
            </a:endParaRPr>
          </a:p>
        </p:txBody>
      </p:sp>
      <p:grpSp>
        <p:nvGrpSpPr>
          <p:cNvPr id="3173" name="Google Shape;3173;p293"/>
          <p:cNvGrpSpPr/>
          <p:nvPr/>
        </p:nvGrpSpPr>
        <p:grpSpPr>
          <a:xfrm>
            <a:off x="3757203" y="2139684"/>
            <a:ext cx="598834" cy="521235"/>
            <a:chOff x="5005169" y="3522802"/>
            <a:chExt cx="1234200" cy="1069200"/>
          </a:xfrm>
        </p:grpSpPr>
        <p:sp>
          <p:nvSpPr>
            <p:cNvPr id="3174" name="Google Shape;3174;p29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75" name="Google Shape;3175;p29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sp>
        <p:nvSpPr>
          <p:cNvPr id="3176" name="Google Shape;3176;p293"/>
          <p:cNvSpPr/>
          <p:nvPr/>
        </p:nvSpPr>
        <p:spPr>
          <a:xfrm>
            <a:off x="1176100" y="3541654"/>
            <a:ext cx="4347900" cy="4377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kubelet</a:t>
            </a:r>
            <a:endParaRPr/>
          </a:p>
        </p:txBody>
      </p:sp>
      <p:sp>
        <p:nvSpPr>
          <p:cNvPr id="3153" name="Google Shape;3153;p293"/>
          <p:cNvSpPr/>
          <p:nvPr/>
        </p:nvSpPr>
        <p:spPr>
          <a:xfrm>
            <a:off x="4127650" y="3201750"/>
            <a:ext cx="1250400" cy="3399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Courier"/>
                <a:ea typeface="Courier"/>
                <a:cs typeface="Courier"/>
                <a:sym typeface="Courier"/>
              </a:rPr>
              <a:t>journald</a:t>
            </a:r>
            <a:endParaRPr b="1" sz="1000">
              <a:solidFill>
                <a:srgbClr val="FFFFFF"/>
              </a:solidFill>
              <a:latin typeface="Courier"/>
              <a:ea typeface="Courier"/>
              <a:cs typeface="Courier"/>
              <a:sym typeface="Courier"/>
            </a:endParaRPr>
          </a:p>
        </p:txBody>
      </p:sp>
      <p:cxnSp>
        <p:nvCxnSpPr>
          <p:cNvPr id="3177" name="Google Shape;3177;p293"/>
          <p:cNvCxnSpPr>
            <a:stCxn id="3176" idx="3"/>
            <a:endCxn id="3153" idx="3"/>
          </p:cNvCxnSpPr>
          <p:nvPr/>
        </p:nvCxnSpPr>
        <p:spPr>
          <a:xfrm rot="10800000">
            <a:off x="5377900" y="3371704"/>
            <a:ext cx="146100" cy="388800"/>
          </a:xfrm>
          <a:prstGeom prst="bentConnector3">
            <a:avLst>
              <a:gd fmla="val -162988" name="adj1"/>
            </a:avLst>
          </a:prstGeom>
          <a:noFill/>
          <a:ln cap="flat" cmpd="sng" w="19050">
            <a:solidFill>
              <a:srgbClr val="1A76D1"/>
            </a:solidFill>
            <a:prstDash val="solid"/>
            <a:round/>
            <a:headEnd len="med" w="med" type="none"/>
            <a:tailEnd len="med" w="med" type="triangle"/>
          </a:ln>
        </p:spPr>
      </p:cxnSp>
      <p:cxnSp>
        <p:nvCxnSpPr>
          <p:cNvPr id="3178" name="Google Shape;3178;p293"/>
          <p:cNvCxnSpPr>
            <a:stCxn id="3168" idx="3"/>
            <a:endCxn id="3163" idx="3"/>
          </p:cNvCxnSpPr>
          <p:nvPr/>
        </p:nvCxnSpPr>
        <p:spPr>
          <a:xfrm flipH="1">
            <a:off x="1837245" y="1623650"/>
            <a:ext cx="99300" cy="1134300"/>
          </a:xfrm>
          <a:prstGeom prst="bentConnector3">
            <a:avLst>
              <a:gd fmla="val 339952" name="adj1"/>
            </a:avLst>
          </a:prstGeom>
          <a:noFill/>
          <a:ln cap="flat" cmpd="sng" w="19050">
            <a:solidFill>
              <a:srgbClr val="F4AF6B"/>
            </a:solidFill>
            <a:prstDash val="solid"/>
            <a:round/>
            <a:headEnd len="med" w="med" type="none"/>
            <a:tailEnd len="med" w="med" type="triangle"/>
          </a:ln>
        </p:spPr>
      </p:cxnSp>
      <p:cxnSp>
        <p:nvCxnSpPr>
          <p:cNvPr id="3179" name="Google Shape;3179;p293"/>
          <p:cNvCxnSpPr>
            <a:stCxn id="3175" idx="4"/>
            <a:endCxn id="3155" idx="0"/>
          </p:cNvCxnSpPr>
          <p:nvPr/>
        </p:nvCxnSpPr>
        <p:spPr>
          <a:xfrm rot="5400000">
            <a:off x="3431270" y="2576332"/>
            <a:ext cx="544200" cy="706500"/>
          </a:xfrm>
          <a:prstGeom prst="bentConnector3">
            <a:avLst>
              <a:gd fmla="val 50006" name="adj1"/>
            </a:avLst>
          </a:prstGeom>
          <a:noFill/>
          <a:ln cap="flat" cmpd="sng" w="19050">
            <a:solidFill>
              <a:srgbClr val="EC7A08"/>
            </a:solidFill>
            <a:prstDash val="solid"/>
            <a:round/>
            <a:headEnd len="med" w="med" type="none"/>
            <a:tailEnd len="med" w="med" type="triangle"/>
          </a:ln>
        </p:spPr>
      </p:cxnSp>
      <p:cxnSp>
        <p:nvCxnSpPr>
          <p:cNvPr id="3180" name="Google Shape;3180;p293"/>
          <p:cNvCxnSpPr>
            <a:stCxn id="3175" idx="4"/>
            <a:endCxn id="3153" idx="0"/>
          </p:cNvCxnSpPr>
          <p:nvPr/>
        </p:nvCxnSpPr>
        <p:spPr>
          <a:xfrm flipH="1" rot="-5400000">
            <a:off x="4132670" y="2581432"/>
            <a:ext cx="544200" cy="696300"/>
          </a:xfrm>
          <a:prstGeom prst="bentConnector3">
            <a:avLst>
              <a:gd fmla="val 50006" name="adj1"/>
            </a:avLst>
          </a:prstGeom>
          <a:noFill/>
          <a:ln cap="flat" cmpd="sng" w="19050">
            <a:solidFill>
              <a:srgbClr val="EC7A08"/>
            </a:solidFill>
            <a:prstDash val="solid"/>
            <a:round/>
            <a:headEnd len="med" w="med" type="none"/>
            <a:tailEnd len="med" w="med" type="triangle"/>
          </a:ln>
        </p:spPr>
      </p:cxnSp>
      <p:grpSp>
        <p:nvGrpSpPr>
          <p:cNvPr id="3181" name="Google Shape;3181;p293"/>
          <p:cNvGrpSpPr/>
          <p:nvPr/>
        </p:nvGrpSpPr>
        <p:grpSpPr>
          <a:xfrm>
            <a:off x="7273675" y="2142640"/>
            <a:ext cx="591182" cy="521235"/>
            <a:chOff x="5005169" y="3522802"/>
            <a:chExt cx="1234200" cy="1069200"/>
          </a:xfrm>
        </p:grpSpPr>
        <p:sp>
          <p:nvSpPr>
            <p:cNvPr id="3182" name="Google Shape;3182;p29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83" name="Google Shape;3183;p29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cxnSp>
        <p:nvCxnSpPr>
          <p:cNvPr id="3184" name="Google Shape;3184;p293"/>
          <p:cNvCxnSpPr>
            <a:stCxn id="3174" idx="0"/>
            <a:endCxn id="3182" idx="3"/>
          </p:cNvCxnSpPr>
          <p:nvPr/>
        </p:nvCxnSpPr>
        <p:spPr>
          <a:xfrm>
            <a:off x="4356037" y="2400301"/>
            <a:ext cx="2917500" cy="3000"/>
          </a:xfrm>
          <a:prstGeom prst="straightConnector1">
            <a:avLst/>
          </a:prstGeom>
          <a:noFill/>
          <a:ln cap="flat" cmpd="sng" w="19050">
            <a:solidFill>
              <a:srgbClr val="EC7A08"/>
            </a:solidFill>
            <a:prstDash val="solid"/>
            <a:round/>
            <a:headEnd len="med" w="med" type="none"/>
            <a:tailEnd len="med" w="med" type="triangle"/>
          </a:ln>
        </p:spPr>
      </p:cxnSp>
      <p:pic>
        <p:nvPicPr>
          <p:cNvPr id="3185" name="Google Shape;3185;p293"/>
          <p:cNvPicPr preferRelativeResize="0"/>
          <p:nvPr/>
        </p:nvPicPr>
        <p:blipFill>
          <a:blip r:embed="rId3">
            <a:alphaModFix/>
          </a:blip>
          <a:stretch>
            <a:fillRect/>
          </a:stretch>
        </p:blipFill>
        <p:spPr>
          <a:xfrm>
            <a:off x="5964129" y="2260083"/>
            <a:ext cx="159320" cy="219476"/>
          </a:xfrm>
          <a:prstGeom prst="rect">
            <a:avLst/>
          </a:prstGeom>
          <a:noFill/>
          <a:ln>
            <a:noFill/>
          </a:ln>
        </p:spPr>
      </p:pic>
      <p:sp>
        <p:nvSpPr>
          <p:cNvPr id="3186" name="Google Shape;3186;p293"/>
          <p:cNvSpPr txBox="1"/>
          <p:nvPr/>
        </p:nvSpPr>
        <p:spPr>
          <a:xfrm>
            <a:off x="5846582" y="2479545"/>
            <a:ext cx="388500" cy="2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0" name="Shape 3190"/>
        <p:cNvGrpSpPr/>
        <p:nvPr/>
      </p:nvGrpSpPr>
      <p:grpSpPr>
        <a:xfrm>
          <a:off x="0" y="0"/>
          <a:ext cx="0" cy="0"/>
          <a:chOff x="0" y="0"/>
          <a:chExt cx="0" cy="0"/>
        </a:xfrm>
      </p:grpSpPr>
      <p:sp>
        <p:nvSpPr>
          <p:cNvPr id="3191" name="Google Shape;3191;p29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92" name="Google Shape;3192;p29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Persistent Storage</a:t>
            </a:r>
            <a:endParaRPr/>
          </a:p>
        </p:txBody>
      </p:sp>
      <p:sp>
        <p:nvSpPr>
          <p:cNvPr id="3193" name="Google Shape;3193;p294"/>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real-world storage to your containers to enable stateful applications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7" name="Shape 3197"/>
        <p:cNvGrpSpPr/>
        <p:nvPr/>
      </p:nvGrpSpPr>
      <p:grpSpPr>
        <a:xfrm>
          <a:off x="0" y="0"/>
          <a:ext cx="0" cy="0"/>
          <a:chOff x="0" y="0"/>
          <a:chExt cx="0" cy="0"/>
        </a:xfrm>
      </p:grpSpPr>
      <p:sp>
        <p:nvSpPr>
          <p:cNvPr id="3198" name="Google Shape;3198;p295"/>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broad spectrum of</a:t>
            </a:r>
            <a:br>
              <a:rPr lang="en"/>
            </a:br>
            <a:r>
              <a:rPr lang="en"/>
              <a:t>static and dynamic storage endpoints</a:t>
            </a:r>
            <a:endParaRPr/>
          </a:p>
        </p:txBody>
      </p:sp>
      <p:sp>
        <p:nvSpPr>
          <p:cNvPr id="3199" name="Google Shape;3199;p2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200" name="Google Shape;3200;p29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01" name="Google Shape;3201;p295"/>
          <p:cNvSpPr/>
          <p:nvPr/>
        </p:nvSpPr>
        <p:spPr>
          <a:xfrm>
            <a:off x="642005"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NFS</a:t>
            </a:r>
            <a:endParaRPr sz="1000">
              <a:solidFill>
                <a:srgbClr val="FFFFFF"/>
              </a:solidFill>
              <a:latin typeface="Overpass"/>
              <a:ea typeface="Overpass"/>
              <a:cs typeface="Overpass"/>
              <a:sym typeface="Overpass"/>
            </a:endParaRPr>
          </a:p>
        </p:txBody>
      </p:sp>
      <p:sp>
        <p:nvSpPr>
          <p:cNvPr id="3202" name="Google Shape;3202;p295"/>
          <p:cNvSpPr/>
          <p:nvPr/>
        </p:nvSpPr>
        <p:spPr>
          <a:xfrm>
            <a:off x="642005"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GlusterFS</a:t>
            </a:r>
            <a:endParaRPr sz="1000">
              <a:solidFill>
                <a:srgbClr val="FFFFFF"/>
              </a:solidFill>
              <a:latin typeface="Overpass"/>
              <a:ea typeface="Overpass"/>
              <a:cs typeface="Overpass"/>
              <a:sym typeface="Overpass"/>
            </a:endParaRPr>
          </a:p>
        </p:txBody>
      </p:sp>
      <p:sp>
        <p:nvSpPr>
          <p:cNvPr id="3203" name="Google Shape;3203;p295"/>
          <p:cNvSpPr/>
          <p:nvPr/>
        </p:nvSpPr>
        <p:spPr>
          <a:xfrm>
            <a:off x="1969263"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OpenStack Cinder</a:t>
            </a:r>
            <a:endParaRPr sz="1000">
              <a:solidFill>
                <a:srgbClr val="FFFFFF"/>
              </a:solidFill>
              <a:latin typeface="Overpass"/>
              <a:ea typeface="Overpass"/>
              <a:cs typeface="Overpass"/>
              <a:sym typeface="Overpass"/>
            </a:endParaRPr>
          </a:p>
        </p:txBody>
      </p:sp>
      <p:sp>
        <p:nvSpPr>
          <p:cNvPr id="3204" name="Google Shape;3204;p295"/>
          <p:cNvSpPr/>
          <p:nvPr/>
        </p:nvSpPr>
        <p:spPr>
          <a:xfrm>
            <a:off x="1969263"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Ceph RBD</a:t>
            </a:r>
            <a:endParaRPr sz="1000">
              <a:solidFill>
                <a:srgbClr val="FFFFFF"/>
              </a:solidFill>
              <a:latin typeface="Overpass"/>
              <a:ea typeface="Overpass"/>
              <a:cs typeface="Overpass"/>
              <a:sym typeface="Overpass"/>
            </a:endParaRPr>
          </a:p>
        </p:txBody>
      </p:sp>
      <p:sp>
        <p:nvSpPr>
          <p:cNvPr id="3205" name="Google Shape;3205;p295"/>
          <p:cNvSpPr/>
          <p:nvPr/>
        </p:nvSpPr>
        <p:spPr>
          <a:xfrm>
            <a:off x="5951037"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AWS EBS</a:t>
            </a:r>
            <a:endParaRPr sz="1000">
              <a:solidFill>
                <a:srgbClr val="FFFFFF"/>
              </a:solidFill>
              <a:latin typeface="Overpass"/>
              <a:ea typeface="Overpass"/>
              <a:cs typeface="Overpass"/>
              <a:sym typeface="Overpass"/>
            </a:endParaRPr>
          </a:p>
        </p:txBody>
      </p:sp>
      <p:sp>
        <p:nvSpPr>
          <p:cNvPr id="3206" name="Google Shape;3206;p295"/>
          <p:cNvSpPr/>
          <p:nvPr/>
        </p:nvSpPr>
        <p:spPr>
          <a:xfrm>
            <a:off x="5951037"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GCE Persistent Disk</a:t>
            </a:r>
            <a:endParaRPr sz="1000">
              <a:solidFill>
                <a:srgbClr val="FFFFFF"/>
              </a:solidFill>
              <a:latin typeface="Overpass"/>
              <a:ea typeface="Overpass"/>
              <a:cs typeface="Overpass"/>
              <a:sym typeface="Overpass"/>
            </a:endParaRPr>
          </a:p>
        </p:txBody>
      </p:sp>
      <p:sp>
        <p:nvSpPr>
          <p:cNvPr id="3207" name="Google Shape;3207;p295"/>
          <p:cNvSpPr/>
          <p:nvPr/>
        </p:nvSpPr>
        <p:spPr>
          <a:xfrm>
            <a:off x="3296521"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iSCSI</a:t>
            </a:r>
            <a:endParaRPr sz="1000">
              <a:solidFill>
                <a:srgbClr val="FFFFFF"/>
              </a:solidFill>
              <a:latin typeface="Overpass"/>
              <a:ea typeface="Overpass"/>
              <a:cs typeface="Overpass"/>
              <a:sym typeface="Overpass"/>
            </a:endParaRPr>
          </a:p>
        </p:txBody>
      </p:sp>
      <p:sp>
        <p:nvSpPr>
          <p:cNvPr id="3208" name="Google Shape;3208;p295"/>
          <p:cNvSpPr/>
          <p:nvPr/>
        </p:nvSpPr>
        <p:spPr>
          <a:xfrm>
            <a:off x="3296521"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Fiber Channel</a:t>
            </a:r>
            <a:endParaRPr sz="1000">
              <a:solidFill>
                <a:srgbClr val="FFFFFF"/>
              </a:solidFill>
              <a:latin typeface="Overpass"/>
              <a:ea typeface="Overpass"/>
              <a:cs typeface="Overpass"/>
              <a:sym typeface="Overpass"/>
            </a:endParaRPr>
          </a:p>
        </p:txBody>
      </p:sp>
      <p:sp>
        <p:nvSpPr>
          <p:cNvPr id="3209" name="Google Shape;3209;p295"/>
          <p:cNvSpPr/>
          <p:nvPr/>
        </p:nvSpPr>
        <p:spPr>
          <a:xfrm>
            <a:off x="4623779"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Azure Disk</a:t>
            </a:r>
            <a:endParaRPr sz="1000">
              <a:solidFill>
                <a:srgbClr val="FFFFFF"/>
              </a:solidFill>
              <a:latin typeface="Overpass"/>
              <a:ea typeface="Overpass"/>
              <a:cs typeface="Overpass"/>
              <a:sym typeface="Overpass"/>
            </a:endParaRPr>
          </a:p>
        </p:txBody>
      </p:sp>
      <p:sp>
        <p:nvSpPr>
          <p:cNvPr id="3210" name="Google Shape;3210;p295"/>
          <p:cNvSpPr/>
          <p:nvPr/>
        </p:nvSpPr>
        <p:spPr>
          <a:xfrm>
            <a:off x="4623793"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Azure File</a:t>
            </a:r>
            <a:endParaRPr sz="1000">
              <a:solidFill>
                <a:srgbClr val="FFFFFF"/>
              </a:solidFill>
              <a:latin typeface="Overpass"/>
              <a:ea typeface="Overpass"/>
              <a:cs typeface="Overpass"/>
              <a:sym typeface="Overpass"/>
            </a:endParaRPr>
          </a:p>
        </p:txBody>
      </p:sp>
      <p:sp>
        <p:nvSpPr>
          <p:cNvPr id="3211" name="Google Shape;3211;p295"/>
          <p:cNvSpPr/>
          <p:nvPr/>
        </p:nvSpPr>
        <p:spPr>
          <a:xfrm>
            <a:off x="7278295"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FlexVolume</a:t>
            </a:r>
            <a:endParaRPr sz="1000">
              <a:solidFill>
                <a:srgbClr val="FFFFFF"/>
              </a:solidFill>
              <a:latin typeface="Overpass"/>
              <a:ea typeface="Overpass"/>
              <a:cs typeface="Overpass"/>
              <a:sym typeface="Overpass"/>
            </a:endParaRPr>
          </a:p>
        </p:txBody>
      </p:sp>
      <p:sp>
        <p:nvSpPr>
          <p:cNvPr id="3212" name="Google Shape;3212;p295"/>
          <p:cNvSpPr/>
          <p:nvPr/>
        </p:nvSpPr>
        <p:spPr>
          <a:xfrm>
            <a:off x="7278295" y="2330394"/>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VMWare </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vSphere VMDK</a:t>
            </a:r>
            <a:endParaRPr sz="1000">
              <a:solidFill>
                <a:srgbClr val="FFFFFF"/>
              </a:solidFill>
              <a:latin typeface="Overpass"/>
              <a:ea typeface="Overpass"/>
              <a:cs typeface="Overpass"/>
              <a:sym typeface="Overpass"/>
            </a:endParaRPr>
          </a:p>
        </p:txBody>
      </p:sp>
      <p:sp>
        <p:nvSpPr>
          <p:cNvPr id="3213" name="Google Shape;3213;p295"/>
          <p:cNvSpPr/>
          <p:nvPr/>
        </p:nvSpPr>
        <p:spPr>
          <a:xfrm>
            <a:off x="4623769" y="290677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Container Storage Interface (CSI)**</a:t>
            </a:r>
            <a:endParaRPr sz="1000">
              <a:solidFill>
                <a:srgbClr val="FFFFFF"/>
              </a:solidFill>
              <a:latin typeface="Overpass"/>
              <a:ea typeface="Overpass"/>
              <a:cs typeface="Overpass"/>
              <a:sym typeface="Overpass"/>
            </a:endParaRPr>
          </a:p>
        </p:txBody>
      </p:sp>
      <p:sp>
        <p:nvSpPr>
          <p:cNvPr id="3214" name="Google Shape;3214;p295"/>
          <p:cNvSpPr/>
          <p:nvPr/>
        </p:nvSpPr>
        <p:spPr>
          <a:xfrm>
            <a:off x="3296519" y="290677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NetApp Trident*</a:t>
            </a:r>
            <a:endParaRPr sz="1000">
              <a:solidFill>
                <a:srgbClr val="FFFFFF"/>
              </a:solidFill>
              <a:latin typeface="Overpass"/>
              <a:ea typeface="Overpass"/>
              <a:cs typeface="Overpass"/>
              <a:sym typeface="Overpas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8" name="Shape 3218"/>
        <p:cNvGrpSpPr/>
        <p:nvPr/>
      </p:nvGrpSpPr>
      <p:grpSpPr>
        <a:xfrm>
          <a:off x="0" y="0"/>
          <a:ext cx="0" cy="0"/>
          <a:chOff x="0" y="0"/>
          <a:chExt cx="0" cy="0"/>
        </a:xfrm>
      </p:grpSpPr>
      <p:cxnSp>
        <p:nvCxnSpPr>
          <p:cNvPr id="3219" name="Google Shape;3219;p296"/>
          <p:cNvCxnSpPr>
            <a:endCxn id="3220" idx="2"/>
          </p:cNvCxnSpPr>
          <p:nvPr/>
        </p:nvCxnSpPr>
        <p:spPr>
          <a:xfrm>
            <a:off x="818800" y="3357525"/>
            <a:ext cx="297300" cy="0"/>
          </a:xfrm>
          <a:prstGeom prst="straightConnector1">
            <a:avLst/>
          </a:prstGeom>
          <a:noFill/>
          <a:ln cap="flat" cmpd="sng" w="9525">
            <a:solidFill>
              <a:schemeClr val="dk2"/>
            </a:solidFill>
            <a:prstDash val="dash"/>
            <a:round/>
            <a:headEnd len="med" w="med" type="none"/>
            <a:tailEnd len="med" w="med" type="none"/>
          </a:ln>
        </p:spPr>
      </p:cxnSp>
      <p:sp>
        <p:nvSpPr>
          <p:cNvPr id="3221" name="Google Shape;3221;p296"/>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PV Consumption</a:t>
            </a:r>
            <a:endParaRPr/>
          </a:p>
        </p:txBody>
      </p:sp>
      <p:sp>
        <p:nvSpPr>
          <p:cNvPr id="3222" name="Google Shape;3222;p2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223" name="Google Shape;3223;p29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24" name="Google Shape;3224;p296"/>
          <p:cNvSpPr/>
          <p:nvPr/>
        </p:nvSpPr>
        <p:spPr>
          <a:xfrm>
            <a:off x="4885753" y="1149450"/>
            <a:ext cx="3156600" cy="28446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96"/>
          <p:cNvSpPr/>
          <p:nvPr/>
        </p:nvSpPr>
        <p:spPr>
          <a:xfrm>
            <a:off x="4885753" y="3708728"/>
            <a:ext cx="3156600" cy="2853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226" name="Google Shape;3226;p296"/>
          <p:cNvGrpSpPr/>
          <p:nvPr/>
        </p:nvGrpSpPr>
        <p:grpSpPr>
          <a:xfrm>
            <a:off x="6696647" y="1994330"/>
            <a:ext cx="1234200" cy="1069200"/>
            <a:chOff x="5005169" y="3522802"/>
            <a:chExt cx="1234200" cy="1069200"/>
          </a:xfrm>
        </p:grpSpPr>
        <p:sp>
          <p:nvSpPr>
            <p:cNvPr id="3227" name="Google Shape;3227;p296"/>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228" name="Google Shape;3228;p29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POD</a:t>
              </a:r>
              <a:endParaRPr/>
            </a:p>
          </p:txBody>
        </p:sp>
      </p:grpSp>
      <p:grpSp>
        <p:nvGrpSpPr>
          <p:cNvPr id="3229" name="Google Shape;3229;p296"/>
          <p:cNvGrpSpPr/>
          <p:nvPr/>
        </p:nvGrpSpPr>
        <p:grpSpPr>
          <a:xfrm>
            <a:off x="6943424" y="2208863"/>
            <a:ext cx="740643" cy="640130"/>
            <a:chOff x="5005169" y="3522802"/>
            <a:chExt cx="1234200" cy="1069200"/>
          </a:xfrm>
        </p:grpSpPr>
        <p:sp>
          <p:nvSpPr>
            <p:cNvPr id="3230" name="Google Shape;3230;p296"/>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Overpass SemiBold"/>
                <a:ea typeface="Overpass SemiBold"/>
                <a:cs typeface="Overpass SemiBold"/>
                <a:sym typeface="Overpass SemiBold"/>
              </a:endParaRPr>
            </a:p>
          </p:txBody>
        </p:sp>
        <p:sp>
          <p:nvSpPr>
            <p:cNvPr id="3231" name="Google Shape;3231;p29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Overpass SemiBold"/>
                  <a:ea typeface="Overpass SemiBold"/>
                  <a:cs typeface="Overpass SemiBold"/>
                  <a:sym typeface="Overpass SemiBold"/>
                </a:rPr>
                <a:t>CONTAINER</a:t>
              </a:r>
              <a:endParaRPr sz="600">
                <a:latin typeface="Overpass"/>
                <a:ea typeface="Overpass"/>
                <a:cs typeface="Overpass"/>
                <a:sym typeface="Overpass"/>
              </a:endParaRPr>
            </a:p>
          </p:txBody>
        </p:sp>
      </p:grpSp>
      <p:grpSp>
        <p:nvGrpSpPr>
          <p:cNvPr id="3232" name="Google Shape;3232;p296"/>
          <p:cNvGrpSpPr/>
          <p:nvPr/>
        </p:nvGrpSpPr>
        <p:grpSpPr>
          <a:xfrm>
            <a:off x="263447" y="3096912"/>
            <a:ext cx="598957" cy="521235"/>
            <a:chOff x="5005169" y="3522802"/>
            <a:chExt cx="1234200" cy="1069200"/>
          </a:xfrm>
        </p:grpSpPr>
        <p:sp>
          <p:nvSpPr>
            <p:cNvPr id="3233" name="Google Shape;3233;p296"/>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34" name="Google Shape;3234;p29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Claim</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Z</a:t>
              </a:r>
              <a:endParaRPr sz="800">
                <a:latin typeface="Overpass"/>
                <a:ea typeface="Overpass"/>
                <a:cs typeface="Overpass"/>
                <a:sym typeface="Overpass"/>
              </a:endParaRPr>
            </a:p>
          </p:txBody>
        </p:sp>
      </p:grpSp>
      <p:sp>
        <p:nvSpPr>
          <p:cNvPr id="3220" name="Google Shape;3220;p296"/>
          <p:cNvSpPr/>
          <p:nvPr/>
        </p:nvSpPr>
        <p:spPr>
          <a:xfrm>
            <a:off x="1116100" y="2224125"/>
            <a:ext cx="2469000" cy="2266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apiVersion: v1</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kind: Pod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metadata:</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name: mypod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spec:</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containers:</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 name: myfrontend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image: nginx</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volumeMounts:</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 mountPath: "/var/www/html"</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name: mypd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volumes:</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 name: mypd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persistentVolumeClaim:</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a:t>
            </a:r>
            <a:r>
              <a:rPr b="1" lang="en" sz="800" u="sng">
                <a:solidFill>
                  <a:srgbClr val="666666"/>
                </a:solidFill>
                <a:latin typeface="Courier"/>
                <a:ea typeface="Courier"/>
                <a:cs typeface="Courier"/>
                <a:sym typeface="Courier"/>
              </a:rPr>
              <a:t>claimName: z</a:t>
            </a:r>
            <a:endParaRPr b="1" sz="800" u="sng">
              <a:solidFill>
                <a:srgbClr val="666666"/>
              </a:solidFill>
              <a:latin typeface="Courier"/>
              <a:ea typeface="Courier"/>
              <a:cs typeface="Courier"/>
              <a:sym typeface="Courier"/>
            </a:endParaRPr>
          </a:p>
          <a:p>
            <a:pPr indent="0" lvl="0" marL="0" rtl="0" algn="l">
              <a:spcBef>
                <a:spcPts val="0"/>
              </a:spcBef>
              <a:spcAft>
                <a:spcPts val="0"/>
              </a:spcAft>
              <a:buNone/>
            </a:pPr>
            <a:r>
              <a:t/>
            </a:r>
            <a:endParaRPr sz="800">
              <a:solidFill>
                <a:srgbClr val="666666"/>
              </a:solidFill>
              <a:latin typeface="Courier"/>
              <a:ea typeface="Courier"/>
              <a:cs typeface="Courier"/>
              <a:sym typeface="Courier"/>
            </a:endParaRPr>
          </a:p>
        </p:txBody>
      </p:sp>
      <p:grpSp>
        <p:nvGrpSpPr>
          <p:cNvPr id="3235" name="Google Shape;3235;p296"/>
          <p:cNvGrpSpPr/>
          <p:nvPr/>
        </p:nvGrpSpPr>
        <p:grpSpPr>
          <a:xfrm>
            <a:off x="263447" y="1078274"/>
            <a:ext cx="598957" cy="521235"/>
            <a:chOff x="5005169" y="3522802"/>
            <a:chExt cx="1234200" cy="1069200"/>
          </a:xfrm>
        </p:grpSpPr>
        <p:sp>
          <p:nvSpPr>
            <p:cNvPr id="3236" name="Google Shape;3236;p296"/>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37" name="Google Shape;3237;p296"/>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238" name="Google Shape;3238;p296"/>
          <p:cNvSpPr/>
          <p:nvPr/>
        </p:nvSpPr>
        <p:spPr>
          <a:xfrm>
            <a:off x="4885753" y="3438753"/>
            <a:ext cx="3156600" cy="2853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Kubelet</a:t>
            </a:r>
            <a:endParaRPr/>
          </a:p>
        </p:txBody>
      </p:sp>
      <p:sp>
        <p:nvSpPr>
          <p:cNvPr id="3239" name="Google Shape;3239;p296"/>
          <p:cNvSpPr/>
          <p:nvPr/>
        </p:nvSpPr>
        <p:spPr>
          <a:xfrm>
            <a:off x="2612328" y="1176741"/>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Storage</a:t>
            </a:r>
            <a:endParaRPr sz="800"/>
          </a:p>
        </p:txBody>
      </p:sp>
      <p:cxnSp>
        <p:nvCxnSpPr>
          <p:cNvPr id="3240" name="Google Shape;3240;p296"/>
          <p:cNvCxnSpPr>
            <a:stCxn id="3237" idx="4"/>
            <a:endCxn id="3234" idx="0"/>
          </p:cNvCxnSpPr>
          <p:nvPr/>
        </p:nvCxnSpPr>
        <p:spPr>
          <a:xfrm>
            <a:off x="562926" y="1596072"/>
            <a:ext cx="0" cy="1504200"/>
          </a:xfrm>
          <a:prstGeom prst="straightConnector1">
            <a:avLst/>
          </a:prstGeom>
          <a:noFill/>
          <a:ln cap="flat" cmpd="sng" w="9525">
            <a:solidFill>
              <a:schemeClr val="dk2"/>
            </a:solidFill>
            <a:prstDash val="dash"/>
            <a:round/>
            <a:headEnd len="med" w="med" type="none"/>
            <a:tailEnd len="med" w="med" type="none"/>
          </a:ln>
        </p:spPr>
      </p:cxnSp>
      <p:sp>
        <p:nvSpPr>
          <p:cNvPr id="3241" name="Google Shape;3241;p296"/>
          <p:cNvSpPr/>
          <p:nvPr/>
        </p:nvSpPr>
        <p:spPr>
          <a:xfrm>
            <a:off x="4951803" y="3040566"/>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/foo/bar</a:t>
            </a:r>
            <a:endParaRPr sz="800">
              <a:latin typeface="Overpass"/>
              <a:ea typeface="Overpass"/>
              <a:cs typeface="Overpass"/>
              <a:sym typeface="Overpass"/>
            </a:endParaRPr>
          </a:p>
        </p:txBody>
      </p:sp>
      <p:cxnSp>
        <p:nvCxnSpPr>
          <p:cNvPr id="3242" name="Google Shape;3242;p296"/>
          <p:cNvCxnSpPr>
            <a:stCxn id="3239" idx="3"/>
            <a:endCxn id="3241" idx="1"/>
          </p:cNvCxnSpPr>
          <p:nvPr/>
        </p:nvCxnSpPr>
        <p:spPr>
          <a:xfrm>
            <a:off x="3526728" y="1338891"/>
            <a:ext cx="1425000" cy="1863900"/>
          </a:xfrm>
          <a:prstGeom prst="bentConnector3">
            <a:avLst>
              <a:gd fmla="val 50003" name="adj1"/>
            </a:avLst>
          </a:prstGeom>
          <a:noFill/>
          <a:ln cap="flat" cmpd="sng" w="9525">
            <a:solidFill>
              <a:srgbClr val="1A76D1"/>
            </a:solidFill>
            <a:prstDash val="solid"/>
            <a:round/>
            <a:headEnd len="med" w="med" type="none"/>
            <a:tailEnd len="med" w="med" type="triangle"/>
          </a:ln>
        </p:spPr>
      </p:cxnSp>
      <p:cxnSp>
        <p:nvCxnSpPr>
          <p:cNvPr id="3243" name="Google Shape;3243;p296"/>
          <p:cNvCxnSpPr>
            <a:stCxn id="3236" idx="0"/>
            <a:endCxn id="3239" idx="1"/>
          </p:cNvCxnSpPr>
          <p:nvPr/>
        </p:nvCxnSpPr>
        <p:spPr>
          <a:xfrm>
            <a:off x="862404" y="1338892"/>
            <a:ext cx="1749900" cy="0"/>
          </a:xfrm>
          <a:prstGeom prst="straightConnector1">
            <a:avLst/>
          </a:prstGeom>
          <a:noFill/>
          <a:ln cap="flat" cmpd="sng" w="9525">
            <a:solidFill>
              <a:schemeClr val="dk2"/>
            </a:solidFill>
            <a:prstDash val="dash"/>
            <a:round/>
            <a:headEnd len="med" w="med" type="none"/>
            <a:tailEnd len="med" w="med" type="none"/>
          </a:ln>
        </p:spPr>
      </p:cxnSp>
      <p:cxnSp>
        <p:nvCxnSpPr>
          <p:cNvPr id="3244" name="Google Shape;3244;p296"/>
          <p:cNvCxnSpPr>
            <a:stCxn id="3238" idx="1"/>
            <a:endCxn id="3239" idx="2"/>
          </p:cNvCxnSpPr>
          <p:nvPr/>
        </p:nvCxnSpPr>
        <p:spPr>
          <a:xfrm rot="10800000">
            <a:off x="3069553" y="1500903"/>
            <a:ext cx="1816200" cy="2080500"/>
          </a:xfrm>
          <a:prstGeom prst="bentConnector2">
            <a:avLst/>
          </a:prstGeom>
          <a:noFill/>
          <a:ln cap="flat" cmpd="sng" w="9525">
            <a:solidFill>
              <a:srgbClr val="1A76D1"/>
            </a:solidFill>
            <a:prstDash val="solid"/>
            <a:round/>
            <a:headEnd len="med" w="med" type="none"/>
            <a:tailEnd len="med" w="med" type="triangle"/>
          </a:ln>
        </p:spPr>
      </p:cxnSp>
      <p:pic>
        <p:nvPicPr>
          <p:cNvPr id="3245" name="Google Shape;3245;p296"/>
          <p:cNvPicPr preferRelativeResize="0"/>
          <p:nvPr/>
        </p:nvPicPr>
        <p:blipFill rotWithShape="1">
          <a:blip r:embed="rId3">
            <a:alphaModFix/>
          </a:blip>
          <a:srcRect b="0" l="0" r="0" t="0"/>
          <a:stretch/>
        </p:blipFill>
        <p:spPr>
          <a:xfrm>
            <a:off x="5464963" y="1994325"/>
            <a:ext cx="965236" cy="367150"/>
          </a:xfrm>
          <a:prstGeom prst="rect">
            <a:avLst/>
          </a:prstGeom>
          <a:noFill/>
          <a:ln>
            <a:noFill/>
          </a:ln>
        </p:spPr>
      </p:pic>
      <p:cxnSp>
        <p:nvCxnSpPr>
          <p:cNvPr id="3246" name="Google Shape;3246;p296"/>
          <p:cNvCxnSpPr>
            <a:stCxn id="3238" idx="3"/>
            <a:endCxn id="3245" idx="0"/>
          </p:cNvCxnSpPr>
          <p:nvPr/>
        </p:nvCxnSpPr>
        <p:spPr>
          <a:xfrm rot="10800000">
            <a:off x="5947453" y="1994403"/>
            <a:ext cx="2094900" cy="1587000"/>
          </a:xfrm>
          <a:prstGeom prst="bentConnector4">
            <a:avLst>
              <a:gd fmla="val -11367" name="adj1"/>
              <a:gd fmla="val 115010" name="adj2"/>
            </a:avLst>
          </a:prstGeom>
          <a:noFill/>
          <a:ln cap="flat" cmpd="sng" w="9525">
            <a:solidFill>
              <a:srgbClr val="1A76D1"/>
            </a:solidFill>
            <a:prstDash val="solid"/>
            <a:round/>
            <a:headEnd len="med" w="med" type="none"/>
            <a:tailEnd len="med" w="med" type="triangle"/>
          </a:ln>
        </p:spPr>
      </p:cxnSp>
      <p:cxnSp>
        <p:nvCxnSpPr>
          <p:cNvPr id="3247" name="Google Shape;3247;p296"/>
          <p:cNvCxnSpPr>
            <a:stCxn id="3245" idx="2"/>
            <a:endCxn id="3241" idx="0"/>
          </p:cNvCxnSpPr>
          <p:nvPr/>
        </p:nvCxnSpPr>
        <p:spPr>
          <a:xfrm rot="5400000">
            <a:off x="5338730" y="2431825"/>
            <a:ext cx="679200" cy="538500"/>
          </a:xfrm>
          <a:prstGeom prst="bentConnector3">
            <a:avLst>
              <a:gd fmla="val 49992" name="adj1"/>
            </a:avLst>
          </a:prstGeom>
          <a:noFill/>
          <a:ln cap="flat" cmpd="sng" w="9525">
            <a:solidFill>
              <a:srgbClr val="3B0083"/>
            </a:solidFill>
            <a:prstDash val="solid"/>
            <a:round/>
            <a:headEnd len="med" w="med" type="none"/>
            <a:tailEnd len="med" w="med" type="triangle"/>
          </a:ln>
        </p:spPr>
      </p:cxnSp>
      <p:cxnSp>
        <p:nvCxnSpPr>
          <p:cNvPr id="3248" name="Google Shape;3248;p296"/>
          <p:cNvCxnSpPr>
            <a:stCxn id="3245" idx="2"/>
            <a:endCxn id="3230" idx="3"/>
          </p:cNvCxnSpPr>
          <p:nvPr/>
        </p:nvCxnSpPr>
        <p:spPr>
          <a:xfrm flipH="1" rot="-5400000">
            <a:off x="6361730" y="1947325"/>
            <a:ext cx="167400" cy="995700"/>
          </a:xfrm>
          <a:prstGeom prst="bentConnector2">
            <a:avLst/>
          </a:prstGeom>
          <a:noFill/>
          <a:ln cap="flat" cmpd="sng" w="9525">
            <a:solidFill>
              <a:srgbClr val="3B0083"/>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2" name="Shape 3252"/>
        <p:cNvGrpSpPr/>
        <p:nvPr/>
      </p:nvGrpSpPr>
      <p:grpSpPr>
        <a:xfrm>
          <a:off x="0" y="0"/>
          <a:ext cx="0" cy="0"/>
          <a:chOff x="0" y="0"/>
          <a:chExt cx="0" cy="0"/>
        </a:xfrm>
      </p:grpSpPr>
      <p:sp>
        <p:nvSpPr>
          <p:cNvPr id="3253" name="Google Shape;3253;p297"/>
          <p:cNvSpPr/>
          <p:nvPr/>
        </p:nvSpPr>
        <p:spPr>
          <a:xfrm>
            <a:off x="1783900" y="1165319"/>
            <a:ext cx="2766300" cy="14316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4" name="Google Shape;3254;p297"/>
          <p:cNvGrpSpPr/>
          <p:nvPr/>
        </p:nvGrpSpPr>
        <p:grpSpPr>
          <a:xfrm>
            <a:off x="3082156" y="1574683"/>
            <a:ext cx="598957" cy="521235"/>
            <a:chOff x="5005169" y="3522802"/>
            <a:chExt cx="1234200" cy="1069200"/>
          </a:xfrm>
        </p:grpSpPr>
        <p:sp>
          <p:nvSpPr>
            <p:cNvPr id="3255" name="Google Shape;3255;p29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56" name="Google Shape;3256;p29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iSCSI</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257" name="Google Shape;3257;p297"/>
          <p:cNvGrpSpPr/>
          <p:nvPr/>
        </p:nvGrpSpPr>
        <p:grpSpPr>
          <a:xfrm>
            <a:off x="3005956" y="1498483"/>
            <a:ext cx="598957" cy="521235"/>
            <a:chOff x="5005169" y="3522802"/>
            <a:chExt cx="1234200" cy="1069200"/>
          </a:xfrm>
        </p:grpSpPr>
        <p:sp>
          <p:nvSpPr>
            <p:cNvPr id="3258" name="Google Shape;3258;p29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59" name="Google Shape;3259;p29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iSCSI</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260" name="Google Shape;3260;p297"/>
          <p:cNvGrpSpPr/>
          <p:nvPr/>
        </p:nvGrpSpPr>
        <p:grpSpPr>
          <a:xfrm>
            <a:off x="2167756" y="1574683"/>
            <a:ext cx="598957" cy="521235"/>
            <a:chOff x="5005169" y="3522802"/>
            <a:chExt cx="1234200" cy="1069200"/>
          </a:xfrm>
        </p:grpSpPr>
        <p:sp>
          <p:nvSpPr>
            <p:cNvPr id="3261" name="Google Shape;3261;p29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62" name="Google Shape;3262;p29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NFS</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263" name="Google Shape;3263;p297"/>
          <p:cNvGrpSpPr/>
          <p:nvPr/>
        </p:nvGrpSpPr>
        <p:grpSpPr>
          <a:xfrm>
            <a:off x="2091556" y="1498483"/>
            <a:ext cx="598957" cy="521235"/>
            <a:chOff x="5005169" y="3522802"/>
            <a:chExt cx="1234200" cy="1069200"/>
          </a:xfrm>
        </p:grpSpPr>
        <p:sp>
          <p:nvSpPr>
            <p:cNvPr id="3264" name="Google Shape;3264;p29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65" name="Google Shape;3265;p29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NFS</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266" name="Google Shape;3266;p29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Static Storage Provisioning</a:t>
            </a:r>
            <a:endParaRPr/>
          </a:p>
        </p:txBody>
      </p:sp>
      <p:sp>
        <p:nvSpPr>
          <p:cNvPr id="3267" name="Google Shape;3267;p2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268" name="Google Shape;3268;p29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69" name="Google Shape;3269;p297"/>
          <p:cNvSpPr/>
          <p:nvPr/>
        </p:nvSpPr>
        <p:spPr>
          <a:xfrm>
            <a:off x="539000" y="1551883"/>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0" name="Google Shape;3270;p297"/>
          <p:cNvPicPr preferRelativeResize="0"/>
          <p:nvPr/>
        </p:nvPicPr>
        <p:blipFill rotWithShape="1">
          <a:blip r:embed="rId3">
            <a:alphaModFix/>
          </a:blip>
          <a:srcRect b="0" l="0" r="0" t="0"/>
          <a:stretch/>
        </p:blipFill>
        <p:spPr>
          <a:xfrm>
            <a:off x="744508" y="1689747"/>
            <a:ext cx="247484" cy="382774"/>
          </a:xfrm>
          <a:prstGeom prst="rect">
            <a:avLst/>
          </a:prstGeom>
          <a:noFill/>
          <a:ln>
            <a:noFill/>
          </a:ln>
        </p:spPr>
      </p:pic>
      <p:sp>
        <p:nvSpPr>
          <p:cNvPr id="3271" name="Google Shape;3271;p297"/>
          <p:cNvSpPr txBox="1"/>
          <p:nvPr/>
        </p:nvSpPr>
        <p:spPr>
          <a:xfrm>
            <a:off x="388700" y="2210375"/>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Admin</a:t>
            </a:r>
            <a:endParaRPr sz="1000">
              <a:latin typeface="Overpass Light"/>
              <a:ea typeface="Overpass Light"/>
              <a:cs typeface="Overpass Light"/>
              <a:sym typeface="Overpass Light"/>
            </a:endParaRPr>
          </a:p>
        </p:txBody>
      </p:sp>
      <p:sp>
        <p:nvSpPr>
          <p:cNvPr id="3272" name="Google Shape;3272;p297"/>
          <p:cNvSpPr/>
          <p:nvPr/>
        </p:nvSpPr>
        <p:spPr>
          <a:xfrm>
            <a:off x="1783900" y="2363969"/>
            <a:ext cx="2766300" cy="232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PersistentVolumes</a:t>
            </a:r>
            <a:endParaRPr/>
          </a:p>
        </p:txBody>
      </p:sp>
      <p:cxnSp>
        <p:nvCxnSpPr>
          <p:cNvPr id="3273" name="Google Shape;3273;p297"/>
          <p:cNvCxnSpPr>
            <a:endCxn id="3253" idx="1"/>
          </p:cNvCxnSpPr>
          <p:nvPr/>
        </p:nvCxnSpPr>
        <p:spPr>
          <a:xfrm>
            <a:off x="1197400" y="1881119"/>
            <a:ext cx="586500" cy="0"/>
          </a:xfrm>
          <a:prstGeom prst="straightConnector1">
            <a:avLst/>
          </a:prstGeom>
          <a:noFill/>
          <a:ln cap="flat" cmpd="sng" w="9525">
            <a:solidFill>
              <a:schemeClr val="dk2"/>
            </a:solidFill>
            <a:prstDash val="solid"/>
            <a:round/>
            <a:headEnd len="med" w="med" type="none"/>
            <a:tailEnd len="med" w="med" type="triangle"/>
          </a:ln>
        </p:spPr>
      </p:cxnSp>
      <p:grpSp>
        <p:nvGrpSpPr>
          <p:cNvPr id="3274" name="Google Shape;3274;p297"/>
          <p:cNvGrpSpPr/>
          <p:nvPr/>
        </p:nvGrpSpPr>
        <p:grpSpPr>
          <a:xfrm>
            <a:off x="2015356" y="1422283"/>
            <a:ext cx="598957" cy="521235"/>
            <a:chOff x="5005169" y="3522802"/>
            <a:chExt cx="1234200" cy="1069200"/>
          </a:xfrm>
        </p:grpSpPr>
        <p:sp>
          <p:nvSpPr>
            <p:cNvPr id="3275" name="Google Shape;3275;p29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76" name="Google Shape;3276;p29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NFS</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277" name="Google Shape;3277;p297"/>
          <p:cNvGrpSpPr/>
          <p:nvPr/>
        </p:nvGrpSpPr>
        <p:grpSpPr>
          <a:xfrm>
            <a:off x="2929756" y="1422283"/>
            <a:ext cx="598957" cy="521235"/>
            <a:chOff x="5005169" y="3522802"/>
            <a:chExt cx="1234200" cy="1069200"/>
          </a:xfrm>
        </p:grpSpPr>
        <p:sp>
          <p:nvSpPr>
            <p:cNvPr id="3278" name="Google Shape;3278;p29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79" name="Google Shape;3279;p29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iSCSI</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280" name="Google Shape;3280;p297"/>
          <p:cNvSpPr txBox="1"/>
          <p:nvPr/>
        </p:nvSpPr>
        <p:spPr>
          <a:xfrm>
            <a:off x="3814050" y="1515050"/>
            <a:ext cx="4431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a:t>
            </a:r>
            <a:endParaRPr>
              <a:latin typeface="Overpass Light"/>
              <a:ea typeface="Overpass Light"/>
              <a:cs typeface="Overpass Light"/>
              <a:sym typeface="Overpass Light"/>
            </a:endParaRPr>
          </a:p>
        </p:txBody>
      </p:sp>
      <p:sp>
        <p:nvSpPr>
          <p:cNvPr id="3281" name="Google Shape;3281;p297"/>
          <p:cNvSpPr/>
          <p:nvPr/>
        </p:nvSpPr>
        <p:spPr>
          <a:xfrm>
            <a:off x="539000" y="3525492"/>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2" name="Google Shape;3282;p297"/>
          <p:cNvPicPr preferRelativeResize="0"/>
          <p:nvPr/>
        </p:nvPicPr>
        <p:blipFill rotWithShape="1">
          <a:blip r:embed="rId4">
            <a:alphaModFix/>
          </a:blip>
          <a:srcRect b="0" l="0" r="0" t="0"/>
          <a:stretch/>
        </p:blipFill>
        <p:spPr>
          <a:xfrm>
            <a:off x="744508" y="3663355"/>
            <a:ext cx="247484" cy="382774"/>
          </a:xfrm>
          <a:prstGeom prst="rect">
            <a:avLst/>
          </a:prstGeom>
          <a:noFill/>
          <a:ln>
            <a:noFill/>
          </a:ln>
        </p:spPr>
      </p:pic>
      <p:grpSp>
        <p:nvGrpSpPr>
          <p:cNvPr id="3283" name="Google Shape;3283;p297"/>
          <p:cNvGrpSpPr/>
          <p:nvPr/>
        </p:nvGrpSpPr>
        <p:grpSpPr>
          <a:xfrm>
            <a:off x="2095269" y="3594133"/>
            <a:ext cx="598957" cy="521235"/>
            <a:chOff x="5005169" y="3522802"/>
            <a:chExt cx="1234200" cy="1069200"/>
          </a:xfrm>
        </p:grpSpPr>
        <p:sp>
          <p:nvSpPr>
            <p:cNvPr id="3284" name="Google Shape;3284;p297"/>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85" name="Google Shape;3285;p297"/>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Claim</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Z</a:t>
              </a:r>
              <a:endParaRPr sz="800">
                <a:latin typeface="Overpass"/>
                <a:ea typeface="Overpass"/>
                <a:cs typeface="Overpass"/>
                <a:sym typeface="Overpass"/>
              </a:endParaRPr>
            </a:p>
          </p:txBody>
        </p:sp>
      </p:grpSp>
      <p:cxnSp>
        <p:nvCxnSpPr>
          <p:cNvPr id="3286" name="Google Shape;3286;p297"/>
          <p:cNvCxnSpPr>
            <a:stCxn id="3281" idx="6"/>
            <a:endCxn id="3284" idx="3"/>
          </p:cNvCxnSpPr>
          <p:nvPr/>
        </p:nvCxnSpPr>
        <p:spPr>
          <a:xfrm>
            <a:off x="1197500" y="3854742"/>
            <a:ext cx="897900" cy="0"/>
          </a:xfrm>
          <a:prstGeom prst="straightConnector1">
            <a:avLst/>
          </a:prstGeom>
          <a:noFill/>
          <a:ln cap="flat" cmpd="sng" w="9525">
            <a:solidFill>
              <a:schemeClr val="dk2"/>
            </a:solidFill>
            <a:prstDash val="solid"/>
            <a:round/>
            <a:headEnd len="med" w="med" type="none"/>
            <a:tailEnd len="med" w="med" type="triangle"/>
          </a:ln>
        </p:spPr>
      </p:cxnSp>
      <p:sp>
        <p:nvSpPr>
          <p:cNvPr id="3287" name="Google Shape;3287;p297"/>
          <p:cNvSpPr txBox="1"/>
          <p:nvPr/>
        </p:nvSpPr>
        <p:spPr>
          <a:xfrm>
            <a:off x="2065501" y="4124563"/>
            <a:ext cx="6585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2Gi RWX</a:t>
            </a:r>
            <a:endParaRPr sz="800">
              <a:latin typeface="Courier"/>
              <a:ea typeface="Courier"/>
              <a:cs typeface="Courier"/>
              <a:sym typeface="Courier"/>
            </a:endParaRPr>
          </a:p>
        </p:txBody>
      </p:sp>
      <p:cxnSp>
        <p:nvCxnSpPr>
          <p:cNvPr id="3288" name="Google Shape;3288;p297"/>
          <p:cNvCxnSpPr>
            <a:stCxn id="3265" idx="4"/>
            <a:endCxn id="3285" idx="0"/>
          </p:cNvCxnSpPr>
          <p:nvPr/>
        </p:nvCxnSpPr>
        <p:spPr>
          <a:xfrm>
            <a:off x="2391034" y="2016282"/>
            <a:ext cx="3600" cy="1581300"/>
          </a:xfrm>
          <a:prstGeom prst="straightConnector1">
            <a:avLst/>
          </a:prstGeom>
          <a:noFill/>
          <a:ln cap="flat" cmpd="sng" w="9525">
            <a:solidFill>
              <a:schemeClr val="dk2"/>
            </a:solidFill>
            <a:prstDash val="dash"/>
            <a:round/>
            <a:headEnd len="med" w="med" type="none"/>
            <a:tailEnd len="med" w="med" type="triangle"/>
          </a:ln>
        </p:spPr>
      </p:cxnSp>
      <p:sp>
        <p:nvSpPr>
          <p:cNvPr id="3289" name="Google Shape;3289;p297"/>
          <p:cNvSpPr txBox="1"/>
          <p:nvPr/>
        </p:nvSpPr>
        <p:spPr>
          <a:xfrm rot="-5400000">
            <a:off x="1854400" y="2880750"/>
            <a:ext cx="7047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Bind</a:t>
            </a:r>
            <a:endParaRPr sz="1000">
              <a:latin typeface="Overpass Light"/>
              <a:ea typeface="Overpass Light"/>
              <a:cs typeface="Overpass Light"/>
              <a:sym typeface="Overpass Light"/>
            </a:endParaRPr>
          </a:p>
        </p:txBody>
      </p:sp>
      <p:sp>
        <p:nvSpPr>
          <p:cNvPr id="3290" name="Google Shape;3290;p297"/>
          <p:cNvSpPr txBox="1"/>
          <p:nvPr/>
        </p:nvSpPr>
        <p:spPr>
          <a:xfrm>
            <a:off x="388700" y="4184000"/>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User</a:t>
            </a:r>
            <a:endParaRPr sz="1000">
              <a:latin typeface="Overpass Light"/>
              <a:ea typeface="Overpass Light"/>
              <a:cs typeface="Overpass Light"/>
              <a:sym typeface="Overpass Light"/>
            </a:endParaRPr>
          </a:p>
        </p:txBody>
      </p:sp>
      <p:sp>
        <p:nvSpPr>
          <p:cNvPr id="3291" name="Google Shape;3291;p297"/>
          <p:cNvSpPr/>
          <p:nvPr/>
        </p:nvSpPr>
        <p:spPr>
          <a:xfrm>
            <a:off x="7196149" y="22835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3292" name="Google Shape;3292;p297"/>
          <p:cNvSpPr/>
          <p:nvPr/>
        </p:nvSpPr>
        <p:spPr>
          <a:xfrm>
            <a:off x="7443049" y="24974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3293" name="Google Shape;3293;p297"/>
          <p:cNvSpPr/>
          <p:nvPr/>
        </p:nvSpPr>
        <p:spPr>
          <a:xfrm>
            <a:off x="5016150" y="3561930"/>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a:t>
            </a:r>
            <a:br>
              <a:rPr lang="en" sz="800">
                <a:solidFill>
                  <a:srgbClr val="666666"/>
                </a:solidFill>
                <a:latin typeface="Courier"/>
                <a:ea typeface="Courier"/>
                <a:cs typeface="Courier"/>
                <a:sym typeface="Courier"/>
              </a:rPr>
            </a:br>
            <a:r>
              <a:rPr lang="en" sz="800">
                <a:solidFill>
                  <a:srgbClr val="666666"/>
                </a:solidFill>
                <a:latin typeface="Courier"/>
                <a:ea typeface="Courier"/>
                <a:cs typeface="Courier"/>
                <a:sym typeface="Courier"/>
              </a:rPr>
              <a:t>VolumeMount: Z</a:t>
            </a:r>
            <a:endParaRPr sz="800">
              <a:solidFill>
                <a:srgbClr val="666666"/>
              </a:solidFill>
              <a:latin typeface="Courier"/>
              <a:ea typeface="Courier"/>
              <a:cs typeface="Courier"/>
              <a:sym typeface="Courier"/>
            </a:endParaRPr>
          </a:p>
          <a:p>
            <a:pPr indent="0" lvl="0" marL="0" rtl="0" algn="l">
              <a:spcBef>
                <a:spcPts val="0"/>
              </a:spcBef>
              <a:spcAft>
                <a:spcPts val="0"/>
              </a:spcAft>
              <a:buNone/>
            </a:pPr>
            <a:r>
              <a:t/>
            </a:r>
            <a:endParaRPr sz="800">
              <a:latin typeface="Courier"/>
              <a:ea typeface="Courier"/>
              <a:cs typeface="Courier"/>
              <a:sym typeface="Courier"/>
            </a:endParaRPr>
          </a:p>
        </p:txBody>
      </p:sp>
      <p:sp>
        <p:nvSpPr>
          <p:cNvPr id="3294" name="Google Shape;3294;p297"/>
          <p:cNvSpPr txBox="1"/>
          <p:nvPr/>
        </p:nvSpPr>
        <p:spPr>
          <a:xfrm>
            <a:off x="5016144" y="40740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Pod Definition</a:t>
            </a:r>
            <a:endParaRPr sz="1000">
              <a:latin typeface="Overpass Light"/>
              <a:ea typeface="Overpass Light"/>
              <a:cs typeface="Overpass Light"/>
              <a:sym typeface="Overpass Light"/>
            </a:endParaRPr>
          </a:p>
        </p:txBody>
      </p:sp>
      <p:cxnSp>
        <p:nvCxnSpPr>
          <p:cNvPr id="3295" name="Google Shape;3295;p297"/>
          <p:cNvCxnSpPr>
            <a:stCxn id="3290" idx="2"/>
            <a:endCxn id="3293" idx="2"/>
          </p:cNvCxnSpPr>
          <p:nvPr/>
        </p:nvCxnSpPr>
        <p:spPr>
          <a:xfrm rot="-5400000">
            <a:off x="2631950" y="2054300"/>
            <a:ext cx="620400" cy="4147800"/>
          </a:xfrm>
          <a:prstGeom prst="bentConnector4">
            <a:avLst>
              <a:gd fmla="val -38382" name="adj1"/>
              <a:gd fmla="val 55782" name="adj2"/>
            </a:avLst>
          </a:prstGeom>
          <a:noFill/>
          <a:ln cap="flat" cmpd="sng" w="9525">
            <a:solidFill>
              <a:schemeClr val="dk2"/>
            </a:solidFill>
            <a:prstDash val="solid"/>
            <a:round/>
            <a:headEnd len="med" w="med" type="none"/>
            <a:tailEnd len="med" w="med" type="triangle"/>
          </a:ln>
        </p:spPr>
      </p:cxnSp>
      <p:cxnSp>
        <p:nvCxnSpPr>
          <p:cNvPr id="3296" name="Google Shape;3296;p297"/>
          <p:cNvCxnSpPr>
            <a:stCxn id="3297" idx="2"/>
            <a:endCxn id="3292" idx="3"/>
          </p:cNvCxnSpPr>
          <p:nvPr/>
        </p:nvCxnSpPr>
        <p:spPr>
          <a:xfrm flipH="1" rot="-5400000">
            <a:off x="6069900" y="1445150"/>
            <a:ext cx="897000" cy="1849200"/>
          </a:xfrm>
          <a:prstGeom prst="bentConnector2">
            <a:avLst/>
          </a:prstGeom>
          <a:noFill/>
          <a:ln cap="flat" cmpd="sng" w="9525">
            <a:solidFill>
              <a:srgbClr val="1A76D1"/>
            </a:solidFill>
            <a:prstDash val="solid"/>
            <a:round/>
            <a:headEnd len="med" w="med" type="none"/>
            <a:tailEnd len="med" w="med" type="triangle"/>
          </a:ln>
        </p:spPr>
      </p:cxnSp>
      <p:sp>
        <p:nvSpPr>
          <p:cNvPr id="3298" name="Google Shape;3298;p297"/>
          <p:cNvSpPr txBox="1"/>
          <p:nvPr/>
        </p:nvSpPr>
        <p:spPr>
          <a:xfrm>
            <a:off x="5854344" y="28548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Mount</a:t>
            </a:r>
            <a:endParaRPr sz="1000">
              <a:latin typeface="Overpass Light"/>
              <a:ea typeface="Overpass Light"/>
              <a:cs typeface="Overpass Light"/>
              <a:sym typeface="Overpass Light"/>
            </a:endParaRPr>
          </a:p>
        </p:txBody>
      </p:sp>
      <p:sp>
        <p:nvSpPr>
          <p:cNvPr id="3299" name="Google Shape;3299;p297"/>
          <p:cNvSpPr txBox="1"/>
          <p:nvPr/>
        </p:nvSpPr>
        <p:spPr>
          <a:xfrm>
            <a:off x="556919" y="121197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Define/Map</a:t>
            </a:r>
            <a:endParaRPr sz="1000">
              <a:latin typeface="Overpass Light"/>
              <a:ea typeface="Overpass Light"/>
              <a:cs typeface="Overpass Light"/>
              <a:sym typeface="Overpass Light"/>
            </a:endParaRPr>
          </a:p>
        </p:txBody>
      </p:sp>
      <p:sp>
        <p:nvSpPr>
          <p:cNvPr id="3297" name="Google Shape;3297;p297"/>
          <p:cNvSpPr/>
          <p:nvPr/>
        </p:nvSpPr>
        <p:spPr>
          <a:xfrm>
            <a:off x="5136600" y="1596950"/>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2Gi NFS</a:t>
            </a:r>
            <a:endParaRPr sz="800"/>
          </a:p>
        </p:txBody>
      </p:sp>
      <p:cxnSp>
        <p:nvCxnSpPr>
          <p:cNvPr id="3300" name="Google Shape;3300;p297"/>
          <p:cNvCxnSpPr>
            <a:stCxn id="3264" idx="5"/>
            <a:endCxn id="3297" idx="0"/>
          </p:cNvCxnSpPr>
          <p:nvPr/>
        </p:nvCxnSpPr>
        <p:spPr>
          <a:xfrm flipH="1" rot="-5400000">
            <a:off x="4027804" y="30884"/>
            <a:ext cx="98400" cy="3033600"/>
          </a:xfrm>
          <a:prstGeom prst="bentConnector3">
            <a:avLst>
              <a:gd fmla="val -241997" name="adj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4" name="Shape 3304"/>
        <p:cNvGrpSpPr/>
        <p:nvPr/>
      </p:nvGrpSpPr>
      <p:grpSpPr>
        <a:xfrm>
          <a:off x="0" y="0"/>
          <a:ext cx="0" cy="0"/>
          <a:chOff x="0" y="0"/>
          <a:chExt cx="0" cy="0"/>
        </a:xfrm>
      </p:grpSpPr>
      <p:cxnSp>
        <p:nvCxnSpPr>
          <p:cNvPr id="3305" name="Google Shape;3305;p298"/>
          <p:cNvCxnSpPr>
            <a:endCxn id="3306" idx="5"/>
          </p:cNvCxnSpPr>
          <p:nvPr/>
        </p:nvCxnSpPr>
        <p:spPr>
          <a:xfrm flipH="1">
            <a:off x="2667831" y="3017205"/>
            <a:ext cx="3042600" cy="1019400"/>
          </a:xfrm>
          <a:prstGeom prst="bentConnector4">
            <a:avLst>
              <a:gd fmla="val -402" name="adj1"/>
              <a:gd fmla="val 100039" name="adj2"/>
            </a:avLst>
          </a:prstGeom>
          <a:noFill/>
          <a:ln cap="flat" cmpd="sng" w="9525">
            <a:solidFill>
              <a:schemeClr val="dk2"/>
            </a:solidFill>
            <a:prstDash val="dash"/>
            <a:round/>
            <a:headEnd len="med" w="med" type="none"/>
            <a:tailEnd len="med" w="med" type="triangle"/>
          </a:ln>
        </p:spPr>
      </p:cxnSp>
      <p:cxnSp>
        <p:nvCxnSpPr>
          <p:cNvPr id="3307" name="Google Shape;3307;p298"/>
          <p:cNvCxnSpPr>
            <a:stCxn id="3308" idx="2"/>
            <a:endCxn id="3309" idx="0"/>
          </p:cNvCxnSpPr>
          <p:nvPr/>
        </p:nvCxnSpPr>
        <p:spPr>
          <a:xfrm>
            <a:off x="5710450" y="1683300"/>
            <a:ext cx="0" cy="819600"/>
          </a:xfrm>
          <a:prstGeom prst="straightConnector1">
            <a:avLst/>
          </a:prstGeom>
          <a:noFill/>
          <a:ln cap="flat" cmpd="sng" w="9525">
            <a:solidFill>
              <a:schemeClr val="dk2"/>
            </a:solidFill>
            <a:prstDash val="dash"/>
            <a:round/>
            <a:headEnd len="med" w="med" type="none"/>
            <a:tailEnd len="med" w="med" type="none"/>
          </a:ln>
        </p:spPr>
      </p:cxnSp>
      <p:cxnSp>
        <p:nvCxnSpPr>
          <p:cNvPr id="3310" name="Google Shape;3310;p298"/>
          <p:cNvCxnSpPr>
            <a:stCxn id="3311" idx="4"/>
            <a:endCxn id="3306" idx="7"/>
          </p:cNvCxnSpPr>
          <p:nvPr/>
        </p:nvCxnSpPr>
        <p:spPr>
          <a:xfrm rot="5400000">
            <a:off x="3187176" y="2588202"/>
            <a:ext cx="565500" cy="1604100"/>
          </a:xfrm>
          <a:prstGeom prst="bentConnector3">
            <a:avLst>
              <a:gd fmla="val 98634" name="adj1"/>
            </a:avLst>
          </a:prstGeom>
          <a:noFill/>
          <a:ln cap="flat" cmpd="sng" w="9525">
            <a:solidFill>
              <a:srgbClr val="EC7A08"/>
            </a:solidFill>
            <a:prstDash val="solid"/>
            <a:round/>
            <a:headEnd len="med" w="med" type="triangle"/>
            <a:tailEnd len="med" w="med" type="none"/>
          </a:ln>
        </p:spPr>
      </p:cxnSp>
      <p:sp>
        <p:nvSpPr>
          <p:cNvPr id="3312" name="Google Shape;3312;p298"/>
          <p:cNvSpPr/>
          <p:nvPr/>
        </p:nvSpPr>
        <p:spPr>
          <a:xfrm>
            <a:off x="1783900" y="1197150"/>
            <a:ext cx="1604700" cy="21510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98"/>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Dynamic Storage Provisioning</a:t>
            </a:r>
            <a:endParaRPr/>
          </a:p>
        </p:txBody>
      </p:sp>
      <p:sp>
        <p:nvSpPr>
          <p:cNvPr id="3314" name="Google Shape;3314;p29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315" name="Google Shape;3315;p29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316" name="Google Shape;3316;p298"/>
          <p:cNvSpPr/>
          <p:nvPr/>
        </p:nvSpPr>
        <p:spPr>
          <a:xfrm>
            <a:off x="539000" y="1704283"/>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7" name="Google Shape;3317;p298"/>
          <p:cNvPicPr preferRelativeResize="0"/>
          <p:nvPr/>
        </p:nvPicPr>
        <p:blipFill rotWithShape="1">
          <a:blip r:embed="rId3">
            <a:alphaModFix/>
          </a:blip>
          <a:srcRect b="0" l="0" r="0" t="0"/>
          <a:stretch/>
        </p:blipFill>
        <p:spPr>
          <a:xfrm>
            <a:off x="744508" y="1842147"/>
            <a:ext cx="247484" cy="382774"/>
          </a:xfrm>
          <a:prstGeom prst="rect">
            <a:avLst/>
          </a:prstGeom>
          <a:noFill/>
          <a:ln>
            <a:noFill/>
          </a:ln>
        </p:spPr>
      </p:pic>
      <p:sp>
        <p:nvSpPr>
          <p:cNvPr id="3318" name="Google Shape;3318;p298"/>
          <p:cNvSpPr txBox="1"/>
          <p:nvPr/>
        </p:nvSpPr>
        <p:spPr>
          <a:xfrm>
            <a:off x="388700" y="2362775"/>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Admin</a:t>
            </a:r>
            <a:endParaRPr sz="1000">
              <a:latin typeface="Overpass Light"/>
              <a:ea typeface="Overpass Light"/>
              <a:cs typeface="Overpass Light"/>
              <a:sym typeface="Overpass Light"/>
            </a:endParaRPr>
          </a:p>
        </p:txBody>
      </p:sp>
      <p:sp>
        <p:nvSpPr>
          <p:cNvPr id="3319" name="Google Shape;3319;p298"/>
          <p:cNvSpPr/>
          <p:nvPr/>
        </p:nvSpPr>
        <p:spPr>
          <a:xfrm>
            <a:off x="1783900" y="3093825"/>
            <a:ext cx="1604700" cy="2544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StorageClass</a:t>
            </a:r>
            <a:endParaRPr/>
          </a:p>
        </p:txBody>
      </p:sp>
      <p:cxnSp>
        <p:nvCxnSpPr>
          <p:cNvPr id="3320" name="Google Shape;3320;p298"/>
          <p:cNvCxnSpPr>
            <a:endCxn id="3312" idx="1"/>
          </p:cNvCxnSpPr>
          <p:nvPr/>
        </p:nvCxnSpPr>
        <p:spPr>
          <a:xfrm>
            <a:off x="1197400" y="2272650"/>
            <a:ext cx="586500" cy="0"/>
          </a:xfrm>
          <a:prstGeom prst="straightConnector1">
            <a:avLst/>
          </a:prstGeom>
          <a:noFill/>
          <a:ln cap="flat" cmpd="sng" w="9525">
            <a:solidFill>
              <a:schemeClr val="dk2"/>
            </a:solidFill>
            <a:prstDash val="solid"/>
            <a:round/>
            <a:headEnd len="med" w="med" type="none"/>
            <a:tailEnd len="med" w="med" type="triangle"/>
          </a:ln>
        </p:spPr>
      </p:cxnSp>
      <p:sp>
        <p:nvSpPr>
          <p:cNvPr id="3321" name="Google Shape;3321;p298"/>
          <p:cNvSpPr/>
          <p:nvPr/>
        </p:nvSpPr>
        <p:spPr>
          <a:xfrm>
            <a:off x="539000" y="3525492"/>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2" name="Google Shape;3322;p298"/>
          <p:cNvPicPr preferRelativeResize="0"/>
          <p:nvPr/>
        </p:nvPicPr>
        <p:blipFill rotWithShape="1">
          <a:blip r:embed="rId4">
            <a:alphaModFix/>
          </a:blip>
          <a:srcRect b="0" l="0" r="0" t="0"/>
          <a:stretch/>
        </p:blipFill>
        <p:spPr>
          <a:xfrm>
            <a:off x="744508" y="3663355"/>
            <a:ext cx="247484" cy="382774"/>
          </a:xfrm>
          <a:prstGeom prst="rect">
            <a:avLst/>
          </a:prstGeom>
          <a:noFill/>
          <a:ln>
            <a:noFill/>
          </a:ln>
        </p:spPr>
      </p:pic>
      <p:grpSp>
        <p:nvGrpSpPr>
          <p:cNvPr id="3323" name="Google Shape;3323;p298"/>
          <p:cNvGrpSpPr/>
          <p:nvPr/>
        </p:nvGrpSpPr>
        <p:grpSpPr>
          <a:xfrm>
            <a:off x="2187319" y="3594133"/>
            <a:ext cx="598957" cy="521235"/>
            <a:chOff x="5005169" y="3522802"/>
            <a:chExt cx="1234200" cy="1069200"/>
          </a:xfrm>
        </p:grpSpPr>
        <p:sp>
          <p:nvSpPr>
            <p:cNvPr id="3324" name="Google Shape;3324;p298"/>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06" name="Google Shape;3306;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Claim</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Z</a:t>
              </a:r>
              <a:endParaRPr sz="800">
                <a:latin typeface="Overpass"/>
                <a:ea typeface="Overpass"/>
                <a:cs typeface="Overpass"/>
                <a:sym typeface="Overpass"/>
              </a:endParaRPr>
            </a:p>
          </p:txBody>
        </p:sp>
      </p:grpSp>
      <p:cxnSp>
        <p:nvCxnSpPr>
          <p:cNvPr id="3325" name="Google Shape;3325;p298"/>
          <p:cNvCxnSpPr>
            <a:stCxn id="3321" idx="6"/>
            <a:endCxn id="3324" idx="3"/>
          </p:cNvCxnSpPr>
          <p:nvPr/>
        </p:nvCxnSpPr>
        <p:spPr>
          <a:xfrm>
            <a:off x="1197500" y="3854742"/>
            <a:ext cx="989700" cy="0"/>
          </a:xfrm>
          <a:prstGeom prst="straightConnector1">
            <a:avLst/>
          </a:prstGeom>
          <a:noFill/>
          <a:ln cap="flat" cmpd="sng" w="9525">
            <a:solidFill>
              <a:schemeClr val="dk2"/>
            </a:solidFill>
            <a:prstDash val="solid"/>
            <a:round/>
            <a:headEnd len="med" w="med" type="none"/>
            <a:tailEnd len="med" w="med" type="triangle"/>
          </a:ln>
        </p:spPr>
      </p:cxnSp>
      <p:sp>
        <p:nvSpPr>
          <p:cNvPr id="3326" name="Google Shape;3326;p298"/>
          <p:cNvSpPr txBox="1"/>
          <p:nvPr/>
        </p:nvSpPr>
        <p:spPr>
          <a:xfrm>
            <a:off x="2157551" y="4124563"/>
            <a:ext cx="6585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2Gi RWX</a:t>
            </a:r>
            <a:br>
              <a:rPr lang="en" sz="800">
                <a:latin typeface="Courier"/>
                <a:ea typeface="Courier"/>
                <a:cs typeface="Courier"/>
                <a:sym typeface="Courier"/>
              </a:rPr>
            </a:br>
            <a:r>
              <a:rPr lang="en" sz="800">
                <a:latin typeface="Courier"/>
                <a:ea typeface="Courier"/>
                <a:cs typeface="Courier"/>
                <a:sym typeface="Courier"/>
              </a:rPr>
              <a:t>Good</a:t>
            </a:r>
            <a:endParaRPr sz="800">
              <a:latin typeface="Courier"/>
              <a:ea typeface="Courier"/>
              <a:cs typeface="Courier"/>
              <a:sym typeface="Courier"/>
            </a:endParaRPr>
          </a:p>
        </p:txBody>
      </p:sp>
      <p:sp>
        <p:nvSpPr>
          <p:cNvPr id="3327" name="Google Shape;3327;p298"/>
          <p:cNvSpPr txBox="1"/>
          <p:nvPr/>
        </p:nvSpPr>
        <p:spPr>
          <a:xfrm rot="-5400000">
            <a:off x="5166700" y="3299775"/>
            <a:ext cx="7047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Bind</a:t>
            </a:r>
            <a:endParaRPr sz="1000">
              <a:latin typeface="Overpass Light"/>
              <a:ea typeface="Overpass Light"/>
              <a:cs typeface="Overpass Light"/>
              <a:sym typeface="Overpass Light"/>
            </a:endParaRPr>
          </a:p>
        </p:txBody>
      </p:sp>
      <p:sp>
        <p:nvSpPr>
          <p:cNvPr id="3328" name="Google Shape;3328;p298"/>
          <p:cNvSpPr txBox="1"/>
          <p:nvPr/>
        </p:nvSpPr>
        <p:spPr>
          <a:xfrm>
            <a:off x="388700" y="4184000"/>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User</a:t>
            </a:r>
            <a:endParaRPr sz="1000">
              <a:latin typeface="Overpass Light"/>
              <a:ea typeface="Overpass Light"/>
              <a:cs typeface="Overpass Light"/>
              <a:sym typeface="Overpass Light"/>
            </a:endParaRPr>
          </a:p>
        </p:txBody>
      </p:sp>
      <p:sp>
        <p:nvSpPr>
          <p:cNvPr id="3329" name="Google Shape;3329;p298"/>
          <p:cNvSpPr/>
          <p:nvPr/>
        </p:nvSpPr>
        <p:spPr>
          <a:xfrm>
            <a:off x="6060192" y="3791280"/>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a:t>
            </a:r>
            <a:br>
              <a:rPr lang="en" sz="800">
                <a:solidFill>
                  <a:srgbClr val="666666"/>
                </a:solidFill>
                <a:latin typeface="Courier"/>
                <a:ea typeface="Courier"/>
                <a:cs typeface="Courier"/>
                <a:sym typeface="Courier"/>
              </a:rPr>
            </a:br>
            <a:r>
              <a:rPr lang="en" sz="800">
                <a:solidFill>
                  <a:srgbClr val="666666"/>
                </a:solidFill>
                <a:latin typeface="Courier"/>
                <a:ea typeface="Courier"/>
                <a:cs typeface="Courier"/>
                <a:sym typeface="Courier"/>
              </a:rPr>
              <a:t>VolumeMount: Z</a:t>
            </a:r>
            <a:endParaRPr sz="800">
              <a:solidFill>
                <a:srgbClr val="666666"/>
              </a:solidFill>
              <a:latin typeface="Courier"/>
              <a:ea typeface="Courier"/>
              <a:cs typeface="Courier"/>
              <a:sym typeface="Courier"/>
            </a:endParaRPr>
          </a:p>
          <a:p>
            <a:pPr indent="0" lvl="0" marL="0" rtl="0" algn="l">
              <a:spcBef>
                <a:spcPts val="0"/>
              </a:spcBef>
              <a:spcAft>
                <a:spcPts val="0"/>
              </a:spcAft>
              <a:buNone/>
            </a:pPr>
            <a:r>
              <a:t/>
            </a:r>
            <a:endParaRPr sz="800">
              <a:latin typeface="Courier"/>
              <a:ea typeface="Courier"/>
              <a:cs typeface="Courier"/>
              <a:sym typeface="Courier"/>
            </a:endParaRPr>
          </a:p>
        </p:txBody>
      </p:sp>
      <p:sp>
        <p:nvSpPr>
          <p:cNvPr id="3330" name="Google Shape;3330;p298"/>
          <p:cNvSpPr txBox="1"/>
          <p:nvPr/>
        </p:nvSpPr>
        <p:spPr>
          <a:xfrm>
            <a:off x="6060186" y="430337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Pod Definition</a:t>
            </a:r>
            <a:endParaRPr sz="1000">
              <a:latin typeface="Overpass Light"/>
              <a:ea typeface="Overpass Light"/>
              <a:cs typeface="Overpass Light"/>
              <a:sym typeface="Overpass Light"/>
            </a:endParaRPr>
          </a:p>
        </p:txBody>
      </p:sp>
      <p:sp>
        <p:nvSpPr>
          <p:cNvPr id="3331" name="Google Shape;3331;p298"/>
          <p:cNvSpPr txBox="1"/>
          <p:nvPr/>
        </p:nvSpPr>
        <p:spPr>
          <a:xfrm>
            <a:off x="6750694" y="1285250"/>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Mount</a:t>
            </a:r>
            <a:endParaRPr sz="1000">
              <a:latin typeface="Overpass Light"/>
              <a:ea typeface="Overpass Light"/>
              <a:cs typeface="Overpass Light"/>
              <a:sym typeface="Overpass Light"/>
            </a:endParaRPr>
          </a:p>
        </p:txBody>
      </p:sp>
      <p:sp>
        <p:nvSpPr>
          <p:cNvPr id="3332" name="Google Shape;3332;p298"/>
          <p:cNvSpPr/>
          <p:nvPr/>
        </p:nvSpPr>
        <p:spPr>
          <a:xfrm>
            <a:off x="2115850" y="1285250"/>
            <a:ext cx="914400" cy="5121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Fast</a:t>
            </a:r>
            <a:br>
              <a:rPr lang="en" sz="10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NetApp Flash</a:t>
            </a:r>
            <a:endParaRPr sz="800"/>
          </a:p>
        </p:txBody>
      </p:sp>
      <p:sp>
        <p:nvSpPr>
          <p:cNvPr id="3333" name="Google Shape;3333;p298"/>
          <p:cNvSpPr/>
          <p:nvPr/>
        </p:nvSpPr>
        <p:spPr>
          <a:xfrm>
            <a:off x="2115850" y="1894850"/>
            <a:ext cx="909900" cy="5121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Block</a:t>
            </a:r>
            <a:br>
              <a:rPr lang="en" sz="10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VMware VMDK</a:t>
            </a:r>
            <a:endParaRPr sz="800"/>
          </a:p>
        </p:txBody>
      </p:sp>
      <p:sp>
        <p:nvSpPr>
          <p:cNvPr id="3334" name="Google Shape;3334;p298"/>
          <p:cNvSpPr/>
          <p:nvPr/>
        </p:nvSpPr>
        <p:spPr>
          <a:xfrm>
            <a:off x="2115850" y="2504450"/>
            <a:ext cx="909900" cy="5121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Good</a:t>
            </a:r>
            <a:br>
              <a:rPr lang="en" sz="10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NetApp SSD</a:t>
            </a:r>
            <a:endParaRPr sz="800"/>
          </a:p>
        </p:txBody>
      </p:sp>
      <p:cxnSp>
        <p:nvCxnSpPr>
          <p:cNvPr id="3335" name="Google Shape;3335;p298"/>
          <p:cNvCxnSpPr>
            <a:stCxn id="3336" idx="3"/>
            <a:endCxn id="3334" idx="3"/>
          </p:cNvCxnSpPr>
          <p:nvPr/>
        </p:nvCxnSpPr>
        <p:spPr>
          <a:xfrm flipH="1">
            <a:off x="3025843" y="2760110"/>
            <a:ext cx="841500" cy="600"/>
          </a:xfrm>
          <a:prstGeom prst="bentConnector3">
            <a:avLst>
              <a:gd fmla="val 50006" name="adj1"/>
            </a:avLst>
          </a:prstGeom>
          <a:noFill/>
          <a:ln cap="flat" cmpd="sng" w="9525">
            <a:solidFill>
              <a:srgbClr val="EC7A08"/>
            </a:solidFill>
            <a:prstDash val="solid"/>
            <a:round/>
            <a:headEnd len="med" w="med" type="triangle"/>
            <a:tailEnd len="med" w="med" type="triangle"/>
          </a:ln>
        </p:spPr>
      </p:cxnSp>
      <p:grpSp>
        <p:nvGrpSpPr>
          <p:cNvPr id="3337" name="Google Shape;3337;p298"/>
          <p:cNvGrpSpPr/>
          <p:nvPr/>
        </p:nvGrpSpPr>
        <p:grpSpPr>
          <a:xfrm>
            <a:off x="3867343" y="2408076"/>
            <a:ext cx="809265" cy="704068"/>
            <a:chOff x="5005169" y="3522802"/>
            <a:chExt cx="1234200" cy="1069200"/>
          </a:xfrm>
        </p:grpSpPr>
        <p:sp>
          <p:nvSpPr>
            <p:cNvPr id="3336" name="Google Shape;3336;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11" name="Google Shape;3311;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Master</a:t>
              </a:r>
              <a:endParaRPr sz="800">
                <a:latin typeface="Overpass"/>
                <a:ea typeface="Overpass"/>
                <a:cs typeface="Overpass"/>
                <a:sym typeface="Overpass"/>
              </a:endParaRPr>
            </a:p>
          </p:txBody>
        </p:sp>
      </p:grpSp>
      <p:sp>
        <p:nvSpPr>
          <p:cNvPr id="3338" name="Google Shape;3338;p298"/>
          <p:cNvSpPr/>
          <p:nvPr/>
        </p:nvSpPr>
        <p:spPr>
          <a:xfrm>
            <a:off x="4908100" y="1197150"/>
            <a:ext cx="1604700" cy="855600"/>
          </a:xfrm>
          <a:prstGeom prst="rect">
            <a:avLst/>
          </a:prstGeom>
          <a:noFill/>
          <a:ln cap="flat" cmpd="sng" w="19050">
            <a:solidFill>
              <a:srgbClr val="3B00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98"/>
          <p:cNvSpPr/>
          <p:nvPr/>
        </p:nvSpPr>
        <p:spPr>
          <a:xfrm>
            <a:off x="4908100" y="1798425"/>
            <a:ext cx="1604700" cy="254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NetApp SSD</a:t>
            </a:r>
            <a:endParaRPr/>
          </a:p>
        </p:txBody>
      </p:sp>
      <p:sp>
        <p:nvSpPr>
          <p:cNvPr id="3308" name="Google Shape;3308;p298"/>
          <p:cNvSpPr/>
          <p:nvPr/>
        </p:nvSpPr>
        <p:spPr>
          <a:xfrm>
            <a:off x="5253250" y="1359000"/>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2Gi NFS</a:t>
            </a:r>
            <a:endParaRPr sz="800"/>
          </a:p>
        </p:txBody>
      </p:sp>
      <p:cxnSp>
        <p:nvCxnSpPr>
          <p:cNvPr id="3340" name="Google Shape;3340;p298"/>
          <p:cNvCxnSpPr>
            <a:stCxn id="3311" idx="0"/>
            <a:endCxn id="3308" idx="1"/>
          </p:cNvCxnSpPr>
          <p:nvPr/>
        </p:nvCxnSpPr>
        <p:spPr>
          <a:xfrm rot="-5400000">
            <a:off x="4316826" y="1476268"/>
            <a:ext cx="891600" cy="981300"/>
          </a:xfrm>
          <a:prstGeom prst="bentConnector2">
            <a:avLst/>
          </a:prstGeom>
          <a:noFill/>
          <a:ln cap="flat" cmpd="sng" w="9525">
            <a:solidFill>
              <a:srgbClr val="EC7A08"/>
            </a:solidFill>
            <a:prstDash val="solid"/>
            <a:round/>
            <a:headEnd len="med" w="med" type="none"/>
            <a:tailEnd len="med" w="med" type="triangle"/>
          </a:ln>
        </p:spPr>
      </p:cxnSp>
      <p:grpSp>
        <p:nvGrpSpPr>
          <p:cNvPr id="3341" name="Google Shape;3341;p298"/>
          <p:cNvGrpSpPr/>
          <p:nvPr/>
        </p:nvGrpSpPr>
        <p:grpSpPr>
          <a:xfrm>
            <a:off x="5410969" y="2499496"/>
            <a:ext cx="598957" cy="521235"/>
            <a:chOff x="5005169" y="3522802"/>
            <a:chExt cx="1234200" cy="1069200"/>
          </a:xfrm>
        </p:grpSpPr>
        <p:sp>
          <p:nvSpPr>
            <p:cNvPr id="3342" name="Google Shape;3342;p298"/>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309" name="Google Shape;3309;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343" name="Google Shape;3343;p298"/>
          <p:cNvSpPr txBox="1"/>
          <p:nvPr/>
        </p:nvSpPr>
        <p:spPr>
          <a:xfrm rot="-5400000">
            <a:off x="3706400" y="1730238"/>
            <a:ext cx="7047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Create</a:t>
            </a:r>
            <a:endParaRPr sz="1000">
              <a:latin typeface="Overpass Light"/>
              <a:ea typeface="Overpass Light"/>
              <a:cs typeface="Overpass Light"/>
              <a:sym typeface="Overpass Light"/>
            </a:endParaRPr>
          </a:p>
        </p:txBody>
      </p:sp>
      <p:cxnSp>
        <p:nvCxnSpPr>
          <p:cNvPr id="3344" name="Google Shape;3344;p298"/>
          <p:cNvCxnSpPr>
            <a:endCxn id="3342" idx="3"/>
          </p:cNvCxnSpPr>
          <p:nvPr/>
        </p:nvCxnSpPr>
        <p:spPr>
          <a:xfrm>
            <a:off x="4676569" y="2760113"/>
            <a:ext cx="734400" cy="0"/>
          </a:xfrm>
          <a:prstGeom prst="straightConnector1">
            <a:avLst/>
          </a:prstGeom>
          <a:noFill/>
          <a:ln cap="flat" cmpd="sng" w="9525">
            <a:solidFill>
              <a:srgbClr val="EC7A08"/>
            </a:solidFill>
            <a:prstDash val="solid"/>
            <a:round/>
            <a:headEnd len="med" w="med" type="none"/>
            <a:tailEnd len="med" w="med" type="triangle"/>
          </a:ln>
        </p:spPr>
      </p:cxnSp>
      <p:sp>
        <p:nvSpPr>
          <p:cNvPr id="3345" name="Google Shape;3345;p298"/>
          <p:cNvSpPr txBox="1"/>
          <p:nvPr/>
        </p:nvSpPr>
        <p:spPr>
          <a:xfrm>
            <a:off x="4564225" y="2498650"/>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Map</a:t>
            </a:r>
            <a:endParaRPr sz="1000">
              <a:latin typeface="Overpass Light"/>
              <a:ea typeface="Overpass Light"/>
              <a:cs typeface="Overpass Light"/>
              <a:sym typeface="Overpass Light"/>
            </a:endParaRPr>
          </a:p>
        </p:txBody>
      </p:sp>
      <p:cxnSp>
        <p:nvCxnSpPr>
          <p:cNvPr id="3346" name="Google Shape;3346;p298"/>
          <p:cNvCxnSpPr>
            <a:stCxn id="3328" idx="2"/>
            <a:endCxn id="3329" idx="2"/>
          </p:cNvCxnSpPr>
          <p:nvPr/>
        </p:nvCxnSpPr>
        <p:spPr>
          <a:xfrm rot="-5400000">
            <a:off x="3268550" y="1646900"/>
            <a:ext cx="391200" cy="5191800"/>
          </a:xfrm>
          <a:prstGeom prst="bentConnector4">
            <a:avLst>
              <a:gd fmla="val -60870" name="adj1"/>
              <a:gd fmla="val 96333" name="adj2"/>
            </a:avLst>
          </a:prstGeom>
          <a:noFill/>
          <a:ln cap="flat" cmpd="sng" w="9525">
            <a:solidFill>
              <a:schemeClr val="dk2"/>
            </a:solidFill>
            <a:prstDash val="solid"/>
            <a:round/>
            <a:headEnd len="med" w="med" type="none"/>
            <a:tailEnd len="med" w="med" type="triangle"/>
          </a:ln>
        </p:spPr>
      </p:cxnSp>
      <p:grpSp>
        <p:nvGrpSpPr>
          <p:cNvPr id="3347" name="Google Shape;3347;p298"/>
          <p:cNvGrpSpPr/>
          <p:nvPr/>
        </p:nvGrpSpPr>
        <p:grpSpPr>
          <a:xfrm>
            <a:off x="7477519" y="2225902"/>
            <a:ext cx="1234200" cy="1069200"/>
            <a:chOff x="5005169" y="3522802"/>
            <a:chExt cx="1234200" cy="1069200"/>
          </a:xfrm>
        </p:grpSpPr>
        <p:sp>
          <p:nvSpPr>
            <p:cNvPr id="3348" name="Google Shape;3348;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349" name="Google Shape;3349;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POD</a:t>
              </a:r>
              <a:endParaRPr/>
            </a:p>
          </p:txBody>
        </p:sp>
      </p:grpSp>
      <p:grpSp>
        <p:nvGrpSpPr>
          <p:cNvPr id="3350" name="Google Shape;3350;p298"/>
          <p:cNvGrpSpPr/>
          <p:nvPr/>
        </p:nvGrpSpPr>
        <p:grpSpPr>
          <a:xfrm>
            <a:off x="7724296" y="2440435"/>
            <a:ext cx="740643" cy="640130"/>
            <a:chOff x="5005169" y="3522802"/>
            <a:chExt cx="1234200" cy="1069200"/>
          </a:xfrm>
        </p:grpSpPr>
        <p:sp>
          <p:nvSpPr>
            <p:cNvPr id="3351" name="Google Shape;3351;p298"/>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Overpass SemiBold"/>
                <a:ea typeface="Overpass SemiBold"/>
                <a:cs typeface="Overpass SemiBold"/>
                <a:sym typeface="Overpass SemiBold"/>
              </a:endParaRPr>
            </a:p>
          </p:txBody>
        </p:sp>
        <p:sp>
          <p:nvSpPr>
            <p:cNvPr id="3352" name="Google Shape;3352;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Overpass SemiBold"/>
                  <a:ea typeface="Overpass SemiBold"/>
                  <a:cs typeface="Overpass SemiBold"/>
                  <a:sym typeface="Overpass SemiBold"/>
                </a:rPr>
                <a:t>CONTAINER</a:t>
              </a:r>
              <a:endParaRPr sz="600">
                <a:latin typeface="Overpass"/>
                <a:ea typeface="Overpass"/>
                <a:cs typeface="Overpass"/>
                <a:sym typeface="Overpass"/>
              </a:endParaRPr>
            </a:p>
          </p:txBody>
        </p:sp>
      </p:grpSp>
      <p:cxnSp>
        <p:nvCxnSpPr>
          <p:cNvPr id="3353" name="Google Shape;3353;p298"/>
          <p:cNvCxnSpPr>
            <a:stCxn id="3308" idx="3"/>
            <a:endCxn id="3352" idx="0"/>
          </p:cNvCxnSpPr>
          <p:nvPr/>
        </p:nvCxnSpPr>
        <p:spPr>
          <a:xfrm>
            <a:off x="6167650" y="1521150"/>
            <a:ext cx="1926900" cy="923400"/>
          </a:xfrm>
          <a:prstGeom prst="bentConnector2">
            <a:avLst/>
          </a:prstGeom>
          <a:noFill/>
          <a:ln cap="flat" cmpd="sng" w="9525">
            <a:solidFill>
              <a:srgbClr val="1A76D1"/>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7" name="Shape 3357"/>
        <p:cNvGrpSpPr/>
        <p:nvPr/>
      </p:nvGrpSpPr>
      <p:grpSpPr>
        <a:xfrm>
          <a:off x="0" y="0"/>
          <a:ext cx="0" cy="0"/>
          <a:chOff x="0" y="0"/>
          <a:chExt cx="0" cy="0"/>
        </a:xfrm>
      </p:grpSpPr>
      <p:sp>
        <p:nvSpPr>
          <p:cNvPr id="3358" name="Google Shape;3358;p29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59" name="Google Shape;3359;p29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Build and Deploy Container Images</a:t>
            </a:r>
            <a:endParaRPr/>
          </a:p>
        </p:txBody>
      </p:sp>
      <p:sp>
        <p:nvSpPr>
          <p:cNvPr id="3360" name="Google Shape;3360;p299"/>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Tools and automation that makes developers productive quickly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0" name="Shape 1620"/>
        <p:cNvGrpSpPr/>
        <p:nvPr/>
      </p:nvGrpSpPr>
      <p:grpSpPr>
        <a:xfrm>
          <a:off x="0" y="0"/>
          <a:ext cx="0" cy="0"/>
          <a:chOff x="0" y="0"/>
          <a:chExt cx="0" cy="0"/>
        </a:xfrm>
      </p:grpSpPr>
      <p:sp>
        <p:nvSpPr>
          <p:cNvPr id="1621" name="Google Shape;1621;p2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22" name="Google Shape;1622;p2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23" name="Google Shape;1623;p219"/>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containers are created from </a:t>
            </a:r>
            <a:br>
              <a:rPr lang="en" sz="2800">
                <a:latin typeface="Overpass"/>
                <a:ea typeface="Overpass"/>
                <a:cs typeface="Overpass"/>
                <a:sym typeface="Overpass"/>
              </a:rPr>
            </a:br>
            <a:r>
              <a:rPr lang="en" sz="2800">
                <a:latin typeface="Overpass"/>
                <a:ea typeface="Overpass"/>
                <a:cs typeface="Overpass"/>
                <a:sym typeface="Overpass"/>
              </a:rPr>
              <a:t>container images</a:t>
            </a:r>
            <a:endParaRPr sz="2800">
              <a:latin typeface="Overpass"/>
              <a:ea typeface="Overpass"/>
              <a:cs typeface="Overpass"/>
              <a:sym typeface="Overpass"/>
            </a:endParaRPr>
          </a:p>
        </p:txBody>
      </p:sp>
      <p:cxnSp>
        <p:nvCxnSpPr>
          <p:cNvPr id="1624" name="Google Shape;1624;p219"/>
          <p:cNvCxnSpPr>
            <a:stCxn id="1625" idx="0"/>
            <a:endCxn id="1626" idx="3"/>
          </p:cNvCxnSpPr>
          <p:nvPr/>
        </p:nvCxnSpPr>
        <p:spPr>
          <a:xfrm>
            <a:off x="3605263" y="2870401"/>
            <a:ext cx="1933500" cy="0"/>
          </a:xfrm>
          <a:prstGeom prst="straightConnector1">
            <a:avLst/>
          </a:prstGeom>
          <a:noFill/>
          <a:ln cap="flat" cmpd="sng" w="9525">
            <a:solidFill>
              <a:srgbClr val="666666"/>
            </a:solidFill>
            <a:prstDash val="solid"/>
            <a:round/>
            <a:headEnd len="med" w="med" type="none"/>
            <a:tailEnd len="med" w="med" type="triangle"/>
          </a:ln>
        </p:spPr>
      </p:cxnSp>
      <p:sp>
        <p:nvSpPr>
          <p:cNvPr id="1627" name="Google Shape;1627;p219"/>
          <p:cNvSpPr txBox="1"/>
          <p:nvPr/>
        </p:nvSpPr>
        <p:spPr>
          <a:xfrm>
            <a:off x="2861575" y="3431650"/>
            <a:ext cx="7467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BINARY</a:t>
            </a:r>
            <a:endParaRPr sz="1200">
              <a:latin typeface="Overpass"/>
              <a:ea typeface="Overpass"/>
              <a:cs typeface="Overpass"/>
              <a:sym typeface="Overpass"/>
            </a:endParaRPr>
          </a:p>
        </p:txBody>
      </p:sp>
      <p:sp>
        <p:nvSpPr>
          <p:cNvPr id="1628" name="Google Shape;1628;p219"/>
          <p:cNvSpPr txBox="1"/>
          <p:nvPr/>
        </p:nvSpPr>
        <p:spPr>
          <a:xfrm>
            <a:off x="5375987" y="3431650"/>
            <a:ext cx="10662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RUNTIME</a:t>
            </a:r>
            <a:endParaRPr sz="1200">
              <a:latin typeface="Overpass"/>
              <a:ea typeface="Overpass"/>
              <a:cs typeface="Overpass"/>
              <a:sym typeface="Overpass"/>
            </a:endParaRPr>
          </a:p>
        </p:txBody>
      </p:sp>
      <p:sp>
        <p:nvSpPr>
          <p:cNvPr id="1626" name="Google Shape;1626;p219"/>
          <p:cNvSpPr/>
          <p:nvPr/>
        </p:nvSpPr>
        <p:spPr>
          <a:xfrm>
            <a:off x="5538875" y="2549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25" name="Google Shape;1625;p219"/>
          <p:cNvSpPr/>
          <p:nvPr/>
        </p:nvSpPr>
        <p:spPr>
          <a:xfrm>
            <a:off x="2864563" y="255030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4" name="Shape 3364"/>
        <p:cNvGrpSpPr/>
        <p:nvPr/>
      </p:nvGrpSpPr>
      <p:grpSpPr>
        <a:xfrm>
          <a:off x="0" y="0"/>
          <a:ext cx="0" cy="0"/>
          <a:chOff x="0" y="0"/>
          <a:chExt cx="0" cy="0"/>
        </a:xfrm>
      </p:grpSpPr>
      <p:sp>
        <p:nvSpPr>
          <p:cNvPr id="3365" name="Google Shape;3365;p3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66" name="Google Shape;3366;p3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BUILD AND DEPLOY </a:t>
            </a:r>
            <a:r>
              <a:rPr lang="en">
                <a:solidFill>
                  <a:srgbClr val="000000"/>
                </a:solidFill>
              </a:rPr>
              <a:t>| Three Ways to Serve Developers</a:t>
            </a:r>
            <a:endParaRPr>
              <a:solidFill>
                <a:srgbClr val="000000"/>
              </a:solidFill>
            </a:endParaRPr>
          </a:p>
        </p:txBody>
      </p:sp>
      <p:sp>
        <p:nvSpPr>
          <p:cNvPr id="3367" name="Google Shape;3367;p300"/>
          <p:cNvSpPr txBox="1"/>
          <p:nvPr/>
        </p:nvSpPr>
        <p:spPr>
          <a:xfrm>
            <a:off x="902850"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SOURCE CODE</a:t>
            </a:r>
            <a:endParaRPr b="1" sz="1800">
              <a:latin typeface="Overpass"/>
              <a:ea typeface="Overpass"/>
              <a:cs typeface="Overpass"/>
              <a:sym typeface="Overpass"/>
            </a:endParaRPr>
          </a:p>
        </p:txBody>
      </p:sp>
      <p:sp>
        <p:nvSpPr>
          <p:cNvPr id="3368" name="Google Shape;3368;p300"/>
          <p:cNvSpPr/>
          <p:nvPr/>
        </p:nvSpPr>
        <p:spPr>
          <a:xfrm>
            <a:off x="1331250"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9" name="Google Shape;3369;p300"/>
          <p:cNvPicPr preferRelativeResize="0"/>
          <p:nvPr/>
        </p:nvPicPr>
        <p:blipFill>
          <a:blip r:embed="rId3">
            <a:alphaModFix/>
          </a:blip>
          <a:stretch>
            <a:fillRect/>
          </a:stretch>
        </p:blipFill>
        <p:spPr>
          <a:xfrm>
            <a:off x="1516505" y="1929549"/>
            <a:ext cx="1033490" cy="617034"/>
          </a:xfrm>
          <a:prstGeom prst="rect">
            <a:avLst/>
          </a:prstGeom>
          <a:noFill/>
          <a:ln>
            <a:noFill/>
          </a:ln>
        </p:spPr>
      </p:pic>
      <p:sp>
        <p:nvSpPr>
          <p:cNvPr id="3370" name="Google Shape;3370;p300"/>
          <p:cNvSpPr txBox="1"/>
          <p:nvPr/>
        </p:nvSpPr>
        <p:spPr>
          <a:xfrm>
            <a:off x="5954021" y="3177050"/>
            <a:ext cx="24480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CONTAINER IMAGE</a:t>
            </a:r>
            <a:endParaRPr b="1" sz="1800">
              <a:solidFill>
                <a:srgbClr val="000000"/>
              </a:solidFill>
              <a:latin typeface="Overpass"/>
              <a:ea typeface="Overpass"/>
              <a:cs typeface="Overpass"/>
              <a:sym typeface="Overpass"/>
            </a:endParaRPr>
          </a:p>
        </p:txBody>
      </p:sp>
      <p:sp>
        <p:nvSpPr>
          <p:cNvPr id="3371" name="Google Shape;3371;p300"/>
          <p:cNvSpPr/>
          <p:nvPr/>
        </p:nvSpPr>
        <p:spPr>
          <a:xfrm>
            <a:off x="6476021"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00"/>
          <p:cNvSpPr txBox="1"/>
          <p:nvPr/>
        </p:nvSpPr>
        <p:spPr>
          <a:xfrm>
            <a:off x="3428436"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APP BINARY</a:t>
            </a:r>
            <a:endParaRPr b="1" sz="1800">
              <a:latin typeface="Overpass"/>
              <a:ea typeface="Overpass"/>
              <a:cs typeface="Overpass"/>
              <a:sym typeface="Overpass"/>
            </a:endParaRPr>
          </a:p>
        </p:txBody>
      </p:sp>
      <p:sp>
        <p:nvSpPr>
          <p:cNvPr id="3373" name="Google Shape;3373;p300"/>
          <p:cNvSpPr/>
          <p:nvPr/>
        </p:nvSpPr>
        <p:spPr>
          <a:xfrm>
            <a:off x="3856836"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4" name="Google Shape;3374;p300"/>
          <p:cNvPicPr preferRelativeResize="0"/>
          <p:nvPr/>
        </p:nvPicPr>
        <p:blipFill>
          <a:blip r:embed="rId4">
            <a:alphaModFix/>
          </a:blip>
          <a:stretch>
            <a:fillRect/>
          </a:stretch>
        </p:blipFill>
        <p:spPr>
          <a:xfrm>
            <a:off x="4252493" y="1931737"/>
            <a:ext cx="612648" cy="612648"/>
          </a:xfrm>
          <a:prstGeom prst="rect">
            <a:avLst/>
          </a:prstGeom>
          <a:noFill/>
          <a:ln>
            <a:noFill/>
          </a:ln>
        </p:spPr>
      </p:pic>
      <p:pic>
        <p:nvPicPr>
          <p:cNvPr id="3375" name="Google Shape;3375;p300"/>
          <p:cNvPicPr preferRelativeResize="0"/>
          <p:nvPr/>
        </p:nvPicPr>
        <p:blipFill>
          <a:blip r:embed="rId5">
            <a:alphaModFix/>
          </a:blip>
          <a:stretch>
            <a:fillRect/>
          </a:stretch>
        </p:blipFill>
        <p:spPr>
          <a:xfrm>
            <a:off x="6871702" y="1932107"/>
            <a:ext cx="612648" cy="61264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9" name="Shape 3379"/>
        <p:cNvGrpSpPr/>
        <p:nvPr/>
      </p:nvGrpSpPr>
      <p:grpSpPr>
        <a:xfrm>
          <a:off x="0" y="0"/>
          <a:ext cx="0" cy="0"/>
          <a:chOff x="0" y="0"/>
          <a:chExt cx="0" cy="0"/>
        </a:xfrm>
      </p:grpSpPr>
      <p:sp>
        <p:nvSpPr>
          <p:cNvPr id="3380" name="Google Shape;3380;p3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81" name="Google Shape;3381;p3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BUILD AND DEPLOY </a:t>
            </a:r>
            <a:r>
              <a:rPr lang="en">
                <a:solidFill>
                  <a:srgbClr val="000000"/>
                </a:solidFill>
              </a:rPr>
              <a:t>| Source-to-Image (S2I)  for building and deploying from code</a:t>
            </a:r>
            <a:endParaRPr>
              <a:solidFill>
                <a:srgbClr val="000000"/>
              </a:solidFill>
            </a:endParaRPr>
          </a:p>
        </p:txBody>
      </p:sp>
      <p:grpSp>
        <p:nvGrpSpPr>
          <p:cNvPr id="3382" name="Google Shape;3382;p301"/>
          <p:cNvGrpSpPr/>
          <p:nvPr/>
        </p:nvGrpSpPr>
        <p:grpSpPr>
          <a:xfrm>
            <a:off x="1531373" y="489388"/>
            <a:ext cx="6081253" cy="1371673"/>
            <a:chOff x="766750" y="3518379"/>
            <a:chExt cx="10530309" cy="2377250"/>
          </a:xfrm>
        </p:grpSpPr>
        <p:sp>
          <p:nvSpPr>
            <p:cNvPr id="3383" name="Google Shape;3383;p301"/>
            <p:cNvSpPr/>
            <p:nvPr/>
          </p:nvSpPr>
          <p:spPr>
            <a:xfrm>
              <a:off x="766750" y="3518379"/>
              <a:ext cx="10530300" cy="200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3384" name="Google Shape;3384;p301"/>
            <p:cNvSpPr/>
            <p:nvPr/>
          </p:nvSpPr>
          <p:spPr>
            <a:xfrm>
              <a:off x="766759" y="5525429"/>
              <a:ext cx="10530300" cy="370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CODE APPLICATION</a:t>
              </a:r>
              <a:endParaRPr b="1" sz="1100">
                <a:solidFill>
                  <a:srgbClr val="FFFFFF"/>
                </a:solidFill>
                <a:latin typeface="Overpass"/>
                <a:ea typeface="Overpass"/>
                <a:cs typeface="Overpass"/>
                <a:sym typeface="Overpass"/>
              </a:endParaRPr>
            </a:p>
          </p:txBody>
        </p:sp>
      </p:grpSp>
      <p:grpSp>
        <p:nvGrpSpPr>
          <p:cNvPr id="3385" name="Google Shape;3385;p301"/>
          <p:cNvGrpSpPr/>
          <p:nvPr/>
        </p:nvGrpSpPr>
        <p:grpSpPr>
          <a:xfrm>
            <a:off x="1978162" y="693642"/>
            <a:ext cx="599056" cy="600195"/>
            <a:chOff x="6664884" y="1239428"/>
            <a:chExt cx="1265700" cy="1265700"/>
          </a:xfrm>
        </p:grpSpPr>
        <p:sp>
          <p:nvSpPr>
            <p:cNvPr id="3386" name="Google Shape;3386;p301"/>
            <p:cNvSpPr/>
            <p:nvPr/>
          </p:nvSpPr>
          <p:spPr>
            <a:xfrm>
              <a:off x="6664884" y="1239428"/>
              <a:ext cx="1265700" cy="1265700"/>
            </a:xfrm>
            <a:prstGeom prst="ellipse">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87" name="Google Shape;3387;p301"/>
            <p:cNvPicPr preferRelativeResize="0"/>
            <p:nvPr/>
          </p:nvPicPr>
          <p:blipFill>
            <a:blip r:embed="rId3">
              <a:alphaModFix/>
            </a:blip>
            <a:stretch>
              <a:fillRect/>
            </a:stretch>
          </p:blipFill>
          <p:spPr>
            <a:xfrm>
              <a:off x="7052491" y="1493003"/>
              <a:ext cx="490450" cy="758544"/>
            </a:xfrm>
            <a:prstGeom prst="rect">
              <a:avLst/>
            </a:prstGeom>
            <a:noFill/>
            <a:ln>
              <a:noFill/>
            </a:ln>
          </p:spPr>
        </p:pic>
      </p:grpSp>
      <p:grpSp>
        <p:nvGrpSpPr>
          <p:cNvPr id="3388" name="Google Shape;3388;p301"/>
          <p:cNvGrpSpPr/>
          <p:nvPr/>
        </p:nvGrpSpPr>
        <p:grpSpPr>
          <a:xfrm>
            <a:off x="6708338" y="691943"/>
            <a:ext cx="522900" cy="603600"/>
            <a:chOff x="8284988" y="1971750"/>
            <a:chExt cx="522900" cy="603600"/>
          </a:xfrm>
        </p:grpSpPr>
        <p:sp>
          <p:nvSpPr>
            <p:cNvPr id="3389" name="Google Shape;3389;p301"/>
            <p:cNvSpPr/>
            <p:nvPr/>
          </p:nvSpPr>
          <p:spPr>
            <a:xfrm rot="-5400000">
              <a:off x="8244638" y="2012100"/>
              <a:ext cx="603600" cy="5229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0" name="Google Shape;3390;p301"/>
            <p:cNvPicPr preferRelativeResize="0"/>
            <p:nvPr/>
          </p:nvPicPr>
          <p:blipFill>
            <a:blip r:embed="rId4">
              <a:alphaModFix/>
            </a:blip>
            <a:stretch>
              <a:fillRect/>
            </a:stretch>
          </p:blipFill>
          <p:spPr>
            <a:xfrm>
              <a:off x="8432144" y="2159251"/>
              <a:ext cx="228600" cy="228600"/>
            </a:xfrm>
            <a:prstGeom prst="rect">
              <a:avLst/>
            </a:prstGeom>
            <a:noFill/>
            <a:ln>
              <a:noFill/>
            </a:ln>
          </p:spPr>
        </p:pic>
      </p:grpSp>
      <p:sp>
        <p:nvSpPr>
          <p:cNvPr id="3391" name="Google Shape;3391;p301"/>
          <p:cNvSpPr txBox="1"/>
          <p:nvPr/>
        </p:nvSpPr>
        <p:spPr>
          <a:xfrm>
            <a:off x="1911388" y="1324218"/>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Developer</a:t>
            </a:r>
            <a:endParaRPr sz="900">
              <a:latin typeface="Overpass Light"/>
              <a:ea typeface="Overpass Light"/>
              <a:cs typeface="Overpass Light"/>
              <a:sym typeface="Overpass Light"/>
            </a:endParaRPr>
          </a:p>
        </p:txBody>
      </p:sp>
      <p:sp>
        <p:nvSpPr>
          <p:cNvPr id="3392" name="Google Shape;3392;p301"/>
          <p:cNvSpPr txBox="1"/>
          <p:nvPr/>
        </p:nvSpPr>
        <p:spPr>
          <a:xfrm>
            <a:off x="6603500" y="1324218"/>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Repository</a:t>
            </a:r>
            <a:endParaRPr sz="900">
              <a:latin typeface="Overpass Light"/>
              <a:ea typeface="Overpass Light"/>
              <a:cs typeface="Overpass Light"/>
              <a:sym typeface="Overpass Light"/>
            </a:endParaRPr>
          </a:p>
        </p:txBody>
      </p:sp>
      <p:sp>
        <p:nvSpPr>
          <p:cNvPr id="3393" name="Google Shape;3393;p301"/>
          <p:cNvSpPr txBox="1"/>
          <p:nvPr/>
        </p:nvSpPr>
        <p:spPr>
          <a:xfrm>
            <a:off x="4276325" y="740261"/>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Code</a:t>
            </a:r>
            <a:br>
              <a:rPr lang="en" sz="900">
                <a:latin typeface="Overpass Light"/>
                <a:ea typeface="Overpass Light"/>
                <a:cs typeface="Overpass Light"/>
                <a:sym typeface="Overpass Light"/>
              </a:rPr>
            </a:br>
            <a:r>
              <a:rPr lang="en" sz="900">
                <a:latin typeface="Overpass Light"/>
                <a:ea typeface="Overpass Light"/>
                <a:cs typeface="Overpass Light"/>
                <a:sym typeface="Overpass Light"/>
              </a:rPr>
              <a:t>(Git)</a:t>
            </a:r>
            <a:endParaRPr sz="900">
              <a:latin typeface="Overpass Light"/>
              <a:ea typeface="Overpass Light"/>
              <a:cs typeface="Overpass Light"/>
              <a:sym typeface="Overpass Light"/>
            </a:endParaRPr>
          </a:p>
        </p:txBody>
      </p:sp>
      <p:grpSp>
        <p:nvGrpSpPr>
          <p:cNvPr id="3394" name="Google Shape;3394;p301"/>
          <p:cNvGrpSpPr/>
          <p:nvPr/>
        </p:nvGrpSpPr>
        <p:grpSpPr>
          <a:xfrm>
            <a:off x="1531373" y="1962113"/>
            <a:ext cx="6081253" cy="1371673"/>
            <a:chOff x="766750" y="3518379"/>
            <a:chExt cx="10530309" cy="2377250"/>
          </a:xfrm>
        </p:grpSpPr>
        <p:sp>
          <p:nvSpPr>
            <p:cNvPr id="3395" name="Google Shape;3395;p301"/>
            <p:cNvSpPr/>
            <p:nvPr/>
          </p:nvSpPr>
          <p:spPr>
            <a:xfrm>
              <a:off x="766750" y="3518379"/>
              <a:ext cx="10530300" cy="200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3396" name="Google Shape;3396;p301"/>
            <p:cNvSpPr/>
            <p:nvPr/>
          </p:nvSpPr>
          <p:spPr>
            <a:xfrm>
              <a:off x="766759" y="5525429"/>
              <a:ext cx="10530300" cy="370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BUILD IMAGE</a:t>
              </a:r>
              <a:endParaRPr b="1" sz="1100">
                <a:solidFill>
                  <a:srgbClr val="FFFFFF"/>
                </a:solidFill>
                <a:latin typeface="Overpass"/>
                <a:ea typeface="Overpass"/>
                <a:cs typeface="Overpass"/>
                <a:sym typeface="Overpass"/>
              </a:endParaRPr>
            </a:p>
          </p:txBody>
        </p:sp>
      </p:grpSp>
      <p:cxnSp>
        <p:nvCxnSpPr>
          <p:cNvPr id="3397" name="Google Shape;3397;p301"/>
          <p:cNvCxnSpPr>
            <a:stCxn id="3386" idx="6"/>
            <a:endCxn id="3398" idx="1"/>
          </p:cNvCxnSpPr>
          <p:nvPr/>
        </p:nvCxnSpPr>
        <p:spPr>
          <a:xfrm>
            <a:off x="2577218" y="993739"/>
            <a:ext cx="4130700" cy="0"/>
          </a:xfrm>
          <a:prstGeom prst="straightConnector1">
            <a:avLst/>
          </a:prstGeom>
          <a:noFill/>
          <a:ln cap="flat" cmpd="sng" w="9525">
            <a:solidFill>
              <a:srgbClr val="9E9E9E"/>
            </a:solidFill>
            <a:prstDash val="solid"/>
            <a:round/>
            <a:headEnd len="med" w="med" type="none"/>
            <a:tailEnd len="med" w="med" type="stealth"/>
          </a:ln>
        </p:spPr>
      </p:cxnSp>
      <p:grpSp>
        <p:nvGrpSpPr>
          <p:cNvPr id="3399" name="Google Shape;3399;p301"/>
          <p:cNvGrpSpPr/>
          <p:nvPr/>
        </p:nvGrpSpPr>
        <p:grpSpPr>
          <a:xfrm>
            <a:off x="2016276" y="2074343"/>
            <a:ext cx="522900" cy="603600"/>
            <a:chOff x="8210626" y="2610175"/>
            <a:chExt cx="522900" cy="603600"/>
          </a:xfrm>
        </p:grpSpPr>
        <p:sp>
          <p:nvSpPr>
            <p:cNvPr id="3400" name="Google Shape;3400;p301"/>
            <p:cNvSpPr/>
            <p:nvPr/>
          </p:nvSpPr>
          <p:spPr>
            <a:xfrm rot="-5400000">
              <a:off x="8170276" y="2650525"/>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1" name="Google Shape;3401;p301"/>
            <p:cNvPicPr preferRelativeResize="0"/>
            <p:nvPr/>
          </p:nvPicPr>
          <p:blipFill>
            <a:blip r:embed="rId5">
              <a:alphaModFix/>
            </a:blip>
            <a:stretch>
              <a:fillRect/>
            </a:stretch>
          </p:blipFill>
          <p:spPr>
            <a:xfrm>
              <a:off x="8329210" y="2797663"/>
              <a:ext cx="285750" cy="228600"/>
            </a:xfrm>
            <a:prstGeom prst="rect">
              <a:avLst/>
            </a:prstGeom>
            <a:noFill/>
            <a:ln>
              <a:noFill/>
            </a:ln>
          </p:spPr>
        </p:pic>
      </p:grpSp>
      <p:sp>
        <p:nvSpPr>
          <p:cNvPr id="3402" name="Google Shape;3402;p301"/>
          <p:cNvSpPr txBox="1"/>
          <p:nvPr/>
        </p:nvSpPr>
        <p:spPr>
          <a:xfrm>
            <a:off x="1911400" y="2754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Image</a:t>
            </a:r>
            <a:br>
              <a:rPr lang="en" sz="900">
                <a:latin typeface="Overpass Light"/>
                <a:ea typeface="Overpass Light"/>
                <a:cs typeface="Overpass Light"/>
                <a:sym typeface="Overpass Light"/>
              </a:rPr>
            </a:br>
            <a:r>
              <a:rPr lang="en" sz="900">
                <a:latin typeface="Overpass Light"/>
                <a:ea typeface="Overpass Light"/>
                <a:cs typeface="Overpass Light"/>
                <a:sym typeface="Overpass Light"/>
              </a:rPr>
              <a:t>Registry</a:t>
            </a:r>
            <a:endParaRPr sz="900">
              <a:latin typeface="Overpass Light"/>
              <a:ea typeface="Overpass Light"/>
              <a:cs typeface="Overpass Light"/>
              <a:sym typeface="Overpass Light"/>
            </a:endParaRPr>
          </a:p>
        </p:txBody>
      </p:sp>
      <p:grpSp>
        <p:nvGrpSpPr>
          <p:cNvPr id="3403" name="Google Shape;3403;p301"/>
          <p:cNvGrpSpPr/>
          <p:nvPr/>
        </p:nvGrpSpPr>
        <p:grpSpPr>
          <a:xfrm>
            <a:off x="6708351" y="2074343"/>
            <a:ext cx="522900" cy="603600"/>
            <a:chOff x="6708351" y="2239025"/>
            <a:chExt cx="522900" cy="603600"/>
          </a:xfrm>
        </p:grpSpPr>
        <p:sp>
          <p:nvSpPr>
            <p:cNvPr id="3404" name="Google Shape;3404;p301"/>
            <p:cNvSpPr/>
            <p:nvPr/>
          </p:nvSpPr>
          <p:spPr>
            <a:xfrm rot="-5400000">
              <a:off x="6668001" y="2279375"/>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5" name="Google Shape;3405;p301"/>
            <p:cNvPicPr preferRelativeResize="0"/>
            <p:nvPr/>
          </p:nvPicPr>
          <p:blipFill>
            <a:blip r:embed="rId6">
              <a:alphaModFix/>
            </a:blip>
            <a:stretch>
              <a:fillRect/>
            </a:stretch>
          </p:blipFill>
          <p:spPr>
            <a:xfrm>
              <a:off x="6855493" y="2424598"/>
              <a:ext cx="228600" cy="232474"/>
            </a:xfrm>
            <a:prstGeom prst="rect">
              <a:avLst/>
            </a:prstGeom>
            <a:noFill/>
            <a:ln>
              <a:noFill/>
            </a:ln>
          </p:spPr>
        </p:pic>
      </p:grpSp>
      <p:sp>
        <p:nvSpPr>
          <p:cNvPr id="3406" name="Google Shape;3406;p301"/>
          <p:cNvSpPr txBox="1"/>
          <p:nvPr/>
        </p:nvSpPr>
        <p:spPr>
          <a:xfrm>
            <a:off x="6603500" y="2754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S2I</a:t>
            </a:r>
            <a:endParaRPr sz="900">
              <a:latin typeface="Overpass Light"/>
              <a:ea typeface="Overpass Light"/>
              <a:cs typeface="Overpass Light"/>
              <a:sym typeface="Overpass Light"/>
            </a:endParaRPr>
          </a:p>
        </p:txBody>
      </p:sp>
      <p:sp>
        <p:nvSpPr>
          <p:cNvPr id="3407" name="Google Shape;3407;p301"/>
          <p:cNvSpPr txBox="1"/>
          <p:nvPr/>
        </p:nvSpPr>
        <p:spPr>
          <a:xfrm>
            <a:off x="4309863" y="2754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Builder</a:t>
            </a:r>
            <a:endParaRPr sz="900">
              <a:latin typeface="Overpass Light"/>
              <a:ea typeface="Overpass Light"/>
              <a:cs typeface="Overpass Light"/>
              <a:sym typeface="Overpass Light"/>
            </a:endParaRPr>
          </a:p>
          <a:p>
            <a:pPr indent="0" lvl="0" marL="0" rtl="0" algn="ctr">
              <a:spcBef>
                <a:spcPts val="0"/>
              </a:spcBef>
              <a:spcAft>
                <a:spcPts val="0"/>
              </a:spcAft>
              <a:buNone/>
            </a:pPr>
            <a:r>
              <a:rPr lang="en" sz="900">
                <a:latin typeface="Overpass Light"/>
                <a:ea typeface="Overpass Light"/>
                <a:cs typeface="Overpass Light"/>
                <a:sym typeface="Overpass Light"/>
              </a:rPr>
              <a:t>Image</a:t>
            </a:r>
            <a:endParaRPr sz="900">
              <a:latin typeface="Overpass Light"/>
              <a:ea typeface="Overpass Light"/>
              <a:cs typeface="Overpass Light"/>
              <a:sym typeface="Overpass Light"/>
            </a:endParaRPr>
          </a:p>
        </p:txBody>
      </p:sp>
      <p:grpSp>
        <p:nvGrpSpPr>
          <p:cNvPr id="3408" name="Google Shape;3408;p301"/>
          <p:cNvGrpSpPr/>
          <p:nvPr/>
        </p:nvGrpSpPr>
        <p:grpSpPr>
          <a:xfrm>
            <a:off x="4414713" y="2074343"/>
            <a:ext cx="522900" cy="603600"/>
            <a:chOff x="4414713" y="2239025"/>
            <a:chExt cx="522900" cy="603600"/>
          </a:xfrm>
        </p:grpSpPr>
        <p:sp>
          <p:nvSpPr>
            <p:cNvPr id="3409" name="Google Shape;3409;p301"/>
            <p:cNvSpPr/>
            <p:nvPr/>
          </p:nvSpPr>
          <p:spPr>
            <a:xfrm rot="-5400000">
              <a:off x="4374363" y="2279375"/>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0" name="Google Shape;3410;p301"/>
            <p:cNvPicPr preferRelativeResize="0"/>
            <p:nvPr/>
          </p:nvPicPr>
          <p:blipFill>
            <a:blip r:embed="rId7">
              <a:alphaModFix/>
            </a:blip>
            <a:stretch>
              <a:fillRect/>
            </a:stretch>
          </p:blipFill>
          <p:spPr>
            <a:xfrm>
              <a:off x="4558307" y="2426527"/>
              <a:ext cx="235744" cy="228600"/>
            </a:xfrm>
            <a:prstGeom prst="rect">
              <a:avLst/>
            </a:prstGeom>
            <a:noFill/>
            <a:ln>
              <a:noFill/>
            </a:ln>
          </p:spPr>
        </p:pic>
      </p:grpSp>
      <p:sp>
        <p:nvSpPr>
          <p:cNvPr id="3411" name="Google Shape;3411;p301"/>
          <p:cNvSpPr txBox="1"/>
          <p:nvPr/>
        </p:nvSpPr>
        <p:spPr>
          <a:xfrm>
            <a:off x="2016600" y="220394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3412" name="Google Shape;3412;p301"/>
          <p:cNvSpPr txBox="1"/>
          <p:nvPr/>
        </p:nvSpPr>
        <p:spPr>
          <a:xfrm>
            <a:off x="4414725" y="220394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3413" name="Google Shape;3413;p301"/>
          <p:cNvCxnSpPr>
            <a:stCxn id="3411" idx="3"/>
            <a:endCxn id="3412" idx="1"/>
          </p:cNvCxnSpPr>
          <p:nvPr/>
        </p:nvCxnSpPr>
        <p:spPr>
          <a:xfrm>
            <a:off x="2539500" y="2376293"/>
            <a:ext cx="1875300" cy="0"/>
          </a:xfrm>
          <a:prstGeom prst="straightConnector1">
            <a:avLst/>
          </a:prstGeom>
          <a:noFill/>
          <a:ln cap="flat" cmpd="sng" w="9525">
            <a:solidFill>
              <a:srgbClr val="92D400"/>
            </a:solidFill>
            <a:prstDash val="solid"/>
            <a:round/>
            <a:headEnd len="med" w="med" type="none"/>
            <a:tailEnd len="med" w="med" type="stealth"/>
          </a:ln>
        </p:spPr>
      </p:cxnSp>
      <p:sp>
        <p:nvSpPr>
          <p:cNvPr id="3414" name="Google Shape;3414;p301"/>
          <p:cNvSpPr txBox="1"/>
          <p:nvPr/>
        </p:nvSpPr>
        <p:spPr>
          <a:xfrm>
            <a:off x="6708025" y="220379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3415" name="Google Shape;3415;p301"/>
          <p:cNvCxnSpPr>
            <a:stCxn id="3412" idx="3"/>
            <a:endCxn id="3414" idx="1"/>
          </p:cNvCxnSpPr>
          <p:nvPr/>
        </p:nvCxnSpPr>
        <p:spPr>
          <a:xfrm>
            <a:off x="4937625" y="2376293"/>
            <a:ext cx="1770300" cy="0"/>
          </a:xfrm>
          <a:prstGeom prst="straightConnector1">
            <a:avLst/>
          </a:prstGeom>
          <a:noFill/>
          <a:ln cap="flat" cmpd="sng" w="9525">
            <a:solidFill>
              <a:srgbClr val="92D400"/>
            </a:solidFill>
            <a:prstDash val="solid"/>
            <a:round/>
            <a:headEnd len="med" w="med" type="none"/>
            <a:tailEnd len="med" w="med" type="stealth"/>
          </a:ln>
        </p:spPr>
      </p:cxnSp>
      <p:sp>
        <p:nvSpPr>
          <p:cNvPr id="3398" name="Google Shape;3398;p301"/>
          <p:cNvSpPr txBox="1"/>
          <p:nvPr/>
        </p:nvSpPr>
        <p:spPr>
          <a:xfrm>
            <a:off x="6708025" y="82139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3416" name="Google Shape;3416;p301"/>
          <p:cNvCxnSpPr>
            <a:stCxn id="3392" idx="2"/>
            <a:endCxn id="3404" idx="0"/>
          </p:cNvCxnSpPr>
          <p:nvPr/>
        </p:nvCxnSpPr>
        <p:spPr>
          <a:xfrm>
            <a:off x="6969800" y="1467918"/>
            <a:ext cx="0" cy="606300"/>
          </a:xfrm>
          <a:prstGeom prst="straightConnector1">
            <a:avLst/>
          </a:prstGeom>
          <a:noFill/>
          <a:ln cap="flat" cmpd="sng" w="9525">
            <a:solidFill>
              <a:srgbClr val="92D400"/>
            </a:solidFill>
            <a:prstDash val="solid"/>
            <a:round/>
            <a:headEnd len="med" w="med" type="stealth"/>
            <a:tailEnd len="med" w="med" type="stealth"/>
          </a:ln>
        </p:spPr>
      </p:cxnSp>
      <p:grpSp>
        <p:nvGrpSpPr>
          <p:cNvPr id="3417" name="Google Shape;3417;p301"/>
          <p:cNvGrpSpPr/>
          <p:nvPr/>
        </p:nvGrpSpPr>
        <p:grpSpPr>
          <a:xfrm>
            <a:off x="1531373" y="3434838"/>
            <a:ext cx="6081253" cy="1371673"/>
            <a:chOff x="766750" y="3518379"/>
            <a:chExt cx="10530309" cy="2377250"/>
          </a:xfrm>
        </p:grpSpPr>
        <p:sp>
          <p:nvSpPr>
            <p:cNvPr id="3418" name="Google Shape;3418;p301"/>
            <p:cNvSpPr/>
            <p:nvPr/>
          </p:nvSpPr>
          <p:spPr>
            <a:xfrm>
              <a:off x="766750" y="3518379"/>
              <a:ext cx="10530300" cy="200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3419" name="Google Shape;3419;p301"/>
            <p:cNvSpPr/>
            <p:nvPr/>
          </p:nvSpPr>
          <p:spPr>
            <a:xfrm>
              <a:off x="766759" y="5525429"/>
              <a:ext cx="10530300" cy="370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DEPLOY</a:t>
              </a:r>
              <a:endParaRPr b="1" sz="1100">
                <a:solidFill>
                  <a:srgbClr val="FFFFFF"/>
                </a:solidFill>
                <a:latin typeface="Overpass"/>
                <a:ea typeface="Overpass"/>
                <a:cs typeface="Overpass"/>
                <a:sym typeface="Overpass"/>
              </a:endParaRPr>
            </a:p>
          </p:txBody>
        </p:sp>
      </p:grpSp>
      <p:grpSp>
        <p:nvGrpSpPr>
          <p:cNvPr id="3420" name="Google Shape;3420;p301"/>
          <p:cNvGrpSpPr/>
          <p:nvPr/>
        </p:nvGrpSpPr>
        <p:grpSpPr>
          <a:xfrm>
            <a:off x="6708351" y="3598343"/>
            <a:ext cx="522900" cy="603600"/>
            <a:chOff x="6708351" y="3598343"/>
            <a:chExt cx="522900" cy="603600"/>
          </a:xfrm>
        </p:grpSpPr>
        <p:sp>
          <p:nvSpPr>
            <p:cNvPr id="3421" name="Google Shape;3421;p301"/>
            <p:cNvSpPr/>
            <p:nvPr/>
          </p:nvSpPr>
          <p:spPr>
            <a:xfrm rot="-5400000">
              <a:off x="6668001" y="3638693"/>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2" name="Google Shape;3422;p301"/>
            <p:cNvPicPr preferRelativeResize="0"/>
            <p:nvPr/>
          </p:nvPicPr>
          <p:blipFill>
            <a:blip r:embed="rId8">
              <a:alphaModFix/>
            </a:blip>
            <a:stretch>
              <a:fillRect/>
            </a:stretch>
          </p:blipFill>
          <p:spPr>
            <a:xfrm>
              <a:off x="6855489" y="3785857"/>
              <a:ext cx="228600" cy="228600"/>
            </a:xfrm>
            <a:prstGeom prst="rect">
              <a:avLst/>
            </a:prstGeom>
            <a:noFill/>
            <a:ln>
              <a:noFill/>
            </a:ln>
          </p:spPr>
        </p:pic>
      </p:grpSp>
      <p:sp>
        <p:nvSpPr>
          <p:cNvPr id="3423" name="Google Shape;3423;p301"/>
          <p:cNvSpPr txBox="1"/>
          <p:nvPr/>
        </p:nvSpPr>
        <p:spPr>
          <a:xfrm>
            <a:off x="6603500" y="4278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Application</a:t>
            </a:r>
            <a:br>
              <a:rPr lang="en" sz="900">
                <a:latin typeface="Overpass Light"/>
                <a:ea typeface="Overpass Light"/>
                <a:cs typeface="Overpass Light"/>
                <a:sym typeface="Overpass Light"/>
              </a:rPr>
            </a:br>
            <a:r>
              <a:rPr lang="en" sz="900">
                <a:latin typeface="Overpass Light"/>
                <a:ea typeface="Overpass Light"/>
                <a:cs typeface="Overpass Light"/>
                <a:sym typeface="Overpass Light"/>
              </a:rPr>
              <a:t>Image</a:t>
            </a:r>
            <a:endParaRPr sz="900">
              <a:latin typeface="Overpass Light"/>
              <a:ea typeface="Overpass Light"/>
              <a:cs typeface="Overpass Light"/>
              <a:sym typeface="Overpass Light"/>
            </a:endParaRPr>
          </a:p>
        </p:txBody>
      </p:sp>
      <p:cxnSp>
        <p:nvCxnSpPr>
          <p:cNvPr id="3424" name="Google Shape;3424;p301"/>
          <p:cNvCxnSpPr>
            <a:stCxn id="3406" idx="2"/>
            <a:endCxn id="3421" idx="0"/>
          </p:cNvCxnSpPr>
          <p:nvPr/>
        </p:nvCxnSpPr>
        <p:spPr>
          <a:xfrm>
            <a:off x="6969800" y="2897843"/>
            <a:ext cx="0" cy="700500"/>
          </a:xfrm>
          <a:prstGeom prst="straightConnector1">
            <a:avLst/>
          </a:prstGeom>
          <a:noFill/>
          <a:ln cap="flat" cmpd="sng" w="9525">
            <a:solidFill>
              <a:srgbClr val="92D400"/>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